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645" r:id="rId2"/>
    <p:sldId id="646" r:id="rId3"/>
    <p:sldId id="647" r:id="rId4"/>
    <p:sldId id="648" r:id="rId5"/>
    <p:sldId id="649" r:id="rId6"/>
    <p:sldId id="650" r:id="rId7"/>
    <p:sldId id="651" r:id="rId8"/>
    <p:sldId id="652" r:id="rId9"/>
  </p:sldIdLst>
  <p:sldSz cx="9144000" cy="6858000" type="screen4x3"/>
  <p:notesSz cx="6858000" cy="91900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4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AEFB6"/>
    <a:srgbClr val="99CCFF"/>
    <a:srgbClr val="F9EDB1"/>
    <a:srgbClr val="FCF6DA"/>
    <a:srgbClr val="800000"/>
    <a:srgbClr val="000066"/>
    <a:srgbClr val="B9FFD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4671" autoAdjust="0"/>
  </p:normalViewPr>
  <p:slideViewPr>
    <p:cSldViewPr>
      <p:cViewPr varScale="1">
        <p:scale>
          <a:sx n="86" d="100"/>
          <a:sy n="86" d="100"/>
        </p:scale>
        <p:origin x="13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44934"/>
    </p:cViewPr>
  </p:sorterViewPr>
  <p:notesViewPr>
    <p:cSldViewPr>
      <p:cViewPr>
        <p:scale>
          <a:sx n="75" d="100"/>
          <a:sy n="75" d="100"/>
        </p:scale>
        <p:origin x="-2442" y="-270"/>
      </p:cViewPr>
      <p:guideLst>
        <p:guide orient="horz" pos="2894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5759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81000" y="4365625"/>
            <a:ext cx="6172200" cy="413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notes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9825" y="695325"/>
            <a:ext cx="4578350" cy="3433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586576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18474867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24273869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54013"/>
            <a:ext cx="2095500" cy="5589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54013"/>
            <a:ext cx="6134100" cy="5589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7762265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2595566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553285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1365349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143000"/>
            <a:ext cx="411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11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694718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2360134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08756739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945562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3023101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3608862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149350" y="354013"/>
            <a:ext cx="7607300" cy="560387"/>
          </a:xfrm>
          <a:prstGeom prst="rect">
            <a:avLst/>
          </a:prstGeom>
          <a:solidFill>
            <a:srgbClr val="005B88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43000"/>
            <a:ext cx="8382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76200" y="6430963"/>
            <a:ext cx="762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 b="1" dirty="0">
                <a:latin typeface="Arial" charset="0"/>
              </a:rPr>
              <a:t> 7-</a:t>
            </a:r>
            <a:fld id="{0C82F043-D45E-4351-B480-9B57A2015952}" type="slidenum">
              <a:rPr lang="en-US" altLang="en-US" sz="1200" b="1">
                <a:latin typeface="Arial" charset="0"/>
              </a:rPr>
              <a:pPr algn="l">
                <a:spcBef>
                  <a:spcPct val="50000"/>
                </a:spcBef>
              </a:pPr>
              <a:t>‹#›</a:t>
            </a:fld>
            <a:endParaRPr lang="en-US" altLang="en-US" sz="1200" b="1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ipe dir="r"/>
  </p:transition>
  <p:txStyles>
    <p:titleStyle>
      <a:lvl1pPr marL="109538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109538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marL="109538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marL="109538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marL="109538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566738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1023938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481138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938338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8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36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81000"/>
            <a:ext cx="8229600" cy="560388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l">
              <a:defRPr/>
            </a:pPr>
            <a:r>
              <a:rPr lang="en-US" sz="3200" i="0" kern="1200" dirty="0">
                <a:solidFill>
                  <a:schemeClr val="accent6">
                    <a:lumMod val="50000"/>
                  </a:schemeClr>
                </a:solidFill>
                <a:effectLst/>
                <a:latin typeface="Liberation Sans" panose="020B0604020202020204" pitchFamily="34" charset="0"/>
                <a:ea typeface="+mn-ea"/>
                <a:cs typeface="+mn-cs"/>
              </a:rPr>
              <a:t>Valuation of Accounts Receivable</a:t>
            </a:r>
          </a:p>
        </p:txBody>
      </p:sp>
      <p:sp>
        <p:nvSpPr>
          <p:cNvPr id="35844" name="Rectangle 14"/>
          <p:cNvSpPr>
            <a:spLocks noChangeArrowheads="1"/>
          </p:cNvSpPr>
          <p:nvPr/>
        </p:nvSpPr>
        <p:spPr bwMode="auto">
          <a:xfrm>
            <a:off x="609600" y="1981200"/>
            <a:ext cx="8077200" cy="3208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682625" indent="-450850" algn="l">
              <a:lnSpc>
                <a:spcPct val="125000"/>
              </a:lnSpc>
              <a:spcBef>
                <a:spcPts val="1200"/>
              </a:spcBef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u"/>
              <a:defRPr/>
            </a:pPr>
            <a:r>
              <a:rPr lang="en-US" sz="2200" dirty="0">
                <a:latin typeface="Liberation Sans" panose="020B0604020202020204" pitchFamily="34" charset="0"/>
                <a:cs typeface="Arial" pitchFamily="34" charset="0"/>
              </a:rPr>
              <a:t>Record credit losses as debits to Bad Debt Expense </a:t>
            </a:r>
            <a:r>
              <a:rPr lang="en-US" sz="2000" dirty="0">
                <a:latin typeface="Liberation Sans" panose="020B0604020202020204" pitchFamily="34" charset="0"/>
                <a:cs typeface="Arial" pitchFamily="34" charset="0"/>
              </a:rPr>
              <a:t>(or Uncollectible Accounts Expense)</a:t>
            </a:r>
            <a:r>
              <a:rPr lang="en-US" sz="2200" dirty="0">
                <a:latin typeface="Liberation Sans" panose="020B0604020202020204" pitchFamily="34" charset="0"/>
                <a:cs typeface="Arial" pitchFamily="34" charset="0"/>
              </a:rPr>
              <a:t>.</a:t>
            </a:r>
          </a:p>
          <a:p>
            <a:pPr marL="682625" indent="-450850" algn="l">
              <a:lnSpc>
                <a:spcPct val="125000"/>
              </a:lnSpc>
              <a:spcBef>
                <a:spcPts val="1200"/>
              </a:spcBef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u"/>
              <a:defRPr/>
            </a:pPr>
            <a:r>
              <a:rPr lang="en-US" sz="2200" dirty="0">
                <a:latin typeface="Liberation Sans" panose="020B0604020202020204" pitchFamily="34" charset="0"/>
                <a:cs typeface="Arial" pitchFamily="34" charset="0"/>
              </a:rPr>
              <a:t>Normal and necessary risk of doing business on credit.</a:t>
            </a:r>
          </a:p>
          <a:p>
            <a:pPr marL="682625" indent="-450850" algn="l">
              <a:lnSpc>
                <a:spcPct val="125000"/>
              </a:lnSpc>
              <a:spcBef>
                <a:spcPts val="1200"/>
              </a:spcBef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u"/>
              <a:defRPr/>
            </a:pPr>
            <a:r>
              <a:rPr lang="en-US" sz="2200" dirty="0">
                <a:latin typeface="Liberation Sans" panose="020B0604020202020204" pitchFamily="34" charset="0"/>
                <a:cs typeface="Arial" pitchFamily="34" charset="0"/>
              </a:rPr>
              <a:t>Two methods to account for uncollectible accounts: </a:t>
            </a:r>
          </a:p>
          <a:p>
            <a:pPr marL="1255713" indent="-450850" algn="l">
              <a:lnSpc>
                <a:spcPct val="125000"/>
              </a:lnSpc>
              <a:spcBef>
                <a:spcPts val="1200"/>
              </a:spcBef>
              <a:buSzPct val="100000"/>
              <a:buFont typeface="+mj-lt"/>
              <a:buAutoNum type="arabicParenR"/>
              <a:defRPr/>
            </a:pPr>
            <a:r>
              <a:rPr lang="en-US" sz="2100" dirty="0">
                <a:latin typeface="Liberation Sans" panose="020B0604020202020204" pitchFamily="34" charset="0"/>
                <a:cs typeface="Arial" pitchFamily="34" charset="0"/>
              </a:rPr>
              <a:t>Direct write-off method </a:t>
            </a:r>
          </a:p>
          <a:p>
            <a:pPr marL="1255713" indent="-450850" algn="l">
              <a:lnSpc>
                <a:spcPct val="125000"/>
              </a:lnSpc>
              <a:spcBef>
                <a:spcPts val="1200"/>
              </a:spcBef>
              <a:buSzPct val="100000"/>
              <a:buFont typeface="+mj-lt"/>
              <a:buAutoNum type="arabicParenR"/>
              <a:defRPr/>
            </a:pPr>
            <a:r>
              <a:rPr lang="en-US" sz="2100" dirty="0">
                <a:latin typeface="Liberation Sans" panose="020B0604020202020204" pitchFamily="34" charset="0"/>
                <a:cs typeface="Arial" pitchFamily="34" charset="0"/>
              </a:rPr>
              <a:t>Allowance method</a:t>
            </a:r>
          </a:p>
        </p:txBody>
      </p:sp>
      <p:sp>
        <p:nvSpPr>
          <p:cNvPr id="37893" name="Text Box 15"/>
          <p:cNvSpPr txBox="1">
            <a:spLocks noChangeArrowheads="1"/>
          </p:cNvSpPr>
          <p:nvPr/>
        </p:nvSpPr>
        <p:spPr bwMode="auto">
          <a:xfrm>
            <a:off x="609600" y="1371600"/>
            <a:ext cx="7620000" cy="54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>
              <a:lnSpc>
                <a:spcPct val="105000"/>
              </a:lnSpc>
              <a:spcBef>
                <a:spcPct val="30000"/>
              </a:spcBef>
              <a:buSzPct val="80000"/>
              <a:defRPr b="1">
                <a:solidFill>
                  <a:schemeClr val="accent6">
                    <a:lumMod val="50000"/>
                  </a:schemeClr>
                </a:solidFill>
                <a:latin typeface="Liberation Sans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Uncollectible Accounts Receivable</a:t>
            </a:r>
          </a:p>
        </p:txBody>
      </p:sp>
      <p:sp>
        <p:nvSpPr>
          <p:cNvPr id="6" name="Line 16"/>
          <p:cNvSpPr>
            <a:spLocks noChangeShapeType="1"/>
          </p:cNvSpPr>
          <p:nvPr/>
        </p:nvSpPr>
        <p:spPr bwMode="auto">
          <a:xfrm>
            <a:off x="381000" y="1066800"/>
            <a:ext cx="83820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ans" panose="020B0604020202020204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077200" y="6400800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600" i="1" dirty="0">
                <a:solidFill>
                  <a:schemeClr val="bg2"/>
                </a:solidFill>
                <a:latin typeface="Arial" charset="0"/>
              </a:rPr>
              <a:t>LO 5</a:t>
            </a:r>
          </a:p>
        </p:txBody>
      </p:sp>
    </p:spTree>
    <p:extLst>
      <p:ext uri="{BB962C8B-B14F-4D97-AF65-F5344CB8AC3E}">
        <p14:creationId xmlns:p14="http://schemas.microsoft.com/office/powerpoint/2010/main" val="366306469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AutoShape 3"/>
          <p:cNvSpPr>
            <a:spLocks noChangeArrowheads="1"/>
          </p:cNvSpPr>
          <p:nvPr/>
        </p:nvSpPr>
        <p:spPr bwMode="auto">
          <a:xfrm rot="16200000" flipH="1">
            <a:off x="2019300" y="1914525"/>
            <a:ext cx="457200" cy="533400"/>
          </a:xfrm>
          <a:prstGeom prst="rightArrow">
            <a:avLst>
              <a:gd name="adj1" fmla="val 50000"/>
              <a:gd name="adj2" fmla="val 50014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>
              <a:latin typeface="Liberation Sans" panose="020B0604020202020204" pitchFamily="34" charset="0"/>
            </a:endParaRPr>
          </a:p>
        </p:txBody>
      </p:sp>
      <p:sp>
        <p:nvSpPr>
          <p:cNvPr id="38916" name="AutoShape 4"/>
          <p:cNvSpPr>
            <a:spLocks noChangeArrowheads="1"/>
          </p:cNvSpPr>
          <p:nvPr/>
        </p:nvSpPr>
        <p:spPr bwMode="auto">
          <a:xfrm rot="16200000" flipH="1">
            <a:off x="6438900" y="1914525"/>
            <a:ext cx="457200" cy="533400"/>
          </a:xfrm>
          <a:prstGeom prst="rightArrow">
            <a:avLst>
              <a:gd name="adj1" fmla="val 50000"/>
              <a:gd name="adj2" fmla="val 50014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>
              <a:latin typeface="Liberation Sans" panose="020B0604020202020204" pitchFamily="34" charset="0"/>
            </a:endParaRPr>
          </a:p>
        </p:txBody>
      </p:sp>
      <p:sp>
        <p:nvSpPr>
          <p:cNvPr id="9850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752975" y="2514600"/>
            <a:ext cx="4133850" cy="3657600"/>
          </a:xfrm>
          <a:solidFill>
            <a:srgbClr val="FCF6DA"/>
          </a:solidFill>
          <a:ln w="57150" cap="flat" cmpd="thickThin">
            <a:solidFill>
              <a:schemeClr val="tx1"/>
            </a:solidFill>
            <a:miter lim="800000"/>
            <a:headEnd/>
            <a:tailEnd/>
          </a:ln>
        </p:spPr>
        <p:txBody>
          <a:bodyPr lIns="137160" tIns="137160" rIns="90488" bIns="44450"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US" sz="2500" dirty="0">
                <a:solidFill>
                  <a:schemeClr val="tx2">
                    <a:lumMod val="75000"/>
                  </a:schemeClr>
                </a:solidFill>
                <a:effectLst/>
                <a:latin typeface="Liberation Sans" panose="020B0604020202020204" pitchFamily="34" charset="0"/>
              </a:rPr>
              <a:t>Allowance Method</a:t>
            </a:r>
          </a:p>
          <a:p>
            <a:pPr marL="53975" indent="0">
              <a:lnSpc>
                <a:spcPct val="110000"/>
              </a:lnSpc>
              <a:spcBef>
                <a:spcPct val="40000"/>
              </a:spcBef>
              <a:buFont typeface="Wingdings" pitchFamily="2" charset="2"/>
              <a:buNone/>
              <a:defRPr/>
            </a:pPr>
            <a:r>
              <a:rPr lang="en-US" sz="2200" b="0" dirty="0">
                <a:effectLst/>
                <a:latin typeface="Liberation Sans" panose="020B0604020202020204" pitchFamily="34" charset="0"/>
              </a:rPr>
              <a:t>Losses are estimated:</a:t>
            </a:r>
          </a:p>
          <a:p>
            <a:pPr marL="571500" lvl="1" indent="-342900">
              <a:lnSpc>
                <a:spcPct val="110000"/>
              </a:lnSpc>
              <a:spcBef>
                <a:spcPct val="40000"/>
              </a:spcBef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u"/>
              <a:defRPr/>
            </a:pPr>
            <a:r>
              <a:rPr lang="en-US" sz="2100" b="0" dirty="0">
                <a:effectLst/>
                <a:latin typeface="Liberation Sans" panose="020B0604020202020204" pitchFamily="34" charset="0"/>
              </a:rPr>
              <a:t>Percentage-of-sales.</a:t>
            </a:r>
          </a:p>
          <a:p>
            <a:pPr marL="571500" lvl="1" indent="-342900">
              <a:lnSpc>
                <a:spcPct val="110000"/>
              </a:lnSpc>
              <a:spcBef>
                <a:spcPct val="40000"/>
              </a:spcBef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u"/>
              <a:defRPr/>
            </a:pPr>
            <a:r>
              <a:rPr lang="en-US" sz="2100" b="0" dirty="0">
                <a:effectLst/>
                <a:latin typeface="Liberation Sans" panose="020B0604020202020204" pitchFamily="34" charset="0"/>
              </a:rPr>
              <a:t>Percentage-of-receivables.</a:t>
            </a:r>
          </a:p>
          <a:p>
            <a:pPr marL="571500" lvl="1" indent="-342900">
              <a:lnSpc>
                <a:spcPct val="110000"/>
              </a:lnSpc>
              <a:spcBef>
                <a:spcPct val="40000"/>
              </a:spcBef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u"/>
              <a:defRPr/>
            </a:pPr>
            <a:r>
              <a:rPr lang="en-US" sz="2100" b="0" dirty="0">
                <a:effectLst/>
                <a:latin typeface="Liberation Sans" panose="020B0604020202020204" pitchFamily="34" charset="0"/>
              </a:rPr>
              <a:t>IFRS requires when bad debts are material in amount.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485775" y="1447800"/>
            <a:ext cx="8201025" cy="552450"/>
          </a:xfrm>
          <a:prstGeom prst="rect">
            <a:avLst/>
          </a:prstGeom>
          <a:solidFill>
            <a:srgbClr val="FCF6DA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0" rIns="90488" bIns="44450" anchor="ctr"/>
          <a:lstStyle>
            <a:lvl1pPr marL="342900" indent="-3429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400" b="1" dirty="0">
                <a:solidFill>
                  <a:srgbClr val="000000"/>
                </a:solidFill>
                <a:latin typeface="Liberation Sans" panose="020B0604020202020204" pitchFamily="34" charset="0"/>
              </a:rPr>
              <a:t>Methods of Accounting for Uncollectible Accounts</a:t>
            </a:r>
          </a:p>
        </p:txBody>
      </p:sp>
      <p:sp>
        <p:nvSpPr>
          <p:cNvPr id="985095" name="Rectangle 7"/>
          <p:cNvSpPr>
            <a:spLocks noChangeArrowheads="1"/>
          </p:cNvSpPr>
          <p:nvPr/>
        </p:nvSpPr>
        <p:spPr bwMode="auto">
          <a:xfrm>
            <a:off x="257175" y="2514600"/>
            <a:ext cx="4133850" cy="3657600"/>
          </a:xfrm>
          <a:prstGeom prst="rect">
            <a:avLst/>
          </a:prstGeom>
          <a:solidFill>
            <a:srgbClr val="FCF6DA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137160" rIns="90488" bIns="44450"/>
          <a:lstStyle/>
          <a:p>
            <a:pPr>
              <a:spcBef>
                <a:spcPct val="20000"/>
              </a:spcBef>
              <a:defRPr/>
            </a:pPr>
            <a:r>
              <a:rPr lang="en-US" sz="2500" b="1" dirty="0">
                <a:solidFill>
                  <a:schemeClr val="tx2">
                    <a:lumMod val="75000"/>
                  </a:schemeClr>
                </a:solidFill>
                <a:latin typeface="Liberation Sans" panose="020B0604020202020204" pitchFamily="34" charset="0"/>
              </a:rPr>
              <a:t>Direct Write-Off</a:t>
            </a:r>
          </a:p>
          <a:p>
            <a:pPr marL="53975" algn="l">
              <a:lnSpc>
                <a:spcPct val="110000"/>
              </a:lnSpc>
              <a:spcBef>
                <a:spcPct val="40000"/>
              </a:spcBef>
              <a:defRPr/>
            </a:pPr>
            <a:r>
              <a:rPr lang="en-US" sz="2200" dirty="0">
                <a:solidFill>
                  <a:schemeClr val="bg2"/>
                </a:solidFill>
                <a:latin typeface="Liberation Sans" panose="020B0604020202020204" pitchFamily="34" charset="0"/>
              </a:rPr>
              <a:t>Theoretically deficient:</a:t>
            </a:r>
          </a:p>
          <a:p>
            <a:pPr marL="571500" lvl="1" indent="-342900" algn="l">
              <a:lnSpc>
                <a:spcPct val="110000"/>
              </a:lnSpc>
              <a:spcBef>
                <a:spcPct val="40000"/>
              </a:spcBef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u"/>
              <a:defRPr/>
            </a:pPr>
            <a:r>
              <a:rPr lang="en-US" sz="2100" dirty="0">
                <a:solidFill>
                  <a:schemeClr val="bg2"/>
                </a:solidFill>
                <a:latin typeface="Liberation Sans" panose="020B0604020202020204" pitchFamily="34" charset="0"/>
              </a:rPr>
              <a:t>No matching.</a:t>
            </a:r>
          </a:p>
          <a:p>
            <a:pPr marL="571500" lvl="1" indent="-342900" algn="l">
              <a:lnSpc>
                <a:spcPct val="110000"/>
              </a:lnSpc>
              <a:spcBef>
                <a:spcPct val="40000"/>
              </a:spcBef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u"/>
              <a:defRPr/>
            </a:pPr>
            <a:r>
              <a:rPr lang="en-US" sz="2100" dirty="0">
                <a:solidFill>
                  <a:schemeClr val="bg2"/>
                </a:solidFill>
                <a:latin typeface="Liberation Sans" panose="020B0604020202020204" pitchFamily="34" charset="0"/>
              </a:rPr>
              <a:t>Receivable not stated at cash realizable value.</a:t>
            </a:r>
          </a:p>
          <a:p>
            <a:pPr marL="571500" lvl="1" indent="-342900" algn="l">
              <a:lnSpc>
                <a:spcPct val="110000"/>
              </a:lnSpc>
              <a:spcBef>
                <a:spcPct val="40000"/>
              </a:spcBef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u"/>
              <a:defRPr/>
            </a:pPr>
            <a:r>
              <a:rPr lang="en-US" sz="2100" dirty="0">
                <a:solidFill>
                  <a:schemeClr val="bg2"/>
                </a:solidFill>
                <a:latin typeface="Liberation Sans" panose="020B0604020202020204" pitchFamily="34" charset="0"/>
              </a:rPr>
              <a:t>Not appropriate when amount uncollectible is material.</a:t>
            </a:r>
          </a:p>
        </p:txBody>
      </p:sp>
      <p:sp>
        <p:nvSpPr>
          <p:cNvPr id="985096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81000"/>
            <a:ext cx="8229600" cy="560388"/>
          </a:xfr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0" algn="l"/>
            <a:r>
              <a:rPr lang="en-US" sz="3200" kern="1200" dirty="0">
                <a:solidFill>
                  <a:schemeClr val="accent6">
                    <a:lumMod val="50000"/>
                  </a:schemeClr>
                </a:solidFill>
                <a:effectLst/>
                <a:latin typeface="Liberation Sans" panose="020B0604020202020204" pitchFamily="34" charset="0"/>
                <a:ea typeface="+mn-ea"/>
                <a:cs typeface="+mn-cs"/>
              </a:rPr>
              <a:t>Valuation of Accounts Receivable</a:t>
            </a:r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381000" y="1066800"/>
            <a:ext cx="83820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ans" panose="020B0604020202020204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8077200" y="6400800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600" i="1" dirty="0">
                <a:solidFill>
                  <a:schemeClr val="bg2"/>
                </a:solidFill>
                <a:latin typeface="Arial" charset="0"/>
              </a:rPr>
              <a:t>LO 5</a:t>
            </a:r>
          </a:p>
        </p:txBody>
      </p:sp>
    </p:spTree>
    <p:extLst>
      <p:ext uri="{BB962C8B-B14F-4D97-AF65-F5344CB8AC3E}">
        <p14:creationId xmlns:p14="http://schemas.microsoft.com/office/powerpoint/2010/main" val="2798518040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148" name="Rectangle 1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560388"/>
          </a:xfr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0" algn="l"/>
            <a:r>
              <a:rPr lang="en-US" sz="3200" kern="1200" dirty="0">
                <a:solidFill>
                  <a:schemeClr val="tx1"/>
                </a:solidFill>
                <a:effectLst/>
                <a:latin typeface="Liberation Sans" panose="020B0604020202020204" pitchFamily="34" charset="0"/>
                <a:ea typeface="+mn-ea"/>
                <a:cs typeface="+mn-cs"/>
              </a:rPr>
              <a:t>Allowance Method</a:t>
            </a:r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>
            <a:off x="381000" y="1066800"/>
            <a:ext cx="83820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ans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7200" y="4837331"/>
            <a:ext cx="3962400" cy="953869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1800" dirty="0">
                <a:latin typeface="Liberation Sans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Liberation Sans" panose="020B0604020202020204" pitchFamily="34" charset="0"/>
              </a:rPr>
              <a:t>percentage-of-sales basis </a:t>
            </a:r>
            <a:r>
              <a:rPr lang="en-US" sz="1800" dirty="0">
                <a:latin typeface="Liberation Sans" panose="020B0604020202020204" pitchFamily="34" charset="0"/>
              </a:rPr>
              <a:t>results in a better matching of expenses with revenues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800600" y="4837330"/>
            <a:ext cx="3962400" cy="953869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1800" dirty="0">
                <a:latin typeface="Liberation Sans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Liberation Sans" panose="020B0604020202020204" pitchFamily="34" charset="0"/>
              </a:rPr>
              <a:t>percentage-of-receivables</a:t>
            </a:r>
          </a:p>
          <a:p>
            <a:r>
              <a:rPr lang="en-US" sz="1800" dirty="0">
                <a:latin typeface="Liberation Sans" panose="020B0604020202020204" pitchFamily="34" charset="0"/>
              </a:rPr>
              <a:t>basis produces the better estimate of cash realizable value</a:t>
            </a:r>
          </a:p>
        </p:txBody>
      </p:sp>
      <p:pic>
        <p:nvPicPr>
          <p:cNvPr id="9635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484531"/>
            <a:ext cx="8343900" cy="3126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58000" y="801469"/>
            <a:ext cx="205740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Liberation Sans" panose="020B0604020202020204" pitchFamily="34" charset="0"/>
              </a:rPr>
              <a:t>ILLUSTRATION 7-7</a:t>
            </a:r>
          </a:p>
          <a:p>
            <a:pPr algn="l"/>
            <a:r>
              <a:rPr lang="en-US" sz="1200" dirty="0">
                <a:latin typeface="Liberation Sans" panose="020B0604020202020204" pitchFamily="34" charset="0"/>
              </a:rPr>
              <a:t>Comparison of Bases for</a:t>
            </a:r>
          </a:p>
          <a:p>
            <a:pPr algn="l"/>
            <a:r>
              <a:rPr lang="en-US" sz="1200" dirty="0">
                <a:latin typeface="Liberation Sans" panose="020B0604020202020204" pitchFamily="34" charset="0"/>
              </a:rPr>
              <a:t>Estimating Uncollectibles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8077200" y="6400800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600" i="1" dirty="0">
                <a:solidFill>
                  <a:schemeClr val="bg2"/>
                </a:solidFill>
                <a:latin typeface="Arial" charset="0"/>
              </a:rPr>
              <a:t>LO 5</a:t>
            </a:r>
          </a:p>
        </p:txBody>
      </p:sp>
    </p:spTree>
    <p:extLst>
      <p:ext uri="{BB962C8B-B14F-4D97-AF65-F5344CB8AC3E}">
        <p14:creationId xmlns:p14="http://schemas.microsoft.com/office/powerpoint/2010/main" val="192422927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609600" y="1371600"/>
            <a:ext cx="7924800" cy="4050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685800" indent="-4572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20000"/>
              </a:lnSpc>
              <a:spcBef>
                <a:spcPts val="1200"/>
              </a:spcBef>
            </a:pPr>
            <a:r>
              <a:rPr lang="en-US" altLang="en-US" sz="2700" b="1" dirty="0">
                <a:latin typeface="Liberation Sans" panose="020B0604020202020204" pitchFamily="34" charset="0"/>
              </a:rPr>
              <a:t>Percentage-of-Sales Approach </a:t>
            </a:r>
          </a:p>
          <a:p>
            <a:pPr lvl="1" algn="l">
              <a:lnSpc>
                <a:spcPct val="120000"/>
              </a:lnSpc>
              <a:spcBef>
                <a:spcPts val="1200"/>
              </a:spcBef>
              <a:buClr>
                <a:srgbClr val="800000"/>
              </a:buClr>
              <a:buSzPct val="80000"/>
              <a:buFont typeface="Wingdings" pitchFamily="2" charset="2"/>
              <a:buChar char="u"/>
            </a:pPr>
            <a:r>
              <a:rPr lang="en-US" altLang="en-US" sz="2200" dirty="0">
                <a:latin typeface="Liberation Sans" panose="020B0604020202020204" pitchFamily="34" charset="0"/>
              </a:rPr>
              <a:t>Percentage based upon past experience and anticipate credit policy.</a:t>
            </a:r>
          </a:p>
          <a:p>
            <a:pPr lvl="1" algn="l">
              <a:lnSpc>
                <a:spcPct val="120000"/>
              </a:lnSpc>
              <a:spcBef>
                <a:spcPts val="1200"/>
              </a:spcBef>
              <a:buClr>
                <a:srgbClr val="800000"/>
              </a:buClr>
              <a:buSzPct val="80000"/>
              <a:buFont typeface="Wingdings" pitchFamily="2" charset="2"/>
              <a:buChar char="u"/>
            </a:pPr>
            <a:r>
              <a:rPr lang="en-US" altLang="en-US" sz="2200" dirty="0">
                <a:latin typeface="Liberation Sans" panose="020B0604020202020204" pitchFamily="34" charset="0"/>
              </a:rPr>
              <a:t>Achieves better matching of cost and revenues. </a:t>
            </a:r>
          </a:p>
          <a:p>
            <a:pPr lvl="1" algn="l">
              <a:lnSpc>
                <a:spcPct val="120000"/>
              </a:lnSpc>
              <a:spcBef>
                <a:spcPts val="1200"/>
              </a:spcBef>
              <a:buClr>
                <a:srgbClr val="800000"/>
              </a:buClr>
              <a:buSzPct val="80000"/>
              <a:buFont typeface="Wingdings" pitchFamily="2" charset="2"/>
              <a:buChar char="u"/>
            </a:pPr>
            <a:r>
              <a:rPr lang="en-US" altLang="en-US" sz="2200" dirty="0">
                <a:latin typeface="Liberation Sans" panose="020B0604020202020204" pitchFamily="34" charset="0"/>
              </a:rPr>
              <a:t>Any balance in Allowance for Doubtful Accounts is ignored.</a:t>
            </a:r>
          </a:p>
          <a:p>
            <a:pPr lvl="1" algn="l">
              <a:lnSpc>
                <a:spcPct val="120000"/>
              </a:lnSpc>
              <a:spcBef>
                <a:spcPts val="1200"/>
              </a:spcBef>
              <a:buClr>
                <a:srgbClr val="800000"/>
              </a:buClr>
              <a:buSzPct val="80000"/>
              <a:buFont typeface="Wingdings" pitchFamily="2" charset="2"/>
              <a:buChar char="u"/>
            </a:pPr>
            <a:r>
              <a:rPr lang="en-US" sz="2200" dirty="0">
                <a:latin typeface="Liberation Sans" panose="020B0604020202020204" pitchFamily="34" charset="0"/>
              </a:rPr>
              <a:t>Method frequently referred to as the </a:t>
            </a:r>
            <a:r>
              <a:rPr lang="en-US" sz="2200" b="1" dirty="0">
                <a:latin typeface="Liberation Sans" panose="020B0604020202020204" pitchFamily="34" charset="0"/>
              </a:rPr>
              <a:t>income statement approach</a:t>
            </a:r>
            <a:r>
              <a:rPr lang="en-US" sz="2200" dirty="0">
                <a:latin typeface="Liberation Sans" panose="020B0604020202020204" pitchFamily="34" charset="0"/>
              </a:rPr>
              <a:t>.</a:t>
            </a:r>
            <a:endParaRPr lang="en-US" altLang="en-US" sz="2200" dirty="0">
              <a:latin typeface="Liberation Sans" panose="020B0604020202020204" pitchFamily="34" charset="0"/>
            </a:endParaRPr>
          </a:p>
        </p:txBody>
      </p:sp>
      <p:sp>
        <p:nvSpPr>
          <p:cNvPr id="5" name="Line 16"/>
          <p:cNvSpPr>
            <a:spLocks noChangeShapeType="1"/>
          </p:cNvSpPr>
          <p:nvPr/>
        </p:nvSpPr>
        <p:spPr bwMode="auto">
          <a:xfrm>
            <a:off x="381000" y="1066800"/>
            <a:ext cx="83820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ans" panose="020B0604020202020204" pitchFamily="34" charset="0"/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81000"/>
            <a:ext cx="8229600" cy="560388"/>
          </a:xfr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0" algn="l"/>
            <a:r>
              <a:rPr lang="en-US" sz="3200" kern="1200" dirty="0">
                <a:solidFill>
                  <a:schemeClr val="tx1"/>
                </a:solidFill>
                <a:effectLst/>
                <a:latin typeface="Liberation Sans" panose="020B0604020202020204" pitchFamily="34" charset="0"/>
                <a:ea typeface="+mn-ea"/>
                <a:cs typeface="+mn-cs"/>
              </a:rPr>
              <a:t>Allowance Method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077200" y="6400800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600" i="1" dirty="0">
                <a:solidFill>
                  <a:schemeClr val="bg2"/>
                </a:solidFill>
                <a:latin typeface="Arial" charset="0"/>
              </a:rPr>
              <a:t>LO 5</a:t>
            </a:r>
          </a:p>
        </p:txBody>
      </p:sp>
    </p:spTree>
    <p:extLst>
      <p:ext uri="{BB962C8B-B14F-4D97-AF65-F5344CB8AC3E}">
        <p14:creationId xmlns:p14="http://schemas.microsoft.com/office/powerpoint/2010/main" val="1795740771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609600" y="1371600"/>
            <a:ext cx="815340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25000"/>
              </a:lnSpc>
              <a:spcBef>
                <a:spcPct val="60000"/>
              </a:spcBef>
            </a:pPr>
            <a:r>
              <a:rPr lang="en-US" altLang="en-US" sz="2100" b="1" dirty="0">
                <a:solidFill>
                  <a:srgbClr val="800000"/>
                </a:solidFill>
                <a:latin typeface="Liberation Sans" panose="020B0604020202020204" pitchFamily="34" charset="0"/>
              </a:rPr>
              <a:t>Illustration:</a:t>
            </a:r>
            <a:r>
              <a:rPr lang="en-US" altLang="en-US" sz="2100" dirty="0">
                <a:latin typeface="Liberation Sans" panose="020B0604020202020204" pitchFamily="34" charset="0"/>
              </a:rPr>
              <a:t>  Gonzalez Company estimates that about 1% of net credit sales will become uncollectible.  If net credit sales are R$800,000 for the year, it records bad debt expense as follows.</a:t>
            </a:r>
          </a:p>
        </p:txBody>
      </p:sp>
      <p:sp>
        <p:nvSpPr>
          <p:cNvPr id="991237" name="Rectangle 5"/>
          <p:cNvSpPr>
            <a:spLocks noChangeArrowheads="1"/>
          </p:cNvSpPr>
          <p:nvPr/>
        </p:nvSpPr>
        <p:spPr bwMode="auto">
          <a:xfrm>
            <a:off x="990600" y="2933700"/>
            <a:ext cx="7467600" cy="90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15000"/>
              </a:lnSpc>
              <a:spcBef>
                <a:spcPct val="25000"/>
              </a:spcBef>
            </a:pPr>
            <a:r>
              <a:rPr lang="en-US" altLang="en-US" sz="2100" dirty="0">
                <a:latin typeface="Liberation Sans" panose="020B0604020202020204" pitchFamily="34" charset="0"/>
              </a:rPr>
              <a:t>Bad Debt Expense </a:t>
            </a:r>
            <a:r>
              <a:rPr lang="en-US" altLang="en-US" sz="1800" dirty="0">
                <a:latin typeface="Liberation Sans" panose="020B0604020202020204" pitchFamily="34" charset="0"/>
              </a:rPr>
              <a:t>(1% x R$800,000)</a:t>
            </a:r>
            <a:r>
              <a:rPr lang="en-US" altLang="en-US" sz="2100" dirty="0">
                <a:latin typeface="Liberation Sans" panose="020B0604020202020204" pitchFamily="34" charset="0"/>
              </a:rPr>
              <a:t>	8,000</a:t>
            </a:r>
          </a:p>
          <a:p>
            <a:pPr algn="l">
              <a:lnSpc>
                <a:spcPct val="115000"/>
              </a:lnSpc>
              <a:spcBef>
                <a:spcPct val="25000"/>
              </a:spcBef>
            </a:pPr>
            <a:r>
              <a:rPr lang="en-US" altLang="en-US" sz="2100" dirty="0">
                <a:latin typeface="Liberation Sans" panose="020B0604020202020204" pitchFamily="34" charset="0"/>
              </a:rPr>
              <a:t>	Allowance for Doubtful Accounts 		8,000</a:t>
            </a:r>
          </a:p>
        </p:txBody>
      </p:sp>
      <p:sp>
        <p:nvSpPr>
          <p:cNvPr id="41989" name="Rectangle 7"/>
          <p:cNvSpPr>
            <a:spLocks noChangeArrowheads="1"/>
          </p:cNvSpPr>
          <p:nvPr/>
        </p:nvSpPr>
        <p:spPr bwMode="auto">
          <a:xfrm>
            <a:off x="7924800" y="1295400"/>
            <a:ext cx="6858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>
              <a:latin typeface="Liberation Sans" panose="020B0604020202020204" pitchFamily="34" charset="0"/>
            </a:endParaRPr>
          </a:p>
        </p:txBody>
      </p:sp>
      <p:sp>
        <p:nvSpPr>
          <p:cNvPr id="41990" name="Text Box 9"/>
          <p:cNvSpPr txBox="1">
            <a:spLocks noChangeArrowheads="1"/>
          </p:cNvSpPr>
          <p:nvPr/>
        </p:nvSpPr>
        <p:spPr bwMode="auto">
          <a:xfrm>
            <a:off x="7162800" y="4114800"/>
            <a:ext cx="1600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200" b="1" dirty="0">
                <a:solidFill>
                  <a:srgbClr val="800000"/>
                </a:solidFill>
                <a:latin typeface="Liberation Sans" panose="020B0604020202020204" pitchFamily="34" charset="0"/>
              </a:rPr>
              <a:t>ILLUSTRATION 7-8</a:t>
            </a:r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381000" y="1066800"/>
            <a:ext cx="83820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ans" panose="020B0604020202020204" pitchFamily="34" charset="0"/>
            </a:endParaRPr>
          </a:p>
        </p:txBody>
      </p:sp>
      <p:pic>
        <p:nvPicPr>
          <p:cNvPr id="3994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19600"/>
            <a:ext cx="83820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81000"/>
            <a:ext cx="8229600" cy="560388"/>
          </a:xfr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0" algn="l"/>
            <a:r>
              <a:rPr lang="en-US" sz="3200" kern="1200" dirty="0">
                <a:solidFill>
                  <a:schemeClr val="tx1"/>
                </a:solidFill>
                <a:effectLst/>
                <a:latin typeface="Liberation Sans" panose="020B0604020202020204" pitchFamily="34" charset="0"/>
                <a:ea typeface="+mn-ea"/>
                <a:cs typeface="+mn-cs"/>
              </a:rPr>
              <a:t>Percentage-of-Sales Approach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8077200" y="6400800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600" i="1" dirty="0">
                <a:solidFill>
                  <a:schemeClr val="bg2"/>
                </a:solidFill>
                <a:latin typeface="Arial" charset="0"/>
              </a:rPr>
              <a:t>LO 5</a:t>
            </a:r>
          </a:p>
        </p:txBody>
      </p:sp>
    </p:spTree>
    <p:extLst>
      <p:ext uri="{BB962C8B-B14F-4D97-AF65-F5344CB8AC3E}">
        <p14:creationId xmlns:p14="http://schemas.microsoft.com/office/powerpoint/2010/main" val="310728201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1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91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1237" grpId="0" build="p"/>
      <p:bldP spid="419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609600" y="1371600"/>
            <a:ext cx="8153400" cy="341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spcBef>
                <a:spcPts val="1200"/>
              </a:spcBef>
              <a:defRPr/>
            </a:pPr>
            <a:r>
              <a:rPr lang="en-US" sz="2700" b="1" dirty="0">
                <a:latin typeface="Liberation Sans" panose="020B0604020202020204" pitchFamily="34" charset="0"/>
              </a:rPr>
              <a:t>Percentage-of-Receivables Approach </a:t>
            </a:r>
          </a:p>
          <a:p>
            <a:pPr marL="685800" lvl="1" indent="-457200" algn="l">
              <a:lnSpc>
                <a:spcPct val="120000"/>
              </a:lnSpc>
              <a:spcBef>
                <a:spcPts val="1200"/>
              </a:spcBef>
              <a:buClr>
                <a:srgbClr val="800000"/>
              </a:buClr>
              <a:buSzPct val="80000"/>
              <a:buFont typeface="Wingdings" pitchFamily="2" charset="2"/>
              <a:buChar char="u"/>
              <a:defRPr/>
            </a:pPr>
            <a:r>
              <a:rPr lang="en-US" sz="2200" dirty="0">
                <a:latin typeface="Liberation Sans" panose="020B0604020202020204" pitchFamily="34" charset="0"/>
              </a:rPr>
              <a:t>Not matching.</a:t>
            </a:r>
          </a:p>
          <a:p>
            <a:pPr marL="685800" lvl="1" indent="-457200" algn="l">
              <a:lnSpc>
                <a:spcPct val="120000"/>
              </a:lnSpc>
              <a:spcBef>
                <a:spcPts val="1200"/>
              </a:spcBef>
              <a:buClr>
                <a:srgbClr val="800000"/>
              </a:buClr>
              <a:buSzPct val="80000"/>
              <a:buFont typeface="Wingdings" pitchFamily="2" charset="2"/>
              <a:buChar char="u"/>
              <a:defRPr/>
            </a:pPr>
            <a:r>
              <a:rPr lang="en-US" sz="2200" dirty="0">
                <a:latin typeface="Liberation Sans" panose="020B0604020202020204" pitchFamily="34" charset="0"/>
              </a:rPr>
              <a:t>Estimate of the receivables’ realizable value.</a:t>
            </a:r>
          </a:p>
          <a:p>
            <a:pPr algn="l">
              <a:lnSpc>
                <a:spcPct val="120000"/>
              </a:lnSpc>
              <a:spcBef>
                <a:spcPts val="1200"/>
              </a:spcBef>
              <a:defRPr/>
            </a:pPr>
            <a:r>
              <a:rPr lang="en-US" sz="2300" dirty="0">
                <a:latin typeface="Liberation Sans" panose="020B0604020202020204" pitchFamily="34" charset="0"/>
              </a:rPr>
              <a:t>Companies may apply this method using </a:t>
            </a:r>
          </a:p>
          <a:p>
            <a:pPr marL="685800" lvl="1" indent="-457200" algn="l">
              <a:lnSpc>
                <a:spcPct val="120000"/>
              </a:lnSpc>
              <a:spcBef>
                <a:spcPts val="1200"/>
              </a:spcBef>
              <a:buClr>
                <a:srgbClr val="800000"/>
              </a:buClr>
              <a:buSzPct val="80000"/>
              <a:buFont typeface="Wingdings" pitchFamily="2" charset="2"/>
              <a:buChar char="u"/>
              <a:defRPr/>
            </a:pPr>
            <a:r>
              <a:rPr lang="en-US" sz="2200" dirty="0">
                <a:latin typeface="Liberation Sans" panose="020B0604020202020204" pitchFamily="34" charset="0"/>
              </a:rPr>
              <a:t>one </a:t>
            </a:r>
            <a:r>
              <a:rPr lang="en-US" sz="2200" b="1" dirty="0">
                <a:latin typeface="Liberation Sans" panose="020B0604020202020204" pitchFamily="34" charset="0"/>
              </a:rPr>
              <a:t>composite rate</a:t>
            </a:r>
            <a:r>
              <a:rPr lang="en-US" sz="2200" dirty="0">
                <a:latin typeface="Liberation Sans" panose="020B0604020202020204" pitchFamily="34" charset="0"/>
              </a:rPr>
              <a:t>, or</a:t>
            </a:r>
          </a:p>
          <a:p>
            <a:pPr marL="685800" lvl="1" indent="-457200" algn="l">
              <a:lnSpc>
                <a:spcPct val="120000"/>
              </a:lnSpc>
              <a:spcBef>
                <a:spcPts val="1200"/>
              </a:spcBef>
              <a:buClr>
                <a:srgbClr val="800000"/>
              </a:buClr>
              <a:buSzPct val="80000"/>
              <a:buFont typeface="Wingdings" pitchFamily="2" charset="2"/>
              <a:buChar char="u"/>
              <a:defRPr/>
            </a:pPr>
            <a:r>
              <a:rPr lang="en-US" sz="2200" dirty="0">
                <a:latin typeface="Liberation Sans" panose="020B0604020202020204" pitchFamily="34" charset="0"/>
              </a:rPr>
              <a:t>an </a:t>
            </a: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latin typeface="Liberation Sans" panose="020B0604020202020204" pitchFamily="34" charset="0"/>
              </a:rPr>
              <a:t>aging schedule </a:t>
            </a:r>
            <a:r>
              <a:rPr lang="en-US" sz="2200" dirty="0">
                <a:latin typeface="Liberation Sans" panose="020B0604020202020204" pitchFamily="34" charset="0"/>
              </a:rPr>
              <a:t>using different rates.</a:t>
            </a:r>
          </a:p>
        </p:txBody>
      </p:sp>
      <p:sp>
        <p:nvSpPr>
          <p:cNvPr id="5" name="Line 16"/>
          <p:cNvSpPr>
            <a:spLocks noChangeShapeType="1"/>
          </p:cNvSpPr>
          <p:nvPr/>
        </p:nvSpPr>
        <p:spPr bwMode="auto">
          <a:xfrm>
            <a:off x="381000" y="1066800"/>
            <a:ext cx="83820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ans" panose="020B0604020202020204" pitchFamily="34" charset="0"/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81000"/>
            <a:ext cx="8229600" cy="560388"/>
          </a:xfr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0" algn="l"/>
            <a:r>
              <a:rPr lang="en-US" sz="3200" kern="1200" dirty="0">
                <a:solidFill>
                  <a:schemeClr val="tx1"/>
                </a:solidFill>
                <a:effectLst/>
                <a:latin typeface="Liberation Sans" panose="020B0604020202020204" pitchFamily="34" charset="0"/>
                <a:ea typeface="+mn-ea"/>
                <a:cs typeface="+mn-cs"/>
              </a:rPr>
              <a:t>Allowance Method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077200" y="6400800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600" i="1" dirty="0">
                <a:solidFill>
                  <a:schemeClr val="bg2"/>
                </a:solidFill>
                <a:latin typeface="Arial" charset="0"/>
              </a:rPr>
              <a:t>LO 5</a:t>
            </a:r>
          </a:p>
        </p:txBody>
      </p:sp>
    </p:spTree>
    <p:extLst>
      <p:ext uri="{BB962C8B-B14F-4D97-AF65-F5344CB8AC3E}">
        <p14:creationId xmlns:p14="http://schemas.microsoft.com/office/powerpoint/2010/main" val="3074863513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3" name="Rectangle 5"/>
          <p:cNvSpPr>
            <a:spLocks noChangeArrowheads="1"/>
          </p:cNvSpPr>
          <p:nvPr/>
        </p:nvSpPr>
        <p:spPr bwMode="auto">
          <a:xfrm>
            <a:off x="838200" y="5334000"/>
            <a:ext cx="7467600" cy="837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15000"/>
              </a:lnSpc>
              <a:spcBef>
                <a:spcPct val="25000"/>
              </a:spcBef>
            </a:pPr>
            <a:r>
              <a:rPr lang="en-US" altLang="en-US" sz="1900" b="1" dirty="0">
                <a:latin typeface="Liberation Sans" panose="020B0604020202020204" pitchFamily="34" charset="0"/>
              </a:rPr>
              <a:t>Bad Debt Expense 	37,650</a:t>
            </a:r>
          </a:p>
          <a:p>
            <a:pPr algn="l">
              <a:lnSpc>
                <a:spcPct val="115000"/>
              </a:lnSpc>
              <a:spcBef>
                <a:spcPct val="25000"/>
              </a:spcBef>
            </a:pPr>
            <a:r>
              <a:rPr lang="en-US" altLang="en-US" sz="1900" b="1" dirty="0">
                <a:latin typeface="Liberation Sans" panose="020B0604020202020204" pitchFamily="34" charset="0"/>
              </a:rPr>
              <a:t>	Allowance for Doubtful Accounts 		37,650</a:t>
            </a:r>
          </a:p>
        </p:txBody>
      </p:sp>
      <p:sp>
        <p:nvSpPr>
          <p:cNvPr id="44036" name="Rectangle 6"/>
          <p:cNvSpPr>
            <a:spLocks noChangeArrowheads="1"/>
          </p:cNvSpPr>
          <p:nvPr/>
        </p:nvSpPr>
        <p:spPr bwMode="auto">
          <a:xfrm>
            <a:off x="7010400" y="2362200"/>
            <a:ext cx="18288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1800" dirty="0">
                <a:latin typeface="Liberation Sans" panose="020B0604020202020204" pitchFamily="34" charset="0"/>
              </a:rPr>
              <a:t>What entry would Wilson make assuming that the allowance account had a </a:t>
            </a:r>
            <a:r>
              <a:rPr lang="en-US" altLang="en-US" sz="1800" b="1" dirty="0">
                <a:solidFill>
                  <a:schemeClr val="accent6">
                    <a:lumMod val="50000"/>
                  </a:schemeClr>
                </a:solidFill>
                <a:latin typeface="Liberation Sans" panose="020B0604020202020204" pitchFamily="34" charset="0"/>
              </a:rPr>
              <a:t>zero balance</a:t>
            </a:r>
            <a:r>
              <a:rPr lang="en-US" altLang="en-US" sz="1800" dirty="0">
                <a:latin typeface="Liberation Sans" panose="020B0604020202020204" pitchFamily="34" charset="0"/>
              </a:rPr>
              <a:t>?</a:t>
            </a:r>
          </a:p>
        </p:txBody>
      </p:sp>
      <p:sp>
        <p:nvSpPr>
          <p:cNvPr id="44037" name="Text Box 7"/>
          <p:cNvSpPr txBox="1">
            <a:spLocks noChangeArrowheads="1"/>
          </p:cNvSpPr>
          <p:nvPr/>
        </p:nvSpPr>
        <p:spPr bwMode="auto">
          <a:xfrm>
            <a:off x="7010400" y="1447800"/>
            <a:ext cx="1828800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1200" b="1" dirty="0">
                <a:solidFill>
                  <a:srgbClr val="800000"/>
                </a:solidFill>
                <a:latin typeface="Liberation Sans" panose="020B0604020202020204" pitchFamily="34" charset="0"/>
              </a:rPr>
              <a:t>ILLUSTRATION 7-9</a:t>
            </a:r>
          </a:p>
          <a:p>
            <a:pPr algn="l"/>
            <a:r>
              <a:rPr lang="en-US" altLang="en-US" sz="1200" dirty="0">
                <a:latin typeface="Liberation Sans" panose="020B0604020202020204" pitchFamily="34" charset="0"/>
              </a:rPr>
              <a:t>Accounts Receivable Aging Schedule</a:t>
            </a: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381000" y="1066800"/>
            <a:ext cx="83820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ans" panose="020B0604020202020204" pitchFamily="34" charset="0"/>
            </a:endParaRPr>
          </a:p>
        </p:txBody>
      </p:sp>
      <p:sp>
        <p:nvSpPr>
          <p:cNvPr id="10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81000"/>
            <a:ext cx="8229600" cy="560388"/>
          </a:xfr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0" algn="l"/>
            <a:r>
              <a:rPr lang="en-US" sz="3200" kern="1200" dirty="0">
                <a:solidFill>
                  <a:schemeClr val="tx1"/>
                </a:solidFill>
                <a:effectLst/>
                <a:latin typeface="Liberation Sans" panose="020B0604020202020204" pitchFamily="34" charset="0"/>
                <a:ea typeface="+mn-ea"/>
                <a:cs typeface="+mn-cs"/>
              </a:rPr>
              <a:t>Percentage-of-Receivables Approach</a:t>
            </a:r>
          </a:p>
        </p:txBody>
      </p:sp>
      <p:pic>
        <p:nvPicPr>
          <p:cNvPr id="9646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61" y="1407240"/>
            <a:ext cx="6316639" cy="377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077200" y="6400800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600" i="1" dirty="0">
                <a:solidFill>
                  <a:schemeClr val="bg2"/>
                </a:solidFill>
                <a:latin typeface="Arial" charset="0"/>
              </a:rPr>
              <a:t>LO 5</a:t>
            </a:r>
          </a:p>
        </p:txBody>
      </p:sp>
    </p:spTree>
    <p:extLst>
      <p:ext uri="{BB962C8B-B14F-4D97-AF65-F5344CB8AC3E}">
        <p14:creationId xmlns:p14="http://schemas.microsoft.com/office/powerpoint/2010/main" val="126447342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5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95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533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381" name="Rectangle 5"/>
          <p:cNvSpPr>
            <a:spLocks noChangeArrowheads="1"/>
          </p:cNvSpPr>
          <p:nvPr/>
        </p:nvSpPr>
        <p:spPr bwMode="auto">
          <a:xfrm>
            <a:off x="838200" y="5334000"/>
            <a:ext cx="7467600" cy="837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15000"/>
              </a:lnSpc>
              <a:spcBef>
                <a:spcPct val="25000"/>
              </a:spcBef>
            </a:pPr>
            <a:r>
              <a:rPr lang="en-US" altLang="en-US" sz="1900" b="1" dirty="0">
                <a:latin typeface="Liberation Sans" panose="020B0604020202020204" pitchFamily="34" charset="0"/>
              </a:rPr>
              <a:t>Bad Debt Expense  (€37,650 – €800)	36,850</a:t>
            </a:r>
          </a:p>
          <a:p>
            <a:pPr algn="l">
              <a:lnSpc>
                <a:spcPct val="115000"/>
              </a:lnSpc>
              <a:spcBef>
                <a:spcPct val="25000"/>
              </a:spcBef>
            </a:pPr>
            <a:r>
              <a:rPr lang="en-US" altLang="en-US" sz="1900" b="1" dirty="0">
                <a:latin typeface="Liberation Sans" panose="020B0604020202020204" pitchFamily="34" charset="0"/>
              </a:rPr>
              <a:t>	Allowance for Doubtful Accounts 		36,850</a:t>
            </a:r>
          </a:p>
        </p:txBody>
      </p:sp>
      <p:sp>
        <p:nvSpPr>
          <p:cNvPr id="45060" name="Rectangle 6"/>
          <p:cNvSpPr>
            <a:spLocks noChangeArrowheads="1"/>
          </p:cNvSpPr>
          <p:nvPr/>
        </p:nvSpPr>
        <p:spPr bwMode="auto">
          <a:xfrm>
            <a:off x="7010400" y="2362200"/>
            <a:ext cx="1828800" cy="2529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1800" dirty="0">
                <a:latin typeface="Liberation Sans" panose="020B0604020202020204" pitchFamily="34" charset="0"/>
              </a:rPr>
              <a:t>What entry would Wilson make assuming the allowance account had a </a:t>
            </a:r>
            <a:r>
              <a:rPr lang="en-US" altLang="en-US" sz="1800" b="1" dirty="0">
                <a:solidFill>
                  <a:srgbClr val="800000"/>
                </a:solidFill>
                <a:latin typeface="Liberation Sans" panose="020B0604020202020204" pitchFamily="34" charset="0"/>
              </a:rPr>
              <a:t>credit balance of €800</a:t>
            </a:r>
            <a:r>
              <a:rPr lang="en-US" altLang="en-US" sz="1800" dirty="0">
                <a:latin typeface="Liberation Sans" panose="020B0604020202020204" pitchFamily="34" charset="0"/>
              </a:rPr>
              <a:t> before adjustment?</a:t>
            </a: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381000" y="1066800"/>
            <a:ext cx="83820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ans" panose="020B0604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61" y="1407240"/>
            <a:ext cx="6316639" cy="377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7010400" y="1447800"/>
            <a:ext cx="1828800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1200" b="1" dirty="0">
                <a:solidFill>
                  <a:srgbClr val="800000"/>
                </a:solidFill>
                <a:latin typeface="Liberation Sans" panose="020B0604020202020204" pitchFamily="34" charset="0"/>
              </a:rPr>
              <a:t>ILLUSTRATION 7-9</a:t>
            </a:r>
          </a:p>
          <a:p>
            <a:pPr algn="l"/>
            <a:r>
              <a:rPr lang="en-US" altLang="en-US" sz="1200" dirty="0">
                <a:latin typeface="Liberation Sans" panose="020B0604020202020204" pitchFamily="34" charset="0"/>
              </a:rPr>
              <a:t>Accounts Receivable Aging Schedule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81000"/>
            <a:ext cx="8229600" cy="560388"/>
          </a:xfr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0" algn="l"/>
            <a:r>
              <a:rPr lang="en-US" sz="3200" kern="1200" dirty="0">
                <a:solidFill>
                  <a:schemeClr val="tx1"/>
                </a:solidFill>
                <a:effectLst/>
                <a:latin typeface="Liberation Sans" panose="020B0604020202020204" pitchFamily="34" charset="0"/>
                <a:ea typeface="+mn-ea"/>
                <a:cs typeface="+mn-cs"/>
              </a:rPr>
              <a:t>Percentage-of-Receivables Approach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8077200" y="6400800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600" i="1" dirty="0">
                <a:solidFill>
                  <a:schemeClr val="bg2"/>
                </a:solidFill>
                <a:latin typeface="Arial" charset="0"/>
              </a:rPr>
              <a:t>LO 5</a:t>
            </a:r>
          </a:p>
        </p:txBody>
      </p:sp>
    </p:spTree>
    <p:extLst>
      <p:ext uri="{BB962C8B-B14F-4D97-AF65-F5344CB8AC3E}">
        <p14:creationId xmlns:p14="http://schemas.microsoft.com/office/powerpoint/2010/main" val="245199238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7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97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7381" grpId="0" build="p"/>
    </p:bldLst>
  </p:timing>
</p:sld>
</file>

<file path=ppt/theme/theme1.xml><?xml version="1.0" encoding="utf-8"?>
<a:theme xmlns:a="http://schemas.openxmlformats.org/drawingml/2006/main" name="movnglnc">
  <a:themeElements>
    <a:clrScheme name="">
      <a:dk1>
        <a:srgbClr val="000000"/>
      </a:dk1>
      <a:lt1>
        <a:srgbClr val="FFFFFF"/>
      </a:lt1>
      <a:dk2>
        <a:srgbClr val="0000FF"/>
      </a:dk2>
      <a:lt2>
        <a:srgbClr val="000000"/>
      </a:lt2>
      <a:accent1>
        <a:srgbClr val="00FFFF"/>
      </a:accent1>
      <a:accent2>
        <a:srgbClr val="FF0000"/>
      </a:accent2>
      <a:accent3>
        <a:srgbClr val="FFFFFF"/>
      </a:accent3>
      <a:accent4>
        <a:srgbClr val="000000"/>
      </a:accent4>
      <a:accent5>
        <a:srgbClr val="AAFFFF"/>
      </a:accent5>
      <a:accent6>
        <a:srgbClr val="E70000"/>
      </a:accent6>
      <a:hlink>
        <a:srgbClr val="000099"/>
      </a:hlink>
      <a:folHlink>
        <a:srgbClr val="000000"/>
      </a:folHlink>
    </a:clrScheme>
    <a:fontScheme name="movngln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vngln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vngln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vngln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vngln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vngln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vngln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vngln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Office\Templates\1033\Company Handbook.pot</Template>
  <TotalTime>15475</TotalTime>
  <Pages>43</Pages>
  <Words>338</Words>
  <Application>Microsoft Office PowerPoint</Application>
  <PresentationFormat>On-screen Show (4:3)</PresentationFormat>
  <Paragraphs>64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Liberation Sans</vt:lpstr>
      <vt:lpstr>Times New Roman</vt:lpstr>
      <vt:lpstr>Wingdings</vt:lpstr>
      <vt:lpstr>movnglnc</vt:lpstr>
      <vt:lpstr>Valuation of Accounts Receivable</vt:lpstr>
      <vt:lpstr>Valuation of Accounts Receivable</vt:lpstr>
      <vt:lpstr>Allowance Method</vt:lpstr>
      <vt:lpstr>Allowance Method</vt:lpstr>
      <vt:lpstr>Percentage-of-Sales Approach</vt:lpstr>
      <vt:lpstr>Allowance Method</vt:lpstr>
      <vt:lpstr>Percentage-of-Receivables Approach</vt:lpstr>
      <vt:lpstr>Percentage-of-Receivables Approach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Accounting and Accounting Standards</dc:title>
  <dc:creator>Coby Harmon</dc:creator>
  <cp:lastModifiedBy>Salah</cp:lastModifiedBy>
  <cp:revision>2025</cp:revision>
  <cp:lastPrinted>1999-09-16T17:08:20Z</cp:lastPrinted>
  <dcterms:created xsi:type="dcterms:W3CDTF">1997-03-28T18:03:02Z</dcterms:created>
  <dcterms:modified xsi:type="dcterms:W3CDTF">2019-04-01T09:38:21Z</dcterms:modified>
</cp:coreProperties>
</file>