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627" r:id="rId2"/>
    <p:sldId id="628" r:id="rId3"/>
    <p:sldId id="717" r:id="rId4"/>
    <p:sldId id="629" r:id="rId5"/>
    <p:sldId id="664" r:id="rId6"/>
    <p:sldId id="705" r:id="rId7"/>
    <p:sldId id="631" r:id="rId8"/>
    <p:sldId id="706" r:id="rId9"/>
    <p:sldId id="734" r:id="rId10"/>
  </p:sldIdLst>
  <p:sldSz cx="9144000" cy="6858000" type="screen4x3"/>
  <p:notesSz cx="6858000" cy="9190038"/>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b="1" kern="1200">
        <a:solidFill>
          <a:schemeClr val="folHlink"/>
        </a:solidFill>
        <a:latin typeface="Comic Sans MS" pitchFamily="66" charset="0"/>
        <a:ea typeface="+mn-ea"/>
        <a:cs typeface="+mn-cs"/>
      </a:defRPr>
    </a:lvl1pPr>
    <a:lvl2pPr marL="457200" algn="ctr" rtl="0" eaLnBrk="0" fontAlgn="base" hangingPunct="0">
      <a:spcBef>
        <a:spcPct val="0"/>
      </a:spcBef>
      <a:spcAft>
        <a:spcPct val="0"/>
      </a:spcAft>
      <a:defRPr b="1" kern="1200">
        <a:solidFill>
          <a:schemeClr val="folHlink"/>
        </a:solidFill>
        <a:latin typeface="Comic Sans MS" pitchFamily="66" charset="0"/>
        <a:ea typeface="+mn-ea"/>
        <a:cs typeface="+mn-cs"/>
      </a:defRPr>
    </a:lvl2pPr>
    <a:lvl3pPr marL="914400" algn="ctr" rtl="0" eaLnBrk="0" fontAlgn="base" hangingPunct="0">
      <a:spcBef>
        <a:spcPct val="0"/>
      </a:spcBef>
      <a:spcAft>
        <a:spcPct val="0"/>
      </a:spcAft>
      <a:defRPr b="1" kern="1200">
        <a:solidFill>
          <a:schemeClr val="folHlink"/>
        </a:solidFill>
        <a:latin typeface="Comic Sans MS" pitchFamily="66" charset="0"/>
        <a:ea typeface="+mn-ea"/>
        <a:cs typeface="+mn-cs"/>
      </a:defRPr>
    </a:lvl3pPr>
    <a:lvl4pPr marL="1371600" algn="ctr" rtl="0" eaLnBrk="0" fontAlgn="base" hangingPunct="0">
      <a:spcBef>
        <a:spcPct val="0"/>
      </a:spcBef>
      <a:spcAft>
        <a:spcPct val="0"/>
      </a:spcAft>
      <a:defRPr b="1" kern="1200">
        <a:solidFill>
          <a:schemeClr val="folHlink"/>
        </a:solidFill>
        <a:latin typeface="Comic Sans MS" pitchFamily="66" charset="0"/>
        <a:ea typeface="+mn-ea"/>
        <a:cs typeface="+mn-cs"/>
      </a:defRPr>
    </a:lvl4pPr>
    <a:lvl5pPr marL="1828800" algn="ctr" rtl="0" eaLnBrk="0" fontAlgn="base" hangingPunct="0">
      <a:spcBef>
        <a:spcPct val="0"/>
      </a:spcBef>
      <a:spcAft>
        <a:spcPct val="0"/>
      </a:spcAft>
      <a:defRPr b="1" kern="1200">
        <a:solidFill>
          <a:schemeClr val="folHlink"/>
        </a:solidFill>
        <a:latin typeface="Comic Sans MS" pitchFamily="66" charset="0"/>
        <a:ea typeface="+mn-ea"/>
        <a:cs typeface="+mn-cs"/>
      </a:defRPr>
    </a:lvl5pPr>
    <a:lvl6pPr marL="2286000" algn="l" defTabSz="914400" rtl="0" eaLnBrk="1" latinLnBrk="0" hangingPunct="1">
      <a:defRPr b="1" kern="1200">
        <a:solidFill>
          <a:schemeClr val="folHlink"/>
        </a:solidFill>
        <a:latin typeface="Comic Sans MS" pitchFamily="66" charset="0"/>
        <a:ea typeface="+mn-ea"/>
        <a:cs typeface="+mn-cs"/>
      </a:defRPr>
    </a:lvl6pPr>
    <a:lvl7pPr marL="2743200" algn="l" defTabSz="914400" rtl="0" eaLnBrk="1" latinLnBrk="0" hangingPunct="1">
      <a:defRPr b="1" kern="1200">
        <a:solidFill>
          <a:schemeClr val="folHlink"/>
        </a:solidFill>
        <a:latin typeface="Comic Sans MS" pitchFamily="66" charset="0"/>
        <a:ea typeface="+mn-ea"/>
        <a:cs typeface="+mn-cs"/>
      </a:defRPr>
    </a:lvl7pPr>
    <a:lvl8pPr marL="3200400" algn="l" defTabSz="914400" rtl="0" eaLnBrk="1" latinLnBrk="0" hangingPunct="1">
      <a:defRPr b="1" kern="1200">
        <a:solidFill>
          <a:schemeClr val="folHlink"/>
        </a:solidFill>
        <a:latin typeface="Comic Sans MS" pitchFamily="66" charset="0"/>
        <a:ea typeface="+mn-ea"/>
        <a:cs typeface="+mn-cs"/>
      </a:defRPr>
    </a:lvl8pPr>
    <a:lvl9pPr marL="3657600" algn="l" defTabSz="914400" rtl="0" eaLnBrk="1" latinLnBrk="0" hangingPunct="1">
      <a:defRPr b="1" kern="1200">
        <a:solidFill>
          <a:schemeClr val="folHlink"/>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CC0000"/>
    <a:srgbClr val="F1DC8F"/>
    <a:srgbClr val="FFFF7D"/>
    <a:srgbClr val="FFFF99"/>
    <a:srgbClr val="00FF99"/>
    <a:srgbClr val="FFFFCC"/>
    <a:srgbClr val="005B88"/>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4671" autoAdjust="0"/>
  </p:normalViewPr>
  <p:slideViewPr>
    <p:cSldViewPr>
      <p:cViewPr varScale="1">
        <p:scale>
          <a:sx n="55" d="100"/>
          <a:sy n="55" d="100"/>
        </p:scale>
        <p:origin x="1267" y="53"/>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130" d="100"/>
        <a:sy n="130" d="100"/>
      </p:scale>
      <p:origin x="0" y="0"/>
    </p:cViewPr>
  </p:sorterViewPr>
  <p:notesViewPr>
    <p:cSldViewPr>
      <p:cViewPr>
        <p:scale>
          <a:sx n="75" d="100"/>
          <a:sy n="75" d="100"/>
        </p:scale>
        <p:origin x="-2442" y="-270"/>
      </p:cViewPr>
      <p:guideLst>
        <p:guide orient="horz" pos="289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404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381000" y="4365625"/>
            <a:ext cx="6172200" cy="413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6803" name="Rectangle 3"/>
          <p:cNvSpPr>
            <a:spLocks noGrp="1" noRot="1" noChangeAspect="1" noChangeArrowheads="1" noTextEdit="1"/>
          </p:cNvSpPr>
          <p:nvPr>
            <p:ph type="sldImg" idx="2"/>
          </p:nvPr>
        </p:nvSpPr>
        <p:spPr bwMode="auto">
          <a:xfrm>
            <a:off x="1139825" y="695325"/>
            <a:ext cx="4578350" cy="34337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335932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4"/>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33475" y="690563"/>
            <a:ext cx="4591050" cy="3443287"/>
          </a:xfrm>
          <a:ln cap="flat"/>
        </p:spPr>
      </p:sp>
      <p:sp>
        <p:nvSpPr>
          <p:cNvPr id="131075" name="Rectangle 3"/>
          <p:cNvSpPr>
            <a:spLocks noGrp="1" noChangeArrowheads="1"/>
          </p:cNvSpPr>
          <p:nvPr>
            <p:ph type="body" idx="1"/>
          </p:nvPr>
        </p:nvSpPr>
        <p:spPr>
          <a:xfrm>
            <a:off x="914401" y="4365625"/>
            <a:ext cx="5029200" cy="4135438"/>
          </a:xfrm>
          <a:noFill/>
        </p:spPr>
        <p:txBody>
          <a:bodyPr lIns="92063" tIns="46032" rIns="92063" bIns="46032"/>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5164663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616091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2095500" cy="56689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74638"/>
            <a:ext cx="6134100" cy="5668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383026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025333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666160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3585884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810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72966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221558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64111870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280773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356109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5718423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Grp="1" noChangeArrowheads="1"/>
          </p:cNvSpPr>
          <p:nvPr>
            <p:ph type="body" idx="1"/>
          </p:nvPr>
        </p:nvSpPr>
        <p:spPr bwMode="auto">
          <a:xfrm>
            <a:off x="381000" y="1143000"/>
            <a:ext cx="8382000" cy="4800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182562" tIns="46038" rIns="1825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Text Box 16"/>
          <p:cNvSpPr txBox="1">
            <a:spLocks noChangeArrowheads="1"/>
          </p:cNvSpPr>
          <p:nvPr/>
        </p:nvSpPr>
        <p:spPr bwMode="auto">
          <a:xfrm>
            <a:off x="76200" y="6430963"/>
            <a:ext cx="685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spcBef>
                <a:spcPct val="50000"/>
              </a:spcBef>
            </a:pPr>
            <a:r>
              <a:rPr lang="en-US" altLang="en-US" sz="1200" dirty="0">
                <a:solidFill>
                  <a:schemeClr val="tx1"/>
                </a:solidFill>
                <a:latin typeface="Arial" charset="0"/>
              </a:rPr>
              <a:t>10-</a:t>
            </a:r>
            <a:fld id="{A4454175-274F-4631-9D4E-49CD18182952}" type="slidenum">
              <a:rPr lang="en-US" altLang="en-US" sz="1200">
                <a:solidFill>
                  <a:schemeClr val="tx1"/>
                </a:solidFill>
                <a:latin typeface="Arial" charset="0"/>
              </a:rPr>
              <a:pPr>
                <a:spcBef>
                  <a:spcPct val="50000"/>
                </a:spcBef>
              </a:pPr>
              <a:t>‹#›</a:t>
            </a:fld>
            <a:endParaRPr lang="en-US" altLang="en-US" sz="1200" dirty="0">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wipe dir="r"/>
  </p:transition>
  <p:txStyles>
    <p:title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l"/>
        <a:defRPr sz="2800" b="1">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l"/>
        <a:defRPr sz="2400" b="1">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COSTS SUBSEQUENT TO ACQUISITION</a:t>
            </a:r>
          </a:p>
        </p:txBody>
      </p:sp>
      <p:sp>
        <p:nvSpPr>
          <p:cNvPr id="66564" name="Text Box 4"/>
          <p:cNvSpPr txBox="1">
            <a:spLocks noChangeArrowheads="1"/>
          </p:cNvSpPr>
          <p:nvPr/>
        </p:nvSpPr>
        <p:spPr bwMode="auto">
          <a:xfrm>
            <a:off x="609600" y="1371600"/>
            <a:ext cx="8077200" cy="34963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600700" algn="r"/>
                <a:tab pos="6629400" algn="r"/>
              </a:tabLst>
              <a:defRPr b="1">
                <a:solidFill>
                  <a:schemeClr val="folHlink"/>
                </a:solidFill>
                <a:latin typeface="Comic Sans MS" pitchFamily="66" charset="0"/>
              </a:defRPr>
            </a:lvl1pPr>
            <a:lvl2pPr marL="742950" indent="-285750">
              <a:tabLst>
                <a:tab pos="5600700" algn="r"/>
                <a:tab pos="6629400" algn="r"/>
              </a:tabLst>
              <a:defRPr b="1">
                <a:solidFill>
                  <a:schemeClr val="folHlink"/>
                </a:solidFill>
                <a:latin typeface="Comic Sans MS" pitchFamily="66" charset="0"/>
              </a:defRPr>
            </a:lvl2pPr>
            <a:lvl3pPr marL="1143000" indent="-228600">
              <a:tabLst>
                <a:tab pos="5600700" algn="r"/>
                <a:tab pos="6629400" algn="r"/>
              </a:tabLst>
              <a:defRPr b="1">
                <a:solidFill>
                  <a:schemeClr val="folHlink"/>
                </a:solidFill>
                <a:latin typeface="Comic Sans MS" pitchFamily="66" charset="0"/>
              </a:defRPr>
            </a:lvl3pPr>
            <a:lvl4pPr marL="1600200" indent="-228600">
              <a:tabLst>
                <a:tab pos="5600700" algn="r"/>
                <a:tab pos="6629400" algn="r"/>
              </a:tabLst>
              <a:defRPr b="1">
                <a:solidFill>
                  <a:schemeClr val="folHlink"/>
                </a:solidFill>
                <a:latin typeface="Comic Sans MS" pitchFamily="66" charset="0"/>
              </a:defRPr>
            </a:lvl4pPr>
            <a:lvl5pPr marL="2057400" indent="-228600">
              <a:tabLst>
                <a:tab pos="5600700" algn="r"/>
                <a:tab pos="6629400"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5600700" algn="r"/>
                <a:tab pos="6629400" algn="r"/>
              </a:tabLst>
              <a:defRPr b="1">
                <a:solidFill>
                  <a:schemeClr val="folHlink"/>
                </a:solidFill>
                <a:latin typeface="Comic Sans MS" pitchFamily="66" charset="0"/>
              </a:defRPr>
            </a:lvl9pPr>
          </a:lstStyle>
          <a:p>
            <a:pPr algn="l">
              <a:lnSpc>
                <a:spcPct val="120000"/>
              </a:lnSpc>
              <a:spcBef>
                <a:spcPts val="1200"/>
              </a:spcBef>
            </a:pPr>
            <a:r>
              <a:rPr lang="en-US" sz="2200" dirty="0">
                <a:solidFill>
                  <a:schemeClr val="tx1"/>
                </a:solidFill>
                <a:latin typeface="Liberation Sans" panose="020B0604020202020204" pitchFamily="34" charset="0"/>
              </a:rPr>
              <a:t>Recognize costs subsequent to acquisition </a:t>
            </a:r>
            <a:r>
              <a:rPr lang="en-US" sz="2200" b="0" dirty="0">
                <a:solidFill>
                  <a:schemeClr val="tx1"/>
                </a:solidFill>
                <a:latin typeface="Liberation Sans" panose="020B0604020202020204" pitchFamily="34" charset="0"/>
              </a:rPr>
              <a:t>as an asset when the costs can be measured reliably and it is probable that the company will obtain </a:t>
            </a:r>
            <a:r>
              <a:rPr lang="en-US" sz="2200" dirty="0">
                <a:solidFill>
                  <a:schemeClr val="tx1"/>
                </a:solidFill>
                <a:latin typeface="Liberation Sans" panose="020B0604020202020204" pitchFamily="34" charset="0"/>
              </a:rPr>
              <a:t>future economic benefits</a:t>
            </a:r>
            <a:r>
              <a:rPr lang="en-US" sz="2200" b="0" dirty="0">
                <a:solidFill>
                  <a:schemeClr val="tx1"/>
                </a:solidFill>
                <a:latin typeface="Liberation Sans" panose="020B0604020202020204" pitchFamily="34" charset="0"/>
              </a:rPr>
              <a:t>. </a:t>
            </a:r>
          </a:p>
          <a:p>
            <a:pPr algn="l">
              <a:lnSpc>
                <a:spcPct val="120000"/>
              </a:lnSpc>
              <a:spcBef>
                <a:spcPts val="1200"/>
              </a:spcBef>
            </a:pPr>
            <a:r>
              <a:rPr lang="en-US" sz="2200" dirty="0">
                <a:solidFill>
                  <a:schemeClr val="tx1"/>
                </a:solidFill>
                <a:latin typeface="Liberation Sans" panose="020B0604020202020204" pitchFamily="34" charset="0"/>
              </a:rPr>
              <a:t>Evidence</a:t>
            </a:r>
            <a:r>
              <a:rPr lang="en-US" sz="2200" b="0" dirty="0">
                <a:solidFill>
                  <a:schemeClr val="tx1"/>
                </a:solidFill>
                <a:latin typeface="Liberation Sans" panose="020B0604020202020204" pitchFamily="34" charset="0"/>
              </a:rPr>
              <a:t> of future economic benefit would include increases in </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useful life, </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quantity of product produced, and</a:t>
            </a:r>
          </a:p>
          <a:p>
            <a:pPr marL="682625" lvl="1" indent="-450850" algn="l">
              <a:lnSpc>
                <a:spcPct val="120000"/>
              </a:lnSpc>
              <a:spcBef>
                <a:spcPts val="1200"/>
              </a:spcBef>
              <a:buFont typeface="+mj-lt"/>
              <a:buAutoNum type="arabicPeriod"/>
            </a:pPr>
            <a:r>
              <a:rPr lang="en-US" sz="2100" b="0" dirty="0">
                <a:solidFill>
                  <a:schemeClr val="tx1"/>
                </a:solidFill>
                <a:latin typeface="Liberation Sans" panose="020B0604020202020204" pitchFamily="34" charset="0"/>
              </a:rPr>
              <a:t>quality of product produced.</a:t>
            </a:r>
            <a:endParaRPr lang="en-US" altLang="en-US" sz="2100" b="0" dirty="0">
              <a:solidFill>
                <a:schemeClr val="tx1"/>
              </a:solidFill>
              <a:latin typeface="Liberation Sans" panose="020B0604020202020204" pitchFamily="34" charset="0"/>
            </a:endParaRPr>
          </a:p>
        </p:txBody>
      </p:sp>
      <p:sp>
        <p:nvSpPr>
          <p:cNvPr id="6"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7"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6</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9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63248"/>
            <a:ext cx="8000999" cy="254300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5"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endParaRPr>
          </a:p>
        </p:txBody>
      </p:sp>
      <p:sp>
        <p:nvSpPr>
          <p:cNvPr id="8" name="Rectangle 2"/>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COSTS SUBSEQUENT TO ACQUISITION</a:t>
            </a:r>
          </a:p>
        </p:txBody>
      </p:sp>
      <p:pic>
        <p:nvPicPr>
          <p:cNvPr id="6759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923816"/>
            <a:ext cx="8001000" cy="2476984"/>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cmpd="sng">
                <a:solidFill>
                  <a:srgbClr val="800000"/>
                </a:solidFill>
                <a:prstDash val="solid"/>
                <a:miter lim="800000"/>
                <a:headEnd/>
                <a:tailEnd/>
              </a14:hiddenLine>
            </a:ext>
          </a:extLst>
        </p:spPr>
      </p:pic>
      <p:sp>
        <p:nvSpPr>
          <p:cNvPr id="9" name="Rectangle 8"/>
          <p:cNvSpPr/>
          <p:nvPr/>
        </p:nvSpPr>
        <p:spPr>
          <a:xfrm>
            <a:off x="838200" y="6428601"/>
            <a:ext cx="5562600" cy="276999"/>
          </a:xfrm>
          <a:prstGeom prst="rect">
            <a:avLst/>
          </a:prstGeom>
          <a:solidFill>
            <a:schemeClr val="bg1"/>
          </a:solidFill>
        </p:spPr>
        <p:txBody>
          <a:bodyPr wrap="square">
            <a:spAutoFit/>
          </a:bodyPr>
          <a:lstStyle/>
          <a:p>
            <a:pPr algn="l"/>
            <a:r>
              <a:rPr lang="en-US" sz="1200" dirty="0">
                <a:solidFill>
                  <a:schemeClr val="accent6">
                    <a:lumMod val="50000"/>
                  </a:schemeClr>
                </a:solidFill>
                <a:latin typeface="Liberation Sans" panose="020B0604020202020204" pitchFamily="34" charset="0"/>
              </a:rPr>
              <a:t>ILLUSTRATION 10-21  </a:t>
            </a:r>
            <a:r>
              <a:rPr lang="en-US" sz="1200" b="0" dirty="0">
                <a:solidFill>
                  <a:schemeClr val="tx1"/>
                </a:solidFill>
                <a:latin typeface="Liberation Sans" panose="020B0604020202020204" pitchFamily="34" charset="0"/>
              </a:rPr>
              <a:t>Summary of Costs Subsequent to Acquisition</a:t>
            </a:r>
            <a:endParaRPr lang="en-US" sz="1200" dirty="0">
              <a:solidFill>
                <a:schemeClr val="accent6">
                  <a:lumMod val="50000"/>
                </a:schemeClr>
              </a:solidFill>
              <a:latin typeface="Liberation Sans" panose="020B0604020202020204" pitchFamily="34" charset="0"/>
            </a:endParaRP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6</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8"/>
          <p:cNvSpPr>
            <a:spLocks noChangeArrowheads="1"/>
          </p:cNvSpPr>
          <p:nvPr/>
        </p:nvSpPr>
        <p:spPr bwMode="auto">
          <a:xfrm>
            <a:off x="4724400" y="3352800"/>
            <a:ext cx="4114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Understand accounting issues related to acquiring and valuing plant assets.</a:t>
            </a:r>
          </a:p>
          <a:p>
            <a:pPr marL="342900" indent="-342900" algn="l">
              <a:lnSpc>
                <a:spcPct val="115000"/>
              </a:lnSpc>
              <a:spcBef>
                <a:spcPct val="45000"/>
              </a:spcBef>
              <a:buClr>
                <a:srgbClr val="A50021"/>
              </a:buClr>
              <a:buSzPct val="100000"/>
              <a:buFont typeface="+mj-lt"/>
              <a:buAutoNum type="arabicPeriod" startAt="5"/>
              <a:defRPr/>
            </a:pPr>
            <a:r>
              <a:rPr lang="en-US" sz="1600" b="0" dirty="0">
                <a:solidFill>
                  <a:schemeClr val="bg2"/>
                </a:solidFill>
                <a:latin typeface="Liberation Sans" panose="020B0604020202020204" pitchFamily="34" charset="0"/>
              </a:rPr>
              <a:t>Describe the accounting treatment for costs subsequent to acquisition.</a:t>
            </a:r>
          </a:p>
          <a:p>
            <a:pPr marL="342900" indent="-342900" algn="l">
              <a:lnSpc>
                <a:spcPct val="115000"/>
              </a:lnSpc>
              <a:spcBef>
                <a:spcPct val="45000"/>
              </a:spcBef>
              <a:buClr>
                <a:srgbClr val="A50021"/>
              </a:buClr>
              <a:buSzPct val="100000"/>
              <a:buFont typeface="+mj-lt"/>
              <a:buAutoNum type="arabicPeriod" startAt="5"/>
              <a:defRPr/>
            </a:pPr>
            <a:r>
              <a:rPr lang="en-US" dirty="0">
                <a:solidFill>
                  <a:schemeClr val="bg2"/>
                </a:solidFill>
                <a:latin typeface="Liberation Sans" panose="020B0604020202020204" pitchFamily="34" charset="0"/>
              </a:rPr>
              <a:t>Describe the accounting treatment for the disposal of property, plant, and equipment.</a:t>
            </a:r>
          </a:p>
        </p:txBody>
      </p:sp>
      <p:sp>
        <p:nvSpPr>
          <p:cNvPr id="9220" name="Rectangle 19"/>
          <p:cNvSpPr>
            <a:spLocks noChangeArrowheads="1"/>
          </p:cNvSpPr>
          <p:nvPr/>
        </p:nvSpPr>
        <p:spPr bwMode="auto">
          <a:xfrm>
            <a:off x="457200" y="2971800"/>
            <a:ext cx="5181600" cy="34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lvl1pPr marL="285750" indent="-28575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5000"/>
              </a:lnSpc>
              <a:spcBef>
                <a:spcPct val="45000"/>
              </a:spcBef>
              <a:buClr>
                <a:srgbClr val="A50021"/>
              </a:buClr>
              <a:buFont typeface="Wingdings" pitchFamily="2" charset="2"/>
              <a:buNone/>
            </a:pPr>
            <a:r>
              <a:rPr lang="en-US" altLang="en-US" sz="1600" b="1" i="1" dirty="0">
                <a:solidFill>
                  <a:schemeClr val="bg2"/>
                </a:solidFill>
                <a:latin typeface="Liberation Sans" panose="020B0604020202020204" pitchFamily="34" charset="0"/>
              </a:rPr>
              <a:t>After studying this chapter, you should be able to:</a:t>
            </a:r>
          </a:p>
        </p:txBody>
      </p:sp>
      <p:pic>
        <p:nvPicPr>
          <p:cNvPr id="9221"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0"/>
            <a:ext cx="670560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24"/>
          <p:cNvSpPr>
            <a:spLocks noChangeArrowheads="1"/>
          </p:cNvSpPr>
          <p:nvPr/>
        </p:nvSpPr>
        <p:spPr bwMode="auto">
          <a:xfrm>
            <a:off x="2590800" y="488950"/>
            <a:ext cx="6473825" cy="1066800"/>
          </a:xfrm>
          <a:prstGeom prst="rect">
            <a:avLst/>
          </a:prstGeom>
          <a:noFill/>
          <a:ln>
            <a:noFill/>
          </a:ln>
          <a:effectLst/>
          <a:extLst>
            <a:ext uri="{909E8E84-426E-40DD-AFC4-6F175D3DCCD1}">
              <a14:hiddenFill xmlns:a14="http://schemas.microsoft.com/office/drawing/2010/main">
                <a:solidFill>
                  <a:srgbClr val="009999"/>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altLang="en-US" sz="3600" b="1" dirty="0">
                <a:solidFill>
                  <a:schemeClr val="bg1"/>
                </a:solidFill>
                <a:effectLst>
                  <a:outerShdw blurRad="38100" dist="38100" dir="2700000" algn="tl">
                    <a:srgbClr val="000000">
                      <a:alpha val="43137"/>
                    </a:srgbClr>
                  </a:outerShdw>
                </a:effectLst>
                <a:latin typeface="Liberation Sans" panose="020B0604020202020204" pitchFamily="34" charset="0"/>
              </a:rPr>
              <a:t>Acquisition and Disposition of Property, Plant, and Equipment</a:t>
            </a:r>
          </a:p>
        </p:txBody>
      </p:sp>
      <p:pic>
        <p:nvPicPr>
          <p:cNvPr id="9223" name="Picture 2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412750"/>
            <a:ext cx="314325" cy="1295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4" name="Text Box 26"/>
          <p:cNvSpPr txBox="1">
            <a:spLocks noChangeArrowheads="1"/>
          </p:cNvSpPr>
          <p:nvPr/>
        </p:nvSpPr>
        <p:spPr bwMode="auto">
          <a:xfrm>
            <a:off x="533400" y="152400"/>
            <a:ext cx="1905000" cy="1722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spcBef>
                <a:spcPct val="50000"/>
              </a:spcBef>
            </a:pPr>
            <a:r>
              <a:rPr lang="en-US" altLang="en-US" sz="10700" b="1" dirty="0">
                <a:solidFill>
                  <a:srgbClr val="5F5F5F"/>
                </a:solidFill>
                <a:latin typeface="Liberation Sans" panose="020B0604020202020204" pitchFamily="34" charset="0"/>
              </a:rPr>
              <a:t>10</a:t>
            </a:r>
          </a:p>
        </p:txBody>
      </p:sp>
      <p:pic>
        <p:nvPicPr>
          <p:cNvPr id="9225"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11363"/>
            <a:ext cx="9140825" cy="460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6" name="Rectangle 15"/>
          <p:cNvSpPr txBox="1">
            <a:spLocks noChangeArrowheads="1"/>
          </p:cNvSpPr>
          <p:nvPr/>
        </p:nvSpPr>
        <p:spPr bwMode="auto">
          <a:xfrm>
            <a:off x="381000" y="2286000"/>
            <a:ext cx="3886200" cy="533400"/>
          </a:xfrm>
          <a:prstGeom prst="rect">
            <a:avLst/>
          </a:prstGeom>
          <a:solidFill>
            <a:srgbClr val="339933"/>
          </a:solidFill>
          <a:ln>
            <a:noFill/>
          </a:ln>
          <a:effectLst>
            <a:outerShdw sx="999" sy="999"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algn="ctr" eaLnBrk="0" fontAlgn="base" hangingPunct="0">
              <a:spcBef>
                <a:spcPct val="0"/>
              </a:spcBef>
              <a:spcAft>
                <a:spcPct val="0"/>
              </a:spcAft>
              <a:defRPr sz="2800">
                <a:solidFill>
                  <a:schemeClr val="tx1"/>
                </a:solidFill>
                <a:latin typeface="Times New Roman" pitchFamily="18" charset="0"/>
              </a:defRPr>
            </a:lvl6pPr>
            <a:lvl7pPr marL="2971800" indent="-228600" algn="ctr" eaLnBrk="0" fontAlgn="base" hangingPunct="0">
              <a:spcBef>
                <a:spcPct val="0"/>
              </a:spcBef>
              <a:spcAft>
                <a:spcPct val="0"/>
              </a:spcAft>
              <a:defRPr sz="2800">
                <a:solidFill>
                  <a:schemeClr val="tx1"/>
                </a:solidFill>
                <a:latin typeface="Times New Roman" pitchFamily="18" charset="0"/>
              </a:defRPr>
            </a:lvl7pPr>
            <a:lvl8pPr marL="3429000" indent="-228600" algn="ctr" eaLnBrk="0" fontAlgn="base" hangingPunct="0">
              <a:spcBef>
                <a:spcPct val="0"/>
              </a:spcBef>
              <a:spcAft>
                <a:spcPct val="0"/>
              </a:spcAft>
              <a:defRPr sz="2800">
                <a:solidFill>
                  <a:schemeClr val="tx1"/>
                </a:solidFill>
                <a:latin typeface="Times New Roman" pitchFamily="18" charset="0"/>
              </a:defRPr>
            </a:lvl8pPr>
            <a:lvl9pPr marL="3886200" indent="-228600" algn="ctr" eaLnBrk="0" fontAlgn="base" hangingPunct="0">
              <a:spcBef>
                <a:spcPct val="0"/>
              </a:spcBef>
              <a:spcAft>
                <a:spcPct val="0"/>
              </a:spcAft>
              <a:defRPr sz="2800">
                <a:solidFill>
                  <a:schemeClr val="tx1"/>
                </a:solidFill>
                <a:latin typeface="Times New Roman" pitchFamily="18" charset="0"/>
              </a:defRPr>
            </a:lvl9pPr>
          </a:lstStyle>
          <a:p>
            <a:pPr algn="l">
              <a:lnSpc>
                <a:spcPct val="110000"/>
              </a:lnSpc>
            </a:pPr>
            <a:r>
              <a:rPr lang="en-US" altLang="en-US" sz="2400" b="1" dirty="0">
                <a:solidFill>
                  <a:schemeClr val="bg1"/>
                </a:solidFill>
                <a:latin typeface="Liberation Sans" panose="020B0604020202020204" pitchFamily="34" charset="0"/>
              </a:rPr>
              <a:t>LEARNING OBJECTIVES</a:t>
            </a:r>
          </a:p>
        </p:txBody>
      </p:sp>
      <p:sp>
        <p:nvSpPr>
          <p:cNvPr id="3074" name="Rectangle 2"/>
          <p:cNvSpPr>
            <a:spLocks noGrp="1" noChangeArrowheads="1"/>
          </p:cNvSpPr>
          <p:nvPr>
            <p:ph type="body" idx="1"/>
          </p:nvPr>
        </p:nvSpPr>
        <p:spPr>
          <a:xfrm>
            <a:off x="457200" y="3352800"/>
            <a:ext cx="4114800" cy="3048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tx1"/>
                </a:solidFill>
                <a:prstDash val="solid"/>
                <a:miter lim="800000"/>
                <a:headEnd/>
                <a:tailEnd/>
              </a14:hiddenLine>
            </a:ext>
          </a:extLst>
        </p:spPr>
        <p:txBody>
          <a:bodyPr lIns="90488" tIns="44450" rIns="90488" bIns="44450"/>
          <a:lstStyle/>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Identify the costs to include in initial valuation of property, plant, and equipment.</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self-constructed assets.</a:t>
            </a:r>
          </a:p>
          <a:p>
            <a:pPr>
              <a:lnSpc>
                <a:spcPct val="115000"/>
              </a:lnSpc>
              <a:spcBef>
                <a:spcPct val="45000"/>
              </a:spcBef>
              <a:buClr>
                <a:srgbClr val="A50021"/>
              </a:buClr>
              <a:buSzPct val="100000"/>
              <a:buFont typeface="+mj-lt"/>
              <a:buAutoNum type="arabicPeriod"/>
              <a:defRPr/>
            </a:pPr>
            <a:r>
              <a:rPr lang="en-US" sz="1600" b="0" kern="1200" dirty="0">
                <a:effectLst/>
                <a:latin typeface="Liberation Sans" panose="020B0604020202020204" pitchFamily="34" charset="0"/>
              </a:rPr>
              <a:t>Describe the accounting problems associated with interest capitalization.</a:t>
            </a:r>
          </a:p>
        </p:txBody>
      </p:sp>
    </p:spTree>
    <p:extLst>
      <p:ext uri="{BB962C8B-B14F-4D97-AF65-F5344CB8AC3E}">
        <p14:creationId xmlns:p14="http://schemas.microsoft.com/office/powerpoint/2010/main" val="251819604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10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DISPOSITION OF PROPERTY, PLANT, AND EQUIPMENT</a:t>
            </a:r>
          </a:p>
        </p:txBody>
      </p:sp>
      <p:sp>
        <p:nvSpPr>
          <p:cNvPr id="70660" name="Rectangle 1032"/>
          <p:cNvSpPr>
            <a:spLocks noChangeArrowheads="1"/>
          </p:cNvSpPr>
          <p:nvPr/>
        </p:nvSpPr>
        <p:spPr bwMode="auto">
          <a:xfrm>
            <a:off x="609600" y="1828800"/>
            <a:ext cx="8077200" cy="3170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682625" indent="-4508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pPr>
            <a:r>
              <a:rPr lang="en-US" altLang="en-US" sz="2200" b="0" dirty="0">
                <a:latin typeface="Liberation Sans" panose="020B0604020202020204" pitchFamily="34" charset="0"/>
              </a:rPr>
              <a:t>A company may retire plant assets voluntarily or dispose of them by</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Sale,</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Exchange,</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Involuntary conversion, or</a:t>
            </a:r>
          </a:p>
          <a:p>
            <a:pPr lvl="1" algn="l">
              <a:lnSpc>
                <a:spcPct val="120000"/>
              </a:lnSpc>
              <a:spcBef>
                <a:spcPts val="1200"/>
              </a:spcBef>
              <a:buClr>
                <a:srgbClr val="800000"/>
              </a:buClr>
              <a:buSzPct val="80000"/>
              <a:buFont typeface="Wingdings" pitchFamily="2" charset="2"/>
              <a:buChar char="u"/>
            </a:pPr>
            <a:r>
              <a:rPr lang="en-US" altLang="en-US" sz="2100" b="0" dirty="0">
                <a:latin typeface="Liberation Sans" panose="020B0604020202020204" pitchFamily="34" charset="0"/>
              </a:rPr>
              <a:t>Abandonment.</a:t>
            </a:r>
          </a:p>
        </p:txBody>
      </p:sp>
      <p:sp>
        <p:nvSpPr>
          <p:cNvPr id="70661" name="Rectangle 1033"/>
          <p:cNvSpPr>
            <a:spLocks noChangeArrowheads="1"/>
          </p:cNvSpPr>
          <p:nvPr/>
        </p:nvSpPr>
        <p:spPr bwMode="auto">
          <a:xfrm>
            <a:off x="609600" y="5029200"/>
            <a:ext cx="8077200" cy="53245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8575" cap="sq" algn="ctr">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folHlink"/>
                </a:solidFill>
                <a:latin typeface="Comic Sans MS" pitchFamily="66" charset="0"/>
              </a:defRPr>
            </a:lvl1pPr>
            <a:lvl2pPr>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marL="0" lvl="1" algn="l">
              <a:lnSpc>
                <a:spcPct val="130000"/>
              </a:lnSpc>
              <a:buClr>
                <a:srgbClr val="800000"/>
              </a:buClr>
              <a:buFont typeface="Wingdings" pitchFamily="2" charset="2"/>
              <a:buNone/>
            </a:pPr>
            <a:r>
              <a:rPr lang="en-US" altLang="en-US" sz="2200" b="0" dirty="0">
                <a:latin typeface="Liberation Sans" panose="020B0604020202020204" pitchFamily="34" charset="0"/>
              </a:rPr>
              <a:t>Depreciation must be taken up to the date of disposition. </a:t>
            </a:r>
          </a:p>
        </p:txBody>
      </p:sp>
      <p:sp>
        <p:nvSpPr>
          <p:cNvPr id="7" name="Line 16"/>
          <p:cNvSpPr>
            <a:spLocks noChangeShapeType="1"/>
          </p:cNvSpPr>
          <p:nvPr/>
        </p:nvSpPr>
        <p:spPr bwMode="auto">
          <a:xfrm>
            <a:off x="381000" y="15240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8"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5"/>
          <p:cNvSpPr txBox="1">
            <a:spLocks noChangeArrowheads="1"/>
          </p:cNvSpPr>
          <p:nvPr/>
        </p:nvSpPr>
        <p:spPr bwMode="auto">
          <a:xfrm>
            <a:off x="609600" y="2005013"/>
            <a:ext cx="8153400" cy="170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100" dirty="0">
                <a:solidFill>
                  <a:srgbClr val="800000"/>
                </a:solidFill>
                <a:latin typeface="Liberation Sans" panose="020B0604020202020204" pitchFamily="34" charset="0"/>
              </a:rPr>
              <a:t>Illustration:  </a:t>
            </a:r>
            <a:r>
              <a:rPr lang="en-US" altLang="en-US" sz="2100" b="0" dirty="0">
                <a:latin typeface="Liberation Sans" panose="020B0604020202020204" pitchFamily="34" charset="0"/>
              </a:rPr>
              <a:t>Barret Company recorded depreciation on a machine costing €18,000 for nine years at the rate of €1,200 per year. If it sells the machine in the middle of the tenth year for €7,000, Barret records depreciation to the date of sale as:</a:t>
            </a:r>
          </a:p>
        </p:txBody>
      </p:sp>
      <p:sp>
        <p:nvSpPr>
          <p:cNvPr id="71684" name="Text Box 7"/>
          <p:cNvSpPr txBox="1">
            <a:spLocks noChangeArrowheads="1"/>
          </p:cNvSpPr>
          <p:nvPr/>
        </p:nvSpPr>
        <p:spPr bwMode="auto">
          <a:xfrm>
            <a:off x="609600" y="1371600"/>
            <a:ext cx="8001000" cy="561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Sale of Plant Assets</a:t>
            </a:r>
          </a:p>
        </p:txBody>
      </p:sp>
      <p:sp>
        <p:nvSpPr>
          <p:cNvPr id="7" name="Rectangle 1026"/>
          <p:cNvSpPr>
            <a:spLocks noGrp="1" noChangeArrowheads="1"/>
          </p:cNvSpPr>
          <p:nvPr>
            <p:ph type="title" idx="4294967295"/>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905250"/>
            <a:ext cx="8229600" cy="8679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113463" algn="r"/>
                <a:tab pos="6973888" algn="r"/>
              </a:tabLst>
              <a:defRPr b="1">
                <a:solidFill>
                  <a:schemeClr val="folHlink"/>
                </a:solidFill>
                <a:latin typeface="Comic Sans MS" pitchFamily="66" charset="0"/>
              </a:defRPr>
            </a:lvl1pPr>
            <a:lvl2pPr marL="742950" indent="-285750">
              <a:tabLst>
                <a:tab pos="6113463" algn="r"/>
                <a:tab pos="6973888" algn="r"/>
              </a:tabLst>
              <a:defRPr b="1">
                <a:solidFill>
                  <a:schemeClr val="folHlink"/>
                </a:solidFill>
                <a:latin typeface="Comic Sans MS" pitchFamily="66" charset="0"/>
              </a:defRPr>
            </a:lvl2pPr>
            <a:lvl3pPr marL="1143000" indent="-228600">
              <a:tabLst>
                <a:tab pos="6113463" algn="r"/>
                <a:tab pos="6973888" algn="r"/>
              </a:tabLst>
              <a:defRPr b="1">
                <a:solidFill>
                  <a:schemeClr val="folHlink"/>
                </a:solidFill>
                <a:latin typeface="Comic Sans MS" pitchFamily="66" charset="0"/>
              </a:defRPr>
            </a:lvl3pPr>
            <a:lvl4pPr marL="1600200" indent="-228600">
              <a:tabLst>
                <a:tab pos="6113463" algn="r"/>
                <a:tab pos="6973888" algn="r"/>
              </a:tabLst>
              <a:defRPr b="1">
                <a:solidFill>
                  <a:schemeClr val="folHlink"/>
                </a:solidFill>
                <a:latin typeface="Comic Sans MS" pitchFamily="66" charset="0"/>
              </a:defRPr>
            </a:lvl4pPr>
            <a:lvl5pPr marL="2057400" indent="-228600">
              <a:tabLst>
                <a:tab pos="6113463" algn="r"/>
                <a:tab pos="6973888"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9pPr>
          </a:lstStyle>
          <a:p>
            <a:pPr algn="l">
              <a:spcBef>
                <a:spcPct val="30000"/>
              </a:spcBef>
              <a:spcAft>
                <a:spcPct val="10000"/>
              </a:spcAft>
              <a:buSzPct val="80000"/>
              <a:tabLst>
                <a:tab pos="6400800" algn="r"/>
                <a:tab pos="7546975" algn="r"/>
              </a:tabLst>
            </a:pPr>
            <a:r>
              <a:rPr lang="en-US" altLang="en-US" sz="2100" b="0" dirty="0">
                <a:solidFill>
                  <a:schemeClr val="tx1"/>
                </a:solidFill>
                <a:latin typeface="Liberation Sans" panose="020B0604020202020204" pitchFamily="34" charset="0"/>
              </a:rPr>
              <a:t>Depreciation Expense (€1,200 x ½)	600</a:t>
            </a:r>
          </a:p>
          <a:p>
            <a:pPr algn="l">
              <a:spcBef>
                <a:spcPct val="30000"/>
              </a:spcBef>
              <a:spcAft>
                <a:spcPct val="10000"/>
              </a:spcAft>
              <a:buSzPct val="80000"/>
              <a:tabLst>
                <a:tab pos="6578600" algn="r"/>
                <a:tab pos="7546975" algn="r"/>
              </a:tabLst>
            </a:pPr>
            <a:r>
              <a:rPr lang="en-US" altLang="en-US" sz="2100" b="0" dirty="0">
                <a:solidFill>
                  <a:schemeClr val="tx1"/>
                </a:solidFill>
                <a:latin typeface="Liberation Sans" panose="020B0604020202020204" pitchFamily="34" charset="0"/>
              </a:rPr>
              <a:t>	Accumulated Depreciation</a:t>
            </a:r>
            <a:r>
              <a:rPr lang="en-US" sz="2100" b="0" dirty="0">
                <a:solidFill>
                  <a:schemeClr val="tx1"/>
                </a:solidFill>
                <a:latin typeface="Liberation Sans" panose="020B0604020202020204" pitchFamily="34" charset="0"/>
              </a:rPr>
              <a:t>—Machinery</a:t>
            </a:r>
            <a:r>
              <a:rPr lang="en-US" altLang="en-US" sz="2100" b="0" dirty="0">
                <a:solidFill>
                  <a:schemeClr val="tx1"/>
                </a:solidFill>
                <a:latin typeface="Liberation Sans" panose="020B0604020202020204" pitchFamily="34" charset="0"/>
              </a:rPr>
              <a:t>		600</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5"/>
          <p:cNvSpPr txBox="1">
            <a:spLocks noChangeArrowheads="1"/>
          </p:cNvSpPr>
          <p:nvPr/>
        </p:nvSpPr>
        <p:spPr bwMode="auto">
          <a:xfrm>
            <a:off x="609600" y="1371600"/>
            <a:ext cx="8153400" cy="211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5000"/>
              </a:lnSpc>
              <a:spcBef>
                <a:spcPct val="50000"/>
              </a:spcBef>
            </a:pPr>
            <a:r>
              <a:rPr lang="en-US" altLang="en-US" sz="2100" dirty="0">
                <a:solidFill>
                  <a:srgbClr val="800000"/>
                </a:solidFill>
                <a:latin typeface="Liberation Sans" panose="020B0604020202020204" pitchFamily="34" charset="0"/>
              </a:rPr>
              <a:t>Illustration:  </a:t>
            </a:r>
            <a:r>
              <a:rPr lang="en-US" altLang="en-US" sz="2100" b="0" dirty="0">
                <a:latin typeface="Liberation Sans" panose="020B0604020202020204" pitchFamily="34" charset="0"/>
              </a:rPr>
              <a:t>Barret Company recorded depreciation on a machine costing $18,000 for 9 years at the rate of $1,200 per year. If it sells the machine in the middle of the tenth year for $7,000, Barret records depreciation to the date of sale.  Record the entry to record the sale of the asset:</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633788"/>
            <a:ext cx="8229600" cy="177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113463" algn="r"/>
                <a:tab pos="6973888" algn="r"/>
              </a:tabLst>
              <a:defRPr b="1">
                <a:solidFill>
                  <a:schemeClr val="folHlink"/>
                </a:solidFill>
                <a:latin typeface="Comic Sans MS" pitchFamily="66" charset="0"/>
              </a:defRPr>
            </a:lvl1pPr>
            <a:lvl2pPr marL="742950" indent="-285750">
              <a:tabLst>
                <a:tab pos="6113463" algn="r"/>
                <a:tab pos="6973888" algn="r"/>
              </a:tabLst>
              <a:defRPr b="1">
                <a:solidFill>
                  <a:schemeClr val="folHlink"/>
                </a:solidFill>
                <a:latin typeface="Comic Sans MS" pitchFamily="66" charset="0"/>
              </a:defRPr>
            </a:lvl2pPr>
            <a:lvl3pPr marL="1143000" indent="-228600">
              <a:tabLst>
                <a:tab pos="6113463" algn="r"/>
                <a:tab pos="6973888" algn="r"/>
              </a:tabLst>
              <a:defRPr b="1">
                <a:solidFill>
                  <a:schemeClr val="folHlink"/>
                </a:solidFill>
                <a:latin typeface="Comic Sans MS" pitchFamily="66" charset="0"/>
              </a:defRPr>
            </a:lvl3pPr>
            <a:lvl4pPr marL="1600200" indent="-228600">
              <a:tabLst>
                <a:tab pos="6113463" algn="r"/>
                <a:tab pos="6973888" algn="r"/>
              </a:tabLst>
              <a:defRPr b="1">
                <a:solidFill>
                  <a:schemeClr val="folHlink"/>
                </a:solidFill>
                <a:latin typeface="Comic Sans MS" pitchFamily="66" charset="0"/>
              </a:defRPr>
            </a:lvl4pPr>
            <a:lvl5pPr marL="2057400" indent="-228600">
              <a:tabLst>
                <a:tab pos="6113463" algn="r"/>
                <a:tab pos="6973888"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113463" algn="r"/>
                <a:tab pos="6973888" algn="r"/>
              </a:tabLst>
              <a:defRPr b="1">
                <a:solidFill>
                  <a:schemeClr val="folHlink"/>
                </a:solidFill>
                <a:latin typeface="Comic Sans MS" pitchFamily="66" charset="0"/>
              </a:defRPr>
            </a:lvl9pPr>
          </a:lstStyle>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Cash	7,000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Accumulated Depreciation</a:t>
            </a:r>
            <a:r>
              <a:rPr lang="en-US" sz="2100" b="0" dirty="0">
                <a:solidFill>
                  <a:schemeClr val="tx1"/>
                </a:solidFill>
                <a:latin typeface="Liberation Sans" panose="020B0604020202020204" pitchFamily="34" charset="0"/>
              </a:rPr>
              <a:t>—Machinery</a:t>
            </a:r>
            <a:r>
              <a:rPr lang="en-US" altLang="en-US" sz="2100" b="0" dirty="0">
                <a:solidFill>
                  <a:schemeClr val="tx1"/>
                </a:solidFill>
                <a:latin typeface="Liberation Sans" panose="020B0604020202020204" pitchFamily="34" charset="0"/>
              </a:rPr>
              <a:t>	11,400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	Machinery		18,000</a:t>
            </a:r>
          </a:p>
          <a:p>
            <a:pPr algn="l">
              <a:spcBef>
                <a:spcPct val="30000"/>
              </a:spcBef>
              <a:spcAft>
                <a:spcPct val="10000"/>
              </a:spcAft>
              <a:buSzPct val="80000"/>
              <a:tabLst>
                <a:tab pos="6510338" algn="r"/>
                <a:tab pos="7834313" algn="r"/>
              </a:tabLst>
            </a:pPr>
            <a:r>
              <a:rPr lang="en-US" altLang="en-US" sz="2100" b="0" dirty="0">
                <a:solidFill>
                  <a:schemeClr val="tx1"/>
                </a:solidFill>
                <a:latin typeface="Liberation Sans" panose="020B0604020202020204" pitchFamily="34" charset="0"/>
              </a:rPr>
              <a:t>	Gain on Disposal of Machinery		400</a:t>
            </a:r>
          </a:p>
        </p:txBody>
      </p:sp>
      <p:sp>
        <p:nvSpPr>
          <p:cNvPr id="10"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2"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1028"/>
          <p:cNvSpPr txBox="1">
            <a:spLocks noChangeArrowheads="1"/>
          </p:cNvSpPr>
          <p:nvPr/>
        </p:nvSpPr>
        <p:spPr bwMode="auto">
          <a:xfrm>
            <a:off x="609600" y="2025650"/>
            <a:ext cx="8077200" cy="311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Sometimes an asset’s service is terminated through some type of </a:t>
            </a:r>
            <a:r>
              <a:rPr lang="en-US" sz="2100" dirty="0">
                <a:solidFill>
                  <a:schemeClr val="tx2">
                    <a:lumMod val="75000"/>
                  </a:schemeClr>
                </a:solidFill>
                <a:latin typeface="Liberation Sans" panose="020B0604020202020204" pitchFamily="34" charset="0"/>
              </a:rPr>
              <a:t>involuntary conversion </a:t>
            </a:r>
            <a:r>
              <a:rPr lang="en-US" sz="2100" b="0" dirty="0">
                <a:solidFill>
                  <a:srgbClr val="000000"/>
                </a:solidFill>
                <a:latin typeface="Liberation Sans" panose="020B0604020202020204" pitchFamily="34" charset="0"/>
              </a:rPr>
              <a:t>such as fire, flood, theft, or condemnation. </a:t>
            </a:r>
          </a:p>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Companies report the difference between the amount recovered (e.g., from a condemnation award or insurance recovery), if any, and the asset’s book value as a gain or loss. </a:t>
            </a:r>
          </a:p>
          <a:p>
            <a:pPr algn="l">
              <a:lnSpc>
                <a:spcPct val="120000"/>
              </a:lnSpc>
              <a:spcBef>
                <a:spcPts val="1200"/>
              </a:spcBef>
              <a:spcAft>
                <a:spcPts val="0"/>
              </a:spcAft>
              <a:buSzPct val="80000"/>
              <a:defRPr/>
            </a:pPr>
            <a:r>
              <a:rPr lang="en-US" sz="2100" b="0" dirty="0">
                <a:solidFill>
                  <a:srgbClr val="000000"/>
                </a:solidFill>
                <a:latin typeface="Liberation Sans" panose="020B0604020202020204" pitchFamily="34" charset="0"/>
              </a:rPr>
              <a:t>They treat these gains or losses like any other type of disposition. </a:t>
            </a:r>
          </a:p>
        </p:txBody>
      </p:sp>
      <p:sp>
        <p:nvSpPr>
          <p:cNvPr id="73731" name="Text Box 1029"/>
          <p:cNvSpPr txBox="1">
            <a:spLocks noChangeArrowheads="1"/>
          </p:cNvSpPr>
          <p:nvPr/>
        </p:nvSpPr>
        <p:spPr bwMode="auto">
          <a:xfrm>
            <a:off x="609600" y="1371600"/>
            <a:ext cx="8001000" cy="5295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l">
              <a:lnSpc>
                <a:spcPct val="110000"/>
              </a:lnSpc>
              <a:spcBef>
                <a:spcPct val="30000"/>
              </a:spcBef>
              <a:spcAft>
                <a:spcPct val="20000"/>
              </a:spcAft>
              <a:buSzPct val="80000"/>
            </a:pPr>
            <a:r>
              <a:rPr lang="en-US" altLang="en-US" sz="2800" dirty="0">
                <a:solidFill>
                  <a:srgbClr val="800000"/>
                </a:solidFill>
                <a:latin typeface="Liberation Sans" panose="020B0604020202020204" pitchFamily="34" charset="0"/>
              </a:rPr>
              <a:t>Involuntary Conversion</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0"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Text Box 1029"/>
          <p:cNvSpPr txBox="1">
            <a:spLocks noChangeArrowheads="1"/>
          </p:cNvSpPr>
          <p:nvPr/>
        </p:nvSpPr>
        <p:spPr bwMode="auto">
          <a:xfrm>
            <a:off x="609600" y="1323975"/>
            <a:ext cx="8001000" cy="23628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a:lnSpc>
                <a:spcPct val="120000"/>
              </a:lnSpc>
              <a:spcBef>
                <a:spcPts val="1200"/>
              </a:spcBef>
              <a:spcAft>
                <a:spcPts val="0"/>
              </a:spcAft>
              <a:buSzPct val="80000"/>
              <a:defRPr sz="2100" b="0">
                <a:solidFill>
                  <a:srgbClr val="000000"/>
                </a:solidFill>
                <a:latin typeface="Arial" charset="0"/>
              </a:defRPr>
            </a:lvl1pPr>
            <a:lvl2pPr marL="742950" indent="-285750"/>
            <a:lvl3pPr marL="1143000" indent="-228600"/>
            <a:lvl4pPr marL="1600200" indent="-228600"/>
            <a:lvl5pPr marL="2057400" indent="-22860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lnSpc>
                <a:spcPct val="125000"/>
              </a:lnSpc>
              <a:defRPr/>
            </a:pPr>
            <a:r>
              <a:rPr lang="en-US" sz="2000" b="1" dirty="0">
                <a:solidFill>
                  <a:schemeClr val="accent6">
                    <a:lumMod val="50000"/>
                  </a:schemeClr>
                </a:solidFill>
                <a:latin typeface="Liberation Sans" panose="020B0604020202020204" pitchFamily="34" charset="0"/>
              </a:rPr>
              <a:t>Illustration:</a:t>
            </a:r>
            <a:r>
              <a:rPr lang="en-US" sz="2000" dirty="0">
                <a:latin typeface="Liberation Sans" panose="020B0604020202020204" pitchFamily="34" charset="0"/>
              </a:rPr>
              <a:t>  Camel Transport Corp. had to sell a plant located on company property that stood directly in the path of an interstate highway. Camel received $500,000, which substantially exceeded the book value of the land of $150,000 and the book value of the building of $100,000 (cost of $300,000 less accumulated depreciation of $200,000). Camel made the following entry.</a:t>
            </a:r>
          </a:p>
        </p:txBody>
      </p:sp>
      <p:sp>
        <p:nvSpPr>
          <p:cNvPr id="8" name="Line 1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9" name="Text Box 7"/>
          <p:cNvSpPr txBox="1">
            <a:spLocks noChangeArrowheads="1"/>
          </p:cNvSpPr>
          <p:nvPr/>
        </p:nvSpPr>
        <p:spPr bwMode="auto">
          <a:xfrm>
            <a:off x="609600" y="3962400"/>
            <a:ext cx="8229600" cy="21236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01688" indent="-574675">
              <a:tabLst>
                <a:tab pos="6456363" algn="r"/>
                <a:tab pos="7940675" algn="r"/>
              </a:tabLst>
              <a:defRPr b="1">
                <a:solidFill>
                  <a:schemeClr val="folHlink"/>
                </a:solidFill>
                <a:latin typeface="Comic Sans MS" pitchFamily="66" charset="0"/>
              </a:defRPr>
            </a:lvl1pPr>
            <a:lvl2pPr marL="742950" indent="-285750">
              <a:tabLst>
                <a:tab pos="6456363" algn="r"/>
                <a:tab pos="7940675" algn="r"/>
              </a:tabLst>
              <a:defRPr b="1">
                <a:solidFill>
                  <a:schemeClr val="folHlink"/>
                </a:solidFill>
                <a:latin typeface="Comic Sans MS" pitchFamily="66" charset="0"/>
              </a:defRPr>
            </a:lvl2pPr>
            <a:lvl3pPr marL="1143000" indent="-228600">
              <a:tabLst>
                <a:tab pos="6456363" algn="r"/>
                <a:tab pos="7940675" algn="r"/>
              </a:tabLst>
              <a:defRPr b="1">
                <a:solidFill>
                  <a:schemeClr val="folHlink"/>
                </a:solidFill>
                <a:latin typeface="Comic Sans MS" pitchFamily="66" charset="0"/>
              </a:defRPr>
            </a:lvl3pPr>
            <a:lvl4pPr marL="1600200" indent="-228600">
              <a:tabLst>
                <a:tab pos="6456363" algn="r"/>
                <a:tab pos="7940675" algn="r"/>
              </a:tabLst>
              <a:defRPr b="1">
                <a:solidFill>
                  <a:schemeClr val="folHlink"/>
                </a:solidFill>
                <a:latin typeface="Comic Sans MS" pitchFamily="66" charset="0"/>
              </a:defRPr>
            </a:lvl4pPr>
            <a:lvl5pPr marL="2057400" indent="-228600">
              <a:tabLst>
                <a:tab pos="6456363" algn="r"/>
                <a:tab pos="7940675" algn="r"/>
              </a:tabLst>
              <a:defRPr b="1">
                <a:solidFill>
                  <a:schemeClr val="folHlink"/>
                </a:solidFill>
                <a:latin typeface="Comic Sans MS" pitchFamily="66" charset="0"/>
              </a:defRPr>
            </a:lvl5pPr>
            <a:lvl6pPr marL="25146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6pPr>
            <a:lvl7pPr marL="29718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7pPr>
            <a:lvl8pPr marL="34290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8pPr>
            <a:lvl9pPr marL="3886200" indent="-228600" algn="ctr" eaLnBrk="0" fontAlgn="base" hangingPunct="0">
              <a:spcBef>
                <a:spcPct val="0"/>
              </a:spcBef>
              <a:spcAft>
                <a:spcPct val="0"/>
              </a:spcAft>
              <a:tabLst>
                <a:tab pos="6456363" algn="r"/>
                <a:tab pos="7940675" algn="r"/>
              </a:tabLst>
              <a:defRPr b="1">
                <a:solidFill>
                  <a:schemeClr val="folHlink"/>
                </a:solidFill>
                <a:latin typeface="Comic Sans MS" pitchFamily="66" charset="0"/>
              </a:defRPr>
            </a:lvl9pPr>
          </a:lstStyle>
          <a:p>
            <a:pPr algn="l">
              <a:spcBef>
                <a:spcPct val="30000"/>
              </a:spcBef>
              <a:spcAft>
                <a:spcPct val="10000"/>
              </a:spcAft>
              <a:buSzPct val="80000"/>
              <a:tabLst>
                <a:tab pos="6113463" algn="r"/>
                <a:tab pos="6973888" algn="r"/>
              </a:tabLst>
              <a:defRPr/>
            </a:pPr>
            <a:r>
              <a:rPr lang="en-US" sz="2000" b="0" dirty="0">
                <a:solidFill>
                  <a:schemeClr val="tx1"/>
                </a:solidFill>
                <a:latin typeface="Liberation Sans" panose="020B0604020202020204" pitchFamily="34" charset="0"/>
              </a:rPr>
              <a:t>Cash	500,000</a:t>
            </a:r>
          </a:p>
          <a:p>
            <a:pPr algn="l">
              <a:spcBef>
                <a:spcPct val="30000"/>
              </a:spcBef>
              <a:spcAft>
                <a:spcPct val="10000"/>
              </a:spcAft>
              <a:buSzPct val="80000"/>
              <a:tabLst>
                <a:tab pos="6113463" algn="r"/>
                <a:tab pos="6973888" algn="r"/>
              </a:tabLst>
              <a:defRPr/>
            </a:pPr>
            <a:r>
              <a:rPr lang="en-US" sz="2000" b="0" dirty="0">
                <a:solidFill>
                  <a:schemeClr val="tx1"/>
                </a:solidFill>
                <a:latin typeface="Liberation Sans" panose="020B0604020202020204" pitchFamily="34" charset="0"/>
              </a:rPr>
              <a:t>Accumulated Depreciation—Buildings 	200,000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Buildings		300,000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Land		150,000</a:t>
            </a:r>
          </a:p>
          <a:p>
            <a:pPr marL="682625" indent="-455613" algn="l">
              <a:spcBef>
                <a:spcPct val="30000"/>
              </a:spcBef>
              <a:spcAft>
                <a:spcPct val="10000"/>
              </a:spcAft>
              <a:buSzPct val="80000"/>
              <a:tabLst>
                <a:tab pos="6113463" algn="r"/>
                <a:tab pos="7546975" algn="r"/>
              </a:tabLst>
              <a:defRPr/>
            </a:pPr>
            <a:r>
              <a:rPr lang="en-US" sz="2000" b="0" dirty="0">
                <a:solidFill>
                  <a:schemeClr val="tx1"/>
                </a:solidFill>
                <a:latin typeface="Liberation Sans" panose="020B0604020202020204" pitchFamily="34" charset="0"/>
              </a:rPr>
              <a:t>	Gain on Disposal of Plant Assets 		250,000</a:t>
            </a:r>
          </a:p>
        </p:txBody>
      </p:sp>
      <p:sp>
        <p:nvSpPr>
          <p:cNvPr id="10" name="Rectangle 1026"/>
          <p:cNvSpPr txBox="1">
            <a:spLocks noChangeArrowheads="1"/>
          </p:cNvSpPr>
          <p:nvPr/>
        </p:nvSpPr>
        <p:spPr bwMode="auto">
          <a:xfrm>
            <a:off x="609600" y="381000"/>
            <a:ext cx="8229600" cy="560388"/>
          </a:xfrm>
          <a:prstGeom prst="rect">
            <a:avLst/>
          </a:prstGeom>
          <a:noFill/>
          <a:ln w="63500">
            <a:noFill/>
            <a:miter lim="800000"/>
            <a:headEnd/>
            <a:tailEnd/>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lvl1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mj-lt"/>
                <a:ea typeface="+mj-ea"/>
                <a:cs typeface="+mj-cs"/>
              </a:defRPr>
            </a:lvl1pPr>
            <a:lvl2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2pPr>
            <a:lvl3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3pPr>
            <a:lvl4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4pPr>
            <a:lvl5pPr marL="109538" indent="-1095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5pPr>
            <a:lvl6pPr marL="5667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6pPr>
            <a:lvl7pPr marL="10239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7pPr>
            <a:lvl8pPr marL="14811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8pPr>
            <a:lvl9pPr marL="1938338" algn="ctr" rtl="0" eaLnBrk="0" fontAlgn="base" hangingPunct="0">
              <a:spcBef>
                <a:spcPct val="0"/>
              </a:spcBef>
              <a:spcAft>
                <a:spcPct val="0"/>
              </a:spcAft>
              <a:defRPr sz="3000" b="1" i="1">
                <a:solidFill>
                  <a:srgbClr val="FFFF00"/>
                </a:solidFill>
                <a:effectLst>
                  <a:outerShdw blurRad="38100" dist="38100" dir="2700000" algn="tl">
                    <a:srgbClr val="C0C0C0"/>
                  </a:outerShdw>
                </a:effectLst>
                <a:latin typeface="Comic Sans MS" pitchFamily="66" charset="0"/>
              </a:defRPr>
            </a:lvl9pPr>
          </a:lstStyle>
          <a:p>
            <a:pPr marL="0" algn="l"/>
            <a:r>
              <a:rPr lang="en-US" sz="3200" i="0" kern="1200" dirty="0">
                <a:solidFill>
                  <a:srgbClr val="0000E2"/>
                </a:solidFill>
                <a:effectLst/>
                <a:latin typeface="Liberation Sans" panose="020B0604020202020204" pitchFamily="34" charset="0"/>
                <a:ea typeface="+mn-ea"/>
                <a:cs typeface="+mn-cs"/>
              </a:rPr>
              <a:t>DISPOSITION OF PP&amp;E</a:t>
            </a:r>
          </a:p>
        </p:txBody>
      </p:sp>
      <p:sp>
        <p:nvSpPr>
          <p:cNvPr id="11" name="Text Box 5"/>
          <p:cNvSpPr txBox="1">
            <a:spLocks noChangeArrowheads="1"/>
          </p:cNvSpPr>
          <p:nvPr/>
        </p:nvSpPr>
        <p:spPr bwMode="auto">
          <a:xfrm>
            <a:off x="8229600" y="6400800"/>
            <a:ext cx="762000" cy="33855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r">
              <a:spcBef>
                <a:spcPct val="50000"/>
              </a:spcBef>
            </a:pPr>
            <a:r>
              <a:rPr lang="en-US" altLang="en-US" sz="1600" i="1" dirty="0">
                <a:solidFill>
                  <a:schemeClr val="bg2"/>
                </a:solidFill>
                <a:latin typeface="Liberation Sans" panose="020B0604020202020204" pitchFamily="34" charset="0"/>
              </a:rPr>
              <a:t>LO 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762000" y="1371600"/>
            <a:ext cx="7772400"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b="1">
                <a:solidFill>
                  <a:schemeClr val="folHlink"/>
                </a:solidFill>
                <a:latin typeface="Comic Sans MS" pitchFamily="66" charset="0"/>
              </a:defRPr>
            </a:lvl1pPr>
            <a:lvl2pPr marL="742950" indent="-285750">
              <a:defRPr b="1">
                <a:solidFill>
                  <a:schemeClr val="folHlink"/>
                </a:solidFill>
                <a:latin typeface="Comic Sans MS" pitchFamily="66" charset="0"/>
              </a:defRPr>
            </a:lvl2pPr>
            <a:lvl3pPr marL="1143000" indent="-228600">
              <a:defRPr b="1">
                <a:solidFill>
                  <a:schemeClr val="folHlink"/>
                </a:solidFill>
                <a:latin typeface="Comic Sans MS" pitchFamily="66" charset="0"/>
              </a:defRPr>
            </a:lvl3pPr>
            <a:lvl4pPr marL="1600200" indent="-228600">
              <a:defRPr b="1">
                <a:solidFill>
                  <a:schemeClr val="folHlink"/>
                </a:solidFill>
                <a:latin typeface="Comic Sans MS" pitchFamily="66" charset="0"/>
              </a:defRPr>
            </a:lvl4pPr>
            <a:lvl5pPr marL="2057400" indent="-228600">
              <a:defRPr b="1">
                <a:solidFill>
                  <a:schemeClr val="folHlink"/>
                </a:solidFill>
                <a:latin typeface="Comic Sans MS" pitchFamily="66" charset="0"/>
              </a:defRPr>
            </a:lvl5pPr>
            <a:lvl6pPr marL="2514600" indent="-228600" algn="ctr" eaLnBrk="0" fontAlgn="base" hangingPunct="0">
              <a:spcBef>
                <a:spcPct val="0"/>
              </a:spcBef>
              <a:spcAft>
                <a:spcPct val="0"/>
              </a:spcAft>
              <a:defRPr b="1">
                <a:solidFill>
                  <a:schemeClr val="folHlink"/>
                </a:solidFill>
                <a:latin typeface="Comic Sans MS" pitchFamily="66" charset="0"/>
              </a:defRPr>
            </a:lvl6pPr>
            <a:lvl7pPr marL="2971800" indent="-228600" algn="ctr" eaLnBrk="0" fontAlgn="base" hangingPunct="0">
              <a:spcBef>
                <a:spcPct val="0"/>
              </a:spcBef>
              <a:spcAft>
                <a:spcPct val="0"/>
              </a:spcAft>
              <a:defRPr b="1">
                <a:solidFill>
                  <a:schemeClr val="folHlink"/>
                </a:solidFill>
                <a:latin typeface="Comic Sans MS" pitchFamily="66" charset="0"/>
              </a:defRPr>
            </a:lvl7pPr>
            <a:lvl8pPr marL="3429000" indent="-228600" algn="ctr" eaLnBrk="0" fontAlgn="base" hangingPunct="0">
              <a:spcBef>
                <a:spcPct val="0"/>
              </a:spcBef>
              <a:spcAft>
                <a:spcPct val="0"/>
              </a:spcAft>
              <a:defRPr b="1">
                <a:solidFill>
                  <a:schemeClr val="folHlink"/>
                </a:solidFill>
                <a:latin typeface="Comic Sans MS" pitchFamily="66" charset="0"/>
              </a:defRPr>
            </a:lvl8pPr>
            <a:lvl9pPr marL="3886200" indent="-228600" algn="ctr" eaLnBrk="0" fontAlgn="base" hangingPunct="0">
              <a:spcBef>
                <a:spcPct val="0"/>
              </a:spcBef>
              <a:spcAft>
                <a:spcPct val="0"/>
              </a:spcAft>
              <a:defRPr b="1">
                <a:solidFill>
                  <a:schemeClr val="folHlink"/>
                </a:solidFill>
                <a:latin typeface="Comic Sans MS" pitchFamily="66" charset="0"/>
              </a:defRPr>
            </a:lvl9pPr>
          </a:lstStyle>
          <a:p>
            <a:pPr algn="just">
              <a:lnSpc>
                <a:spcPct val="130000"/>
              </a:lnSpc>
            </a:pPr>
            <a:r>
              <a:rPr lang="en-US" altLang="en-US" sz="2000" b="0" dirty="0">
                <a:solidFill>
                  <a:schemeClr val="tx1"/>
                </a:solidFill>
                <a:latin typeface="Liberation Sans" panose="020B0604020202020204" pitchFamily="34" charset="0"/>
              </a:rPr>
              <a:t>Copyright © 2014 John Wiley &amp; Sons, Inc. All rights reserved. Reproduction or translation of this work beyond that permitted in Section 117 of the 1976 United States Copyright Act without the express written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a:t>
            </a:r>
          </a:p>
        </p:txBody>
      </p:sp>
      <p:sp>
        <p:nvSpPr>
          <p:cNvPr id="188422" name="Line 6"/>
          <p:cNvSpPr>
            <a:spLocks noChangeShapeType="1"/>
          </p:cNvSpPr>
          <p:nvPr/>
        </p:nvSpPr>
        <p:spPr bwMode="auto">
          <a:xfrm>
            <a:off x="381000" y="1066800"/>
            <a:ext cx="8382000" cy="0"/>
          </a:xfrm>
          <a:prstGeom prst="line">
            <a:avLst/>
          </a:prstGeom>
          <a:noFill/>
          <a:ln w="571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dirty="0">
              <a:effectLst>
                <a:outerShdw blurRad="38100" dist="38100" dir="2700000" algn="tl">
                  <a:srgbClr val="000000">
                    <a:alpha val="43137"/>
                  </a:srgbClr>
                </a:outerShdw>
              </a:effectLst>
              <a:latin typeface="Liberation Sans" panose="020B0604020202020204" pitchFamily="34" charset="0"/>
            </a:endParaRPr>
          </a:p>
        </p:txBody>
      </p:sp>
      <p:sp>
        <p:nvSpPr>
          <p:cNvPr id="65540" name="Rectangle 7"/>
          <p:cNvSpPr>
            <a:spLocks noChangeArrowheads="1"/>
          </p:cNvSpPr>
          <p:nvPr/>
        </p:nvSpPr>
        <p:spPr bwMode="auto">
          <a:xfrm>
            <a:off x="0" y="457200"/>
            <a:ext cx="9144000" cy="560388"/>
          </a:xfrm>
          <a:prstGeom prst="rect">
            <a:avLst/>
          </a:prstGeom>
          <a:noFill/>
          <a:ln>
            <a:noFill/>
          </a:ln>
          <a:effectLst/>
          <a:extLst>
            <a:ext uri="{909E8E84-426E-40DD-AFC4-6F175D3DCCD1}">
              <a14:hiddenFill xmlns:a14="http://schemas.microsoft.com/office/drawing/2010/main">
                <a:solidFill>
                  <a:srgbClr val="990000"/>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r>
              <a:rPr lang="en-US" altLang="en-US" sz="3200" b="1" dirty="0">
                <a:solidFill>
                  <a:srgbClr val="0000E2"/>
                </a:solidFill>
                <a:latin typeface="Liberation Sans" panose="020B0604020202020204" pitchFamily="34" charset="0"/>
              </a:rPr>
              <a:t>COPYRIGHT</a:t>
            </a:r>
          </a:p>
        </p:txBody>
      </p:sp>
    </p:spTree>
    <p:extLst>
      <p:ext uri="{BB962C8B-B14F-4D97-AF65-F5344CB8AC3E}">
        <p14:creationId xmlns:p14="http://schemas.microsoft.com/office/powerpoint/2010/main" val="896074284"/>
      </p:ext>
    </p:extLst>
  </p:cSld>
  <p:clrMapOvr>
    <a:masterClrMapping/>
  </p:clrMapOvr>
  <p:transition>
    <p:wipe dir="r"/>
  </p:transition>
</p:sld>
</file>

<file path=ppt/theme/theme1.xml><?xml version="1.0" encoding="utf-8"?>
<a:theme xmlns:a="http://schemas.openxmlformats.org/drawingml/2006/main" name="movnglnc">
  <a:themeElements>
    <a:clrScheme name="">
      <a:dk1>
        <a:srgbClr val="000000"/>
      </a:dk1>
      <a:lt1>
        <a:srgbClr val="FFFFFF"/>
      </a:lt1>
      <a:dk2>
        <a:srgbClr val="0000FF"/>
      </a:dk2>
      <a:lt2>
        <a:srgbClr val="000000"/>
      </a:lt2>
      <a:accent1>
        <a:srgbClr val="00FFFF"/>
      </a:accent1>
      <a:accent2>
        <a:srgbClr val="FF0000"/>
      </a:accent2>
      <a:accent3>
        <a:srgbClr val="FFFFFF"/>
      </a:accent3>
      <a:accent4>
        <a:srgbClr val="000000"/>
      </a:accent4>
      <a:accent5>
        <a:srgbClr val="AAFFFF"/>
      </a:accent5>
      <a:accent6>
        <a:srgbClr val="E70000"/>
      </a:accent6>
      <a:hlink>
        <a:srgbClr val="000099"/>
      </a:hlink>
      <a:folHlink>
        <a:srgbClr val="000000"/>
      </a:folHlink>
    </a:clrScheme>
    <a:fontScheme name="movnglnc">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spDef>
    <a:lnDef>
      <a:spPr bwMode="auto">
        <a:xfrm>
          <a:off x="0" y="0"/>
          <a:ext cx="1" cy="1"/>
        </a:xfrm>
        <a:custGeom>
          <a:avLst/>
          <a:gdLst/>
          <a:ahLst/>
          <a:cxnLst/>
          <a:rect l="0" t="0" r="0" b="0"/>
          <a:pathLst/>
        </a:custGeom>
        <a:solidFill>
          <a:schemeClr val="bg1"/>
        </a:solidFill>
        <a:ln w="28575" cap="sq" cmpd="sng" algn="ctr">
          <a:solidFill>
            <a:srgbClr val="8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folHlink"/>
            </a:solidFill>
            <a:effectLst>
              <a:outerShdw blurRad="38100" dist="38100" dir="2700000" algn="tl">
                <a:srgbClr val="000000">
                  <a:alpha val="43137"/>
                </a:srgbClr>
              </a:outerShdw>
            </a:effectLst>
            <a:latin typeface="Comic Sans MS" pitchFamily="66" charset="0"/>
          </a:defRPr>
        </a:defPPr>
      </a:lstStyle>
    </a:lnDef>
  </a:objectDefaults>
  <a:extraClrSchemeLst>
    <a:extraClrScheme>
      <a:clrScheme name="movngl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vngl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vngl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vngl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vngln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vngln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vngln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Office\Templates\1033\Company Handbook.pot</Template>
  <TotalTime>15984</TotalTime>
  <Pages>43</Pages>
  <Words>626</Words>
  <Application>Microsoft Office PowerPoint</Application>
  <PresentationFormat>On-screen Show (4:3)</PresentationFormat>
  <Paragraphs>58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Comic Sans MS</vt:lpstr>
      <vt:lpstr>Liberation Sans</vt:lpstr>
      <vt:lpstr>Wingdings</vt:lpstr>
      <vt:lpstr>movnglnc</vt:lpstr>
      <vt:lpstr>COSTS SUBSEQUENT TO ACQUISITION</vt:lpstr>
      <vt:lpstr>PowerPoint Presentation</vt:lpstr>
      <vt:lpstr>PowerPoint Presentation</vt:lpstr>
      <vt:lpstr>DISPOSITION OF PROPERTY, PLANT, AND EQUIPMENT</vt:lpstr>
      <vt:lpstr>DISPOSITION OF PP&amp;E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Accounting and Accounting Standards</dc:title>
  <dc:creator>Coby Harmon</dc:creator>
  <cp:lastModifiedBy>Salah</cp:lastModifiedBy>
  <cp:revision>2413</cp:revision>
  <cp:lastPrinted>1999-09-16T17:08:20Z</cp:lastPrinted>
  <dcterms:created xsi:type="dcterms:W3CDTF">1997-03-28T18:03:02Z</dcterms:created>
  <dcterms:modified xsi:type="dcterms:W3CDTF">2019-03-07T16:57:00Z</dcterms:modified>
</cp:coreProperties>
</file>