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772" r:id="rId2"/>
    <p:sldId id="634" r:id="rId3"/>
    <p:sldId id="635" r:id="rId4"/>
    <p:sldId id="682" r:id="rId5"/>
    <p:sldId id="683" r:id="rId6"/>
    <p:sldId id="684" r:id="rId7"/>
    <p:sldId id="686" r:id="rId8"/>
    <p:sldId id="685" r:id="rId9"/>
  </p:sldIdLst>
  <p:sldSz cx="9144000" cy="6858000" type="screen4x3"/>
  <p:notesSz cx="6858000" cy="91900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b="1" kern="1200">
        <a:solidFill>
          <a:schemeClr val="folHlink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folHlink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folHlink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folHlink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folHlink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folHlink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folHlink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folHlink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folHlink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4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0000"/>
    <a:srgbClr val="FFA54B"/>
    <a:srgbClr val="FF6600"/>
    <a:srgbClr val="FF9F5D"/>
    <a:srgbClr val="FFB66D"/>
    <a:srgbClr val="FF9933"/>
    <a:srgbClr val="FFFF99"/>
    <a:srgbClr val="00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0" autoAdjust="0"/>
    <p:restoredTop sz="94671" autoAdjust="0"/>
  </p:normalViewPr>
  <p:slideViewPr>
    <p:cSldViewPr>
      <p:cViewPr varScale="1">
        <p:scale>
          <a:sx n="86" d="100"/>
          <a:sy n="86" d="100"/>
        </p:scale>
        <p:origin x="135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27270"/>
    </p:cViewPr>
  </p:sorterViewPr>
  <p:notesViewPr>
    <p:cSldViewPr>
      <p:cViewPr>
        <p:scale>
          <a:sx n="75" d="100"/>
          <a:sy n="75" d="100"/>
        </p:scale>
        <p:origin x="-2442" y="-270"/>
      </p:cViewPr>
      <p:guideLst>
        <p:guide orient="horz" pos="2894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1425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81000" y="4365625"/>
            <a:ext cx="6172200" cy="413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294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9825" y="695325"/>
            <a:ext cx="4578350" cy="3433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03768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41043096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76421608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74638"/>
            <a:ext cx="2095500" cy="56689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134100" cy="5668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567043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180848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257572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0829775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143000"/>
            <a:ext cx="411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11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5544503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30585433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49820738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1087265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4936462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0133381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43000"/>
            <a:ext cx="8382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Text Box 16"/>
          <p:cNvSpPr txBox="1">
            <a:spLocks noChangeArrowheads="1"/>
          </p:cNvSpPr>
          <p:nvPr/>
        </p:nvSpPr>
        <p:spPr bwMode="auto">
          <a:xfrm>
            <a:off x="76200" y="6400800"/>
            <a:ext cx="685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11-</a:t>
            </a:r>
            <a:fld id="{1B0AC030-5202-49D2-8C78-1EF9E0075A4D}" type="slidenum">
              <a:rPr lang="en-US" altLang="en-US" sz="1200">
                <a:solidFill>
                  <a:schemeClr val="tx1"/>
                </a:solidFill>
                <a:latin typeface="Arial" charset="0"/>
              </a:rPr>
              <a:pPr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ipe dir="r"/>
  </p:transition>
  <p:txStyles>
    <p:titleStyle>
      <a:lvl1pPr marL="109538" indent="-109538" algn="ctr" rtl="0" eaLnBrk="0" fontAlgn="base" hangingPunct="0">
        <a:spcBef>
          <a:spcPct val="0"/>
        </a:spcBef>
        <a:spcAft>
          <a:spcPct val="0"/>
        </a:spcAft>
        <a:defRPr sz="3000" b="1" i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marL="109538" indent="-109538" algn="ctr" rtl="0" eaLnBrk="0" fontAlgn="base" hangingPunct="0">
        <a:spcBef>
          <a:spcPct val="0"/>
        </a:spcBef>
        <a:spcAft>
          <a:spcPct val="0"/>
        </a:spcAft>
        <a:defRPr sz="3000" b="1" i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marL="109538" indent="-109538" algn="ctr" rtl="0" eaLnBrk="0" fontAlgn="base" hangingPunct="0">
        <a:spcBef>
          <a:spcPct val="0"/>
        </a:spcBef>
        <a:spcAft>
          <a:spcPct val="0"/>
        </a:spcAft>
        <a:defRPr sz="3000" b="1" i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marL="109538" indent="-109538" algn="ctr" rtl="0" eaLnBrk="0" fontAlgn="base" hangingPunct="0">
        <a:spcBef>
          <a:spcPct val="0"/>
        </a:spcBef>
        <a:spcAft>
          <a:spcPct val="0"/>
        </a:spcAft>
        <a:defRPr sz="3000" b="1" i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marL="109538" indent="-109538" algn="ctr" rtl="0" eaLnBrk="0" fontAlgn="base" hangingPunct="0">
        <a:spcBef>
          <a:spcPct val="0"/>
        </a:spcBef>
        <a:spcAft>
          <a:spcPct val="0"/>
        </a:spcAft>
        <a:defRPr sz="3000" b="1" i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566738" algn="ctr" rtl="0" eaLnBrk="0" fontAlgn="base" hangingPunct="0">
        <a:spcBef>
          <a:spcPct val="0"/>
        </a:spcBef>
        <a:spcAft>
          <a:spcPct val="0"/>
        </a:spcAft>
        <a:defRPr sz="3000" b="1" i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1023938" algn="ctr" rtl="0" eaLnBrk="0" fontAlgn="base" hangingPunct="0">
        <a:spcBef>
          <a:spcPct val="0"/>
        </a:spcBef>
        <a:spcAft>
          <a:spcPct val="0"/>
        </a:spcAft>
        <a:defRPr sz="3000" b="1" i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481138" algn="ctr" rtl="0" eaLnBrk="0" fontAlgn="base" hangingPunct="0">
        <a:spcBef>
          <a:spcPct val="0"/>
        </a:spcBef>
        <a:spcAft>
          <a:spcPct val="0"/>
        </a:spcAft>
        <a:defRPr sz="3000" b="1" i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938338" algn="ctr" rtl="0" eaLnBrk="0" fontAlgn="base" hangingPunct="0">
        <a:spcBef>
          <a:spcPct val="0"/>
        </a:spcBef>
        <a:spcAft>
          <a:spcPct val="0"/>
        </a:spcAft>
        <a:defRPr sz="3000" b="1" i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8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0"/>
            <a:ext cx="67056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2" name="Rectangle 24"/>
          <p:cNvSpPr>
            <a:spLocks noChangeArrowheads="1"/>
          </p:cNvSpPr>
          <p:nvPr/>
        </p:nvSpPr>
        <p:spPr bwMode="auto">
          <a:xfrm>
            <a:off x="2590800" y="488950"/>
            <a:ext cx="64738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99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/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ans" panose="020B0604020202020204" pitchFamily="34" charset="0"/>
              </a:rPr>
              <a:t>    Depreciation</a:t>
            </a:r>
          </a:p>
        </p:txBody>
      </p:sp>
      <p:pic>
        <p:nvPicPr>
          <p:cNvPr id="9223" name="Picture 2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12750"/>
            <a:ext cx="31432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4" name="Text Box 26"/>
          <p:cNvSpPr txBox="1">
            <a:spLocks noChangeArrowheads="1"/>
          </p:cNvSpPr>
          <p:nvPr/>
        </p:nvSpPr>
        <p:spPr bwMode="auto">
          <a:xfrm>
            <a:off x="533400" y="152400"/>
            <a:ext cx="1905000" cy="172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700" dirty="0">
                <a:solidFill>
                  <a:srgbClr val="5F5F5F"/>
                </a:solidFill>
                <a:latin typeface="Liberation Sans" panose="020B0604020202020204" pitchFamily="34" charset="0"/>
              </a:rPr>
              <a:t>11</a:t>
            </a:r>
            <a:endParaRPr lang="en-US" altLang="en-US" sz="10700" b="1" dirty="0">
              <a:solidFill>
                <a:srgbClr val="5F5F5F"/>
              </a:solidFill>
              <a:latin typeface="Liberation Sans" panose="020B0604020202020204" pitchFamily="34" charset="0"/>
            </a:endParaRPr>
          </a:p>
        </p:txBody>
      </p:sp>
      <p:pic>
        <p:nvPicPr>
          <p:cNvPr id="9225" name="Picture 2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11363"/>
            <a:ext cx="9140825" cy="4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6" name="Rectangle 15"/>
          <p:cNvSpPr txBox="1">
            <a:spLocks noChangeArrowheads="1"/>
          </p:cNvSpPr>
          <p:nvPr/>
        </p:nvSpPr>
        <p:spPr bwMode="auto">
          <a:xfrm>
            <a:off x="381000" y="2286000"/>
            <a:ext cx="3886200" cy="533400"/>
          </a:xfrm>
          <a:prstGeom prst="rect">
            <a:avLst/>
          </a:prstGeom>
          <a:solidFill>
            <a:srgbClr val="339933"/>
          </a:solidFill>
          <a:ln>
            <a:noFill/>
          </a:ln>
          <a:effectLst>
            <a:outerShdw sx="999" sy="999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en-US" altLang="en-US" sz="2400" b="1" dirty="0">
                <a:solidFill>
                  <a:schemeClr val="bg1"/>
                </a:solidFill>
                <a:latin typeface="Liberation Sans" panose="020B0604020202020204" pitchFamily="34" charset="0"/>
              </a:rPr>
              <a:t>LEARNING OBJECTIVES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52800"/>
            <a:ext cx="7924800" cy="30480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lnSpc>
                <a:spcPct val="115000"/>
              </a:lnSpc>
              <a:spcBef>
                <a:spcPct val="45000"/>
              </a:spcBef>
              <a:buClr>
                <a:srgbClr val="A50021"/>
              </a:buClr>
              <a:buSzPct val="100000"/>
              <a:buFont typeface="+mj-lt"/>
              <a:buAutoNum type="arabicPeriod"/>
            </a:pPr>
            <a:r>
              <a:rPr lang="en-US" sz="1600" b="0" kern="1200" dirty="0">
                <a:effectLst/>
                <a:latin typeface="Liberation Sans" panose="020B0604020202020204" pitchFamily="34" charset="0"/>
              </a:rPr>
              <a:t>Explain the concept of depreciation.</a:t>
            </a:r>
          </a:p>
          <a:p>
            <a:pPr>
              <a:lnSpc>
                <a:spcPct val="115000"/>
              </a:lnSpc>
              <a:spcBef>
                <a:spcPct val="45000"/>
              </a:spcBef>
              <a:buClr>
                <a:srgbClr val="A50021"/>
              </a:buClr>
              <a:buSzPct val="100000"/>
              <a:buFont typeface="+mj-lt"/>
              <a:buAutoNum type="arabicPeriod"/>
            </a:pPr>
            <a:r>
              <a:rPr lang="en-US" sz="1600" b="0" kern="1200" dirty="0">
                <a:effectLst/>
                <a:latin typeface="Liberation Sans" panose="020B0604020202020204" pitchFamily="34" charset="0"/>
              </a:rPr>
              <a:t>Identify the factors involved in the depreciation process.</a:t>
            </a:r>
          </a:p>
          <a:p>
            <a:pPr>
              <a:lnSpc>
                <a:spcPct val="115000"/>
              </a:lnSpc>
              <a:spcBef>
                <a:spcPct val="45000"/>
              </a:spcBef>
              <a:buClr>
                <a:srgbClr val="A50021"/>
              </a:buClr>
              <a:buSzPct val="100000"/>
              <a:buFont typeface="+mj-lt"/>
              <a:buAutoNum type="arabicPeriod"/>
            </a:pPr>
            <a:r>
              <a:rPr lang="en-US" sz="1800" kern="1200" dirty="0">
                <a:effectLst/>
                <a:latin typeface="Liberation Sans" panose="020B0604020202020204" pitchFamily="34" charset="0"/>
              </a:rPr>
              <a:t>Compare activity, straight-line, and diminishing-charge methods of depreciation.</a:t>
            </a:r>
          </a:p>
        </p:txBody>
      </p:sp>
    </p:spTree>
    <p:extLst>
      <p:ext uri="{BB962C8B-B14F-4D97-AF65-F5344CB8AC3E}">
        <p14:creationId xmlns:p14="http://schemas.microsoft.com/office/powerpoint/2010/main" val="1286663745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609600" y="1990725"/>
            <a:ext cx="7861300" cy="832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 algn="l">
              <a:lnSpc>
                <a:spcPct val="120000"/>
              </a:lnSpc>
              <a:spcBef>
                <a:spcPct val="30000"/>
              </a:spcBef>
              <a:buSzPct val="80000"/>
            </a:pPr>
            <a:r>
              <a:rPr lang="en-US" altLang="en-US" sz="2100" b="0" dirty="0">
                <a:solidFill>
                  <a:schemeClr val="tx1"/>
                </a:solidFill>
                <a:latin typeface="Liberation Sans" panose="020B0604020202020204" pitchFamily="34" charset="0"/>
              </a:rPr>
              <a:t>The profession requires the method employed be </a:t>
            </a:r>
            <a:r>
              <a:rPr lang="en-US" altLang="en-US" sz="2100" dirty="0">
                <a:solidFill>
                  <a:schemeClr val="tx1"/>
                </a:solidFill>
                <a:latin typeface="Liberation Sans" panose="020B0604020202020204" pitchFamily="34" charset="0"/>
              </a:rPr>
              <a:t>“systematic and rational.”</a:t>
            </a:r>
            <a:r>
              <a:rPr lang="en-US" altLang="en-US" sz="2100" b="0" dirty="0">
                <a:solidFill>
                  <a:schemeClr val="tx1"/>
                </a:solidFill>
                <a:latin typeface="Liberation Sans" panose="020B0604020202020204" pitchFamily="34" charset="0"/>
              </a:rPr>
              <a:t>  Methods used include: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609600" y="1371600"/>
            <a:ext cx="8001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 algn="l">
              <a:spcBef>
                <a:spcPct val="30000"/>
              </a:spcBef>
              <a:spcAft>
                <a:spcPct val="20000"/>
              </a:spcAft>
              <a:buSzPct val="80000"/>
            </a:pPr>
            <a:r>
              <a:rPr lang="en-US" altLang="en-US" sz="2800" dirty="0">
                <a:solidFill>
                  <a:srgbClr val="800000"/>
                </a:solidFill>
                <a:latin typeface="Liberation Sans" panose="020B0604020202020204" pitchFamily="34" charset="0"/>
              </a:rPr>
              <a:t>Methods of Depreciation</a:t>
            </a:r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381000" y="1066800"/>
            <a:ext cx="83820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ans" panose="020B0604020202020204" pitchFamily="34" charset="0"/>
            </a:endParaRPr>
          </a:p>
        </p:txBody>
      </p:sp>
      <p:sp>
        <p:nvSpPr>
          <p:cNvPr id="14" name="Rectangle 4"/>
          <p:cNvSpPr txBox="1">
            <a:spLocks noChangeArrowheads="1"/>
          </p:cNvSpPr>
          <p:nvPr/>
        </p:nvSpPr>
        <p:spPr bwMode="auto">
          <a:xfrm>
            <a:off x="609600" y="381000"/>
            <a:ext cx="8382000" cy="560388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00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109538" indent="-109538" algn="ctr" rtl="0" eaLnBrk="0" fontAlgn="base" hangingPunct="0">
              <a:spcBef>
                <a:spcPct val="0"/>
              </a:spcBef>
              <a:spcAft>
                <a:spcPct val="0"/>
              </a:spcAft>
              <a:defRPr sz="30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marL="109538" indent="-109538" algn="ctr" rtl="0" eaLnBrk="0" fontAlgn="base" hangingPunct="0">
              <a:spcBef>
                <a:spcPct val="0"/>
              </a:spcBef>
              <a:spcAft>
                <a:spcPct val="0"/>
              </a:spcAft>
              <a:defRPr sz="30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2pPr>
            <a:lvl3pPr marL="109538" indent="-109538" algn="ctr" rtl="0" eaLnBrk="0" fontAlgn="base" hangingPunct="0">
              <a:spcBef>
                <a:spcPct val="0"/>
              </a:spcBef>
              <a:spcAft>
                <a:spcPct val="0"/>
              </a:spcAft>
              <a:defRPr sz="30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3pPr>
            <a:lvl4pPr marL="109538" indent="-109538" algn="ctr" rtl="0" eaLnBrk="0" fontAlgn="base" hangingPunct="0">
              <a:spcBef>
                <a:spcPct val="0"/>
              </a:spcBef>
              <a:spcAft>
                <a:spcPct val="0"/>
              </a:spcAft>
              <a:defRPr sz="30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4pPr>
            <a:lvl5pPr marL="109538" indent="-109538" algn="ctr" rtl="0" eaLnBrk="0" fontAlgn="base" hangingPunct="0">
              <a:spcBef>
                <a:spcPct val="0"/>
              </a:spcBef>
              <a:spcAft>
                <a:spcPct val="0"/>
              </a:spcAft>
              <a:defRPr sz="30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5pPr>
            <a:lvl6pPr marL="566738" algn="ctr" rtl="0" eaLnBrk="0" fontAlgn="base" hangingPunct="0">
              <a:spcBef>
                <a:spcPct val="0"/>
              </a:spcBef>
              <a:spcAft>
                <a:spcPct val="0"/>
              </a:spcAft>
              <a:defRPr sz="30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6pPr>
            <a:lvl7pPr marL="1023938" algn="ctr" rtl="0" eaLnBrk="0" fontAlgn="base" hangingPunct="0">
              <a:spcBef>
                <a:spcPct val="0"/>
              </a:spcBef>
              <a:spcAft>
                <a:spcPct val="0"/>
              </a:spcAft>
              <a:defRPr sz="30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7pPr>
            <a:lvl8pPr marL="1481138" algn="ctr" rtl="0" eaLnBrk="0" fontAlgn="base" hangingPunct="0">
              <a:spcBef>
                <a:spcPct val="0"/>
              </a:spcBef>
              <a:spcAft>
                <a:spcPct val="0"/>
              </a:spcAft>
              <a:defRPr sz="30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8pPr>
            <a:lvl9pPr marL="1938338" algn="ctr" rtl="0" eaLnBrk="0" fontAlgn="base" hangingPunct="0">
              <a:spcBef>
                <a:spcPct val="0"/>
              </a:spcBef>
              <a:spcAft>
                <a:spcPct val="0"/>
              </a:spcAft>
              <a:defRPr sz="30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9pPr>
          </a:lstStyle>
          <a:p>
            <a:pPr marL="0" algn="l"/>
            <a:r>
              <a:rPr lang="en-US" sz="3200" i="0" kern="1200" dirty="0">
                <a:solidFill>
                  <a:srgbClr val="0000E2"/>
                </a:solidFill>
                <a:effectLst/>
                <a:latin typeface="Liberation Sans" panose="020B0604020202020204" pitchFamily="34" charset="0"/>
                <a:ea typeface="+mn-ea"/>
                <a:cs typeface="+mn-cs"/>
              </a:rPr>
              <a:t>DEPRECIATION—COST ALLOCATION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609600" y="2971800"/>
            <a:ext cx="7251700" cy="269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4675" indent="-574675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6175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17675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289175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860675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317875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775075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232275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689475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30000"/>
              </a:lnSpc>
              <a:spcBef>
                <a:spcPct val="4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altLang="en-US" sz="2100" b="0" dirty="0">
                <a:effectLst/>
                <a:latin typeface="Liberation Sans" panose="020B0604020202020204" pitchFamily="34" charset="0"/>
              </a:rPr>
              <a:t>Activity method (units of use or production).</a:t>
            </a:r>
          </a:p>
          <a:p>
            <a:pPr>
              <a:lnSpc>
                <a:spcPct val="130000"/>
              </a:lnSpc>
              <a:spcBef>
                <a:spcPct val="4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altLang="en-US" sz="2100" b="0" dirty="0">
                <a:effectLst/>
                <a:latin typeface="Liberation Sans" panose="020B0604020202020204" pitchFamily="34" charset="0"/>
              </a:rPr>
              <a:t>Straight-line method. 	</a:t>
            </a:r>
          </a:p>
          <a:p>
            <a:pPr>
              <a:lnSpc>
                <a:spcPct val="130000"/>
              </a:lnSpc>
              <a:spcBef>
                <a:spcPct val="4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altLang="en-US" sz="2100" b="0" dirty="0">
                <a:effectLst/>
                <a:latin typeface="Liberation Sans" panose="020B0604020202020204" pitchFamily="34" charset="0"/>
              </a:rPr>
              <a:t>Diminishing (accelerated)-charge methods:</a:t>
            </a:r>
          </a:p>
          <a:p>
            <a:pPr lvl="1">
              <a:lnSpc>
                <a:spcPct val="130000"/>
              </a:lnSpc>
              <a:spcBef>
                <a:spcPct val="40000"/>
              </a:spcBef>
              <a:buClr>
                <a:srgbClr val="800000"/>
              </a:buClr>
              <a:buFontTx/>
              <a:buAutoNum type="alphaLcParenR"/>
            </a:pPr>
            <a:r>
              <a:rPr lang="en-US" altLang="en-US" sz="2100" b="0" dirty="0">
                <a:effectLst/>
                <a:latin typeface="Liberation Sans" panose="020B0604020202020204" pitchFamily="34" charset="0"/>
              </a:rPr>
              <a:t>Sum-of-the-years’-digits.</a:t>
            </a:r>
          </a:p>
          <a:p>
            <a:pPr lvl="1">
              <a:lnSpc>
                <a:spcPct val="130000"/>
              </a:lnSpc>
              <a:spcBef>
                <a:spcPct val="40000"/>
              </a:spcBef>
              <a:buClr>
                <a:srgbClr val="800000"/>
              </a:buClr>
              <a:buFontTx/>
              <a:buAutoNum type="alphaLcParenR"/>
            </a:pPr>
            <a:r>
              <a:rPr lang="en-US" altLang="en-US" sz="2100" b="0" dirty="0">
                <a:effectLst/>
                <a:latin typeface="Liberation Sans" panose="020B0604020202020204" pitchFamily="34" charset="0"/>
              </a:rPr>
              <a:t>Declining-balance method.</a:t>
            </a:r>
          </a:p>
        </p:txBody>
      </p:sp>
      <p:pic>
        <p:nvPicPr>
          <p:cNvPr id="12301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738688"/>
            <a:ext cx="2846456" cy="158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cap="sq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8077200" y="6369050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600" i="1" dirty="0">
                <a:solidFill>
                  <a:schemeClr val="bg2"/>
                </a:solidFill>
                <a:latin typeface="Arial" charset="0"/>
              </a:rPr>
              <a:t>LO 3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11"/>
          <p:cNvSpPr txBox="1">
            <a:spLocks noChangeArrowheads="1"/>
          </p:cNvSpPr>
          <p:nvPr/>
        </p:nvSpPr>
        <p:spPr bwMode="auto">
          <a:xfrm>
            <a:off x="609600" y="1365250"/>
            <a:ext cx="43434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 algn="l">
              <a:spcBef>
                <a:spcPct val="30000"/>
              </a:spcBef>
              <a:spcAft>
                <a:spcPct val="20000"/>
              </a:spcAft>
              <a:buSzPct val="80000"/>
            </a:pPr>
            <a:r>
              <a:rPr lang="en-US" altLang="en-US" sz="2600" dirty="0">
                <a:solidFill>
                  <a:schemeClr val="tx1"/>
                </a:solidFill>
                <a:latin typeface="Liberation Sans" panose="020B0604020202020204" pitchFamily="34" charset="0"/>
              </a:rPr>
              <a:t>Activity Method</a:t>
            </a:r>
          </a:p>
        </p:txBody>
      </p:sp>
      <p:sp>
        <p:nvSpPr>
          <p:cNvPr id="13317" name="Rectangle 15"/>
          <p:cNvSpPr>
            <a:spLocks noChangeArrowheads="1"/>
          </p:cNvSpPr>
          <p:nvPr/>
        </p:nvSpPr>
        <p:spPr bwMode="auto">
          <a:xfrm>
            <a:off x="609600" y="3732213"/>
            <a:ext cx="800100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 algn="l">
              <a:lnSpc>
                <a:spcPct val="115000"/>
              </a:lnSpc>
            </a:pPr>
            <a:r>
              <a:rPr lang="en-US" altLang="en-US" sz="2100" dirty="0">
                <a:solidFill>
                  <a:srgbClr val="800000"/>
                </a:solidFill>
                <a:latin typeface="Liberation Sans" panose="020B0604020202020204" pitchFamily="34" charset="0"/>
              </a:rPr>
              <a:t>Illustration:</a:t>
            </a:r>
            <a:r>
              <a:rPr lang="en-US" altLang="en-US" sz="2100" b="0" dirty="0">
                <a:latin typeface="Liberation Sans" panose="020B0604020202020204" pitchFamily="34" charset="0"/>
              </a:rPr>
              <a:t>  If Stanley uses the crane for 4,000 hours the first year, the depreciation charge is:</a:t>
            </a:r>
          </a:p>
        </p:txBody>
      </p:sp>
      <p:sp>
        <p:nvSpPr>
          <p:cNvPr id="13318" name="Text Box 16"/>
          <p:cNvSpPr txBox="1">
            <a:spLocks noChangeArrowheads="1"/>
          </p:cNvSpPr>
          <p:nvPr/>
        </p:nvSpPr>
        <p:spPr bwMode="auto">
          <a:xfrm>
            <a:off x="685800" y="2274838"/>
            <a:ext cx="2209800" cy="11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300" dirty="0">
                <a:latin typeface="Liberation Sans" panose="020B0604020202020204" pitchFamily="34" charset="0"/>
              </a:rPr>
              <a:t>Data for Stanley Coal Mines</a:t>
            </a:r>
          </a:p>
        </p:txBody>
      </p:sp>
      <p:pic>
        <p:nvPicPr>
          <p:cNvPr id="13320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133600"/>
            <a:ext cx="5105400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381000" y="1066800"/>
            <a:ext cx="83820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ans" panose="020B0604020202020204" pitchFamily="34" charset="0"/>
            </a:endParaRPr>
          </a:p>
        </p:txBody>
      </p:sp>
      <p:sp>
        <p:nvSpPr>
          <p:cNvPr id="14" name="Rectangle 4"/>
          <p:cNvSpPr txBox="1">
            <a:spLocks noChangeArrowheads="1"/>
          </p:cNvSpPr>
          <p:nvPr/>
        </p:nvSpPr>
        <p:spPr bwMode="auto">
          <a:xfrm>
            <a:off x="609600" y="381000"/>
            <a:ext cx="8382000" cy="560388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00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indent="-109538" algn="l">
              <a:defRPr sz="3200" i="0">
                <a:solidFill>
                  <a:srgbClr val="0000E2"/>
                </a:solidFill>
                <a:effectLst/>
                <a:latin typeface="Liberation Sans" panose="020B0604020202020204" pitchFamily="34" charset="0"/>
              </a:defRPr>
            </a:lvl1pPr>
            <a:lvl2pPr marL="109538" indent="-109538"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2pPr>
            <a:lvl3pPr marL="109538" indent="-109538"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3pPr>
            <a:lvl4pPr marL="109538" indent="-109538"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4pPr>
            <a:lvl5pPr marL="109538" indent="-109538"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5pPr>
            <a:lvl6pPr marL="566738" algn="ctr" eaLnBrk="0" fontAlgn="base" hangingPunct="0">
              <a:spcBef>
                <a:spcPct val="0"/>
              </a:spcBef>
              <a:spcAft>
                <a:spcPct val="0"/>
              </a:spcAft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6pPr>
            <a:lvl7pPr marL="1023938" algn="ctr" eaLnBrk="0" fontAlgn="base" hangingPunct="0">
              <a:spcBef>
                <a:spcPct val="0"/>
              </a:spcBef>
              <a:spcAft>
                <a:spcPct val="0"/>
              </a:spcAft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7pPr>
            <a:lvl8pPr marL="1481138" algn="ctr" eaLnBrk="0" fontAlgn="base" hangingPunct="0">
              <a:spcBef>
                <a:spcPct val="0"/>
              </a:spcBef>
              <a:spcAft>
                <a:spcPct val="0"/>
              </a:spcAft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8pPr>
            <a:lvl9pPr marL="1938338" algn="ctr" eaLnBrk="0" fontAlgn="base" hangingPunct="0">
              <a:spcBef>
                <a:spcPct val="0"/>
              </a:spcBef>
              <a:spcAft>
                <a:spcPct val="0"/>
              </a:spcAft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9pPr>
          </a:lstStyle>
          <a:p>
            <a:r>
              <a:rPr lang="en-US" dirty="0">
                <a:solidFill>
                  <a:srgbClr val="800000"/>
                </a:solidFill>
              </a:rPr>
              <a:t>Methods of Depreciation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6781800" y="1487269"/>
            <a:ext cx="182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Liberation Sans" panose="020B0604020202020204" pitchFamily="34" charset="0"/>
              </a:rPr>
              <a:t>ILLUSTRATION 11-2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Liberation Sans" panose="020B0604020202020204" pitchFamily="34" charset="0"/>
              </a:rPr>
              <a:t>Data Used to Illustrate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Liberation Sans" panose="020B0604020202020204" pitchFamily="34" charset="0"/>
              </a:rPr>
              <a:t>Depreciation Methods</a:t>
            </a:r>
            <a:endParaRPr lang="en-US" sz="1200" dirty="0">
              <a:solidFill>
                <a:schemeClr val="tx1"/>
              </a:solidFill>
              <a:latin typeface="Liberation Sans" panose="020B0604020202020204" pitchFamily="34" charset="0"/>
            </a:endParaRPr>
          </a:p>
        </p:txBody>
      </p:sp>
      <p:pic>
        <p:nvPicPr>
          <p:cNvPr id="13324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4837344"/>
            <a:ext cx="6210300" cy="148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cap="sq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81000" y="4839577"/>
            <a:ext cx="21907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Liberation Sans" panose="020B0604020202020204" pitchFamily="34" charset="0"/>
              </a:rPr>
              <a:t>ILLUSTRATION 11-3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Liberation Sans" panose="020B0604020202020204" pitchFamily="34" charset="0"/>
              </a:rPr>
              <a:t>Depreciation Calculation,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Liberation Sans" panose="020B0604020202020204" pitchFamily="34" charset="0"/>
              </a:rPr>
              <a:t>Activity Method—Crane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Liberation Sans" panose="020B0604020202020204" pitchFamily="34" charset="0"/>
              </a:rPr>
              <a:t>Example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8077200" y="6369050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600" i="1" dirty="0">
                <a:solidFill>
                  <a:schemeClr val="bg2"/>
                </a:solidFill>
                <a:latin typeface="Arial" charset="0"/>
              </a:rPr>
              <a:t>LO 3</a:t>
            </a: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609600" y="1365250"/>
            <a:ext cx="8153400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 algn="l">
              <a:spcBef>
                <a:spcPct val="30000"/>
              </a:spcBef>
              <a:spcAft>
                <a:spcPct val="20000"/>
              </a:spcAft>
              <a:buSzPct val="80000"/>
            </a:pPr>
            <a:r>
              <a:rPr lang="en-US" altLang="en-US" sz="2600" dirty="0">
                <a:solidFill>
                  <a:schemeClr val="tx1"/>
                </a:solidFill>
                <a:latin typeface="Liberation Sans" panose="020B0604020202020204" pitchFamily="34" charset="0"/>
              </a:rPr>
              <a:t>Straight-Line Method</a:t>
            </a:r>
          </a:p>
        </p:txBody>
      </p:sp>
      <p:sp>
        <p:nvSpPr>
          <p:cNvPr id="14339" name="Rectangle 7"/>
          <p:cNvSpPr>
            <a:spLocks noChangeArrowheads="1"/>
          </p:cNvSpPr>
          <p:nvPr/>
        </p:nvSpPr>
        <p:spPr bwMode="auto">
          <a:xfrm>
            <a:off x="609600" y="3732213"/>
            <a:ext cx="8001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 algn="l">
              <a:lnSpc>
                <a:spcPct val="115000"/>
              </a:lnSpc>
            </a:pPr>
            <a:r>
              <a:rPr lang="en-US" altLang="en-US" sz="2100" dirty="0">
                <a:solidFill>
                  <a:srgbClr val="800000"/>
                </a:solidFill>
                <a:latin typeface="Liberation Sans" panose="020B0604020202020204" pitchFamily="34" charset="0"/>
              </a:rPr>
              <a:t>Illustration:</a:t>
            </a:r>
            <a:r>
              <a:rPr lang="en-US" altLang="en-US" sz="2100" b="0" dirty="0">
                <a:latin typeface="Liberation Sans" panose="020B0604020202020204" pitchFamily="34" charset="0"/>
              </a:rPr>
              <a:t>  Stanley computes depreciation as follows:</a:t>
            </a:r>
          </a:p>
        </p:txBody>
      </p:sp>
      <p:pic>
        <p:nvPicPr>
          <p:cNvPr id="14343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133600"/>
            <a:ext cx="5105400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381000" y="1066800"/>
            <a:ext cx="83820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ans" panose="020B0604020202020204" pitchFamily="34" charset="0"/>
            </a:endParaRP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685800" y="2274838"/>
            <a:ext cx="2209800" cy="11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300" dirty="0">
                <a:latin typeface="Liberation Sans" panose="020B0604020202020204" pitchFamily="34" charset="0"/>
              </a:rPr>
              <a:t>Data for Stanley Coal Mines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781800" y="1487269"/>
            <a:ext cx="182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Liberation Sans" panose="020B0604020202020204" pitchFamily="34" charset="0"/>
              </a:rPr>
              <a:t>ILLUSTRATION 11-2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Liberation Sans" panose="020B0604020202020204" pitchFamily="34" charset="0"/>
              </a:rPr>
              <a:t>Data Used to Illustrate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Liberation Sans" panose="020B0604020202020204" pitchFamily="34" charset="0"/>
              </a:rPr>
              <a:t>Depreciation Methods</a:t>
            </a:r>
            <a:endParaRPr lang="en-US" sz="1200" dirty="0">
              <a:solidFill>
                <a:schemeClr val="tx1"/>
              </a:solidFill>
              <a:latin typeface="Liberation Sans" panose="020B0604020202020204" pitchFamily="34" charset="0"/>
            </a:endParaRPr>
          </a:p>
        </p:txBody>
      </p:sp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495800"/>
            <a:ext cx="6248400" cy="1789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cap="sq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381000" y="4495800"/>
            <a:ext cx="1981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Liberation Sans" panose="020B0604020202020204" pitchFamily="34" charset="0"/>
              </a:rPr>
              <a:t>ILLUSTRATION 11-4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Liberation Sans" panose="020B0604020202020204" pitchFamily="34" charset="0"/>
              </a:rPr>
              <a:t>Depreciation Calculation,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Liberation Sans" panose="020B0604020202020204" pitchFamily="34" charset="0"/>
              </a:rPr>
              <a:t>Straight-Line Method—Crane Example</a:t>
            </a:r>
          </a:p>
        </p:txBody>
      </p:sp>
      <p:sp>
        <p:nvSpPr>
          <p:cNvPr id="19" name="Rectangle 4"/>
          <p:cNvSpPr txBox="1">
            <a:spLocks noChangeArrowheads="1"/>
          </p:cNvSpPr>
          <p:nvPr/>
        </p:nvSpPr>
        <p:spPr bwMode="auto">
          <a:xfrm>
            <a:off x="609600" y="381000"/>
            <a:ext cx="8382000" cy="560388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00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indent="-109538" algn="l">
              <a:defRPr sz="3200" i="0">
                <a:solidFill>
                  <a:srgbClr val="0000E2"/>
                </a:solidFill>
                <a:effectLst/>
                <a:latin typeface="Liberation Sans" panose="020B0604020202020204" pitchFamily="34" charset="0"/>
              </a:defRPr>
            </a:lvl1pPr>
            <a:lvl2pPr marL="109538" indent="-109538"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2pPr>
            <a:lvl3pPr marL="109538" indent="-109538"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3pPr>
            <a:lvl4pPr marL="109538" indent="-109538"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4pPr>
            <a:lvl5pPr marL="109538" indent="-109538"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5pPr>
            <a:lvl6pPr marL="566738" algn="ctr" eaLnBrk="0" fontAlgn="base" hangingPunct="0">
              <a:spcBef>
                <a:spcPct val="0"/>
              </a:spcBef>
              <a:spcAft>
                <a:spcPct val="0"/>
              </a:spcAft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6pPr>
            <a:lvl7pPr marL="1023938" algn="ctr" eaLnBrk="0" fontAlgn="base" hangingPunct="0">
              <a:spcBef>
                <a:spcPct val="0"/>
              </a:spcBef>
              <a:spcAft>
                <a:spcPct val="0"/>
              </a:spcAft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7pPr>
            <a:lvl8pPr marL="1481138" algn="ctr" eaLnBrk="0" fontAlgn="base" hangingPunct="0">
              <a:spcBef>
                <a:spcPct val="0"/>
              </a:spcBef>
              <a:spcAft>
                <a:spcPct val="0"/>
              </a:spcAft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8pPr>
            <a:lvl9pPr marL="1938338" algn="ctr" eaLnBrk="0" fontAlgn="base" hangingPunct="0">
              <a:spcBef>
                <a:spcPct val="0"/>
              </a:spcBef>
              <a:spcAft>
                <a:spcPct val="0"/>
              </a:spcAft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9pPr>
          </a:lstStyle>
          <a:p>
            <a:r>
              <a:rPr lang="en-US" dirty="0">
                <a:solidFill>
                  <a:srgbClr val="800000"/>
                </a:solidFill>
              </a:rPr>
              <a:t>Methods of Depreciation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8077200" y="6369050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600" i="1" dirty="0">
                <a:solidFill>
                  <a:schemeClr val="bg2"/>
                </a:solidFill>
                <a:latin typeface="Arial" charset="0"/>
              </a:rPr>
              <a:t>LO 3</a:t>
            </a: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609600" y="1365250"/>
            <a:ext cx="8153400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 algn="l">
              <a:spcBef>
                <a:spcPct val="30000"/>
              </a:spcBef>
              <a:spcAft>
                <a:spcPct val="20000"/>
              </a:spcAft>
              <a:buSzPct val="80000"/>
            </a:pPr>
            <a:r>
              <a:rPr lang="en-US" altLang="en-US" sz="2600" dirty="0">
                <a:solidFill>
                  <a:schemeClr val="tx1"/>
                </a:solidFill>
                <a:latin typeface="Liberation Sans" panose="020B0604020202020204" pitchFamily="34" charset="0"/>
              </a:rPr>
              <a:t>Diminishing-Charge Methods</a:t>
            </a:r>
          </a:p>
        </p:txBody>
      </p:sp>
      <p:sp>
        <p:nvSpPr>
          <p:cNvPr id="15364" name="Rectangle 11"/>
          <p:cNvSpPr>
            <a:spLocks noChangeArrowheads="1"/>
          </p:cNvSpPr>
          <p:nvPr/>
        </p:nvSpPr>
        <p:spPr bwMode="auto">
          <a:xfrm>
            <a:off x="609600" y="3711575"/>
            <a:ext cx="8077200" cy="169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 algn="l">
              <a:lnSpc>
                <a:spcPct val="125000"/>
              </a:lnSpc>
              <a:spcBef>
                <a:spcPct val="50000"/>
              </a:spcBef>
            </a:pPr>
            <a:r>
              <a:rPr lang="en-US" altLang="en-US" sz="2100" i="1" dirty="0">
                <a:solidFill>
                  <a:schemeClr val="tx1"/>
                </a:solidFill>
                <a:latin typeface="Liberation Sans" panose="020B0604020202020204" pitchFamily="34" charset="0"/>
              </a:rPr>
              <a:t>Sum-of-the-Years’-Digits.  </a:t>
            </a:r>
            <a:r>
              <a:rPr lang="en-US" altLang="en-US" sz="2100" b="0" dirty="0">
                <a:solidFill>
                  <a:schemeClr val="tx1"/>
                </a:solidFill>
                <a:latin typeface="Liberation Sans" panose="020B0604020202020204" pitchFamily="34" charset="0"/>
              </a:rPr>
              <a:t>Each fraction uses the sum of the years as a </a:t>
            </a:r>
            <a:r>
              <a:rPr lang="en-US" altLang="en-US" sz="2100" dirty="0">
                <a:solidFill>
                  <a:schemeClr val="tx1"/>
                </a:solidFill>
                <a:latin typeface="Liberation Sans" panose="020B0604020202020204" pitchFamily="34" charset="0"/>
              </a:rPr>
              <a:t>denominator</a:t>
            </a:r>
            <a:r>
              <a:rPr lang="en-US" altLang="en-US" sz="2100" b="0" dirty="0">
                <a:solidFill>
                  <a:schemeClr val="tx1"/>
                </a:solidFill>
                <a:latin typeface="Liberation Sans" panose="020B0604020202020204" pitchFamily="34" charset="0"/>
              </a:rPr>
              <a:t> (5 + 4 + 3 + 2 + 1 = 15).  The </a:t>
            </a:r>
            <a:r>
              <a:rPr lang="en-US" altLang="en-US" sz="2100" dirty="0">
                <a:solidFill>
                  <a:schemeClr val="tx1"/>
                </a:solidFill>
                <a:latin typeface="Liberation Sans" panose="020B0604020202020204" pitchFamily="34" charset="0"/>
              </a:rPr>
              <a:t>numerator</a:t>
            </a:r>
            <a:r>
              <a:rPr lang="en-US" altLang="en-US" sz="2100" b="0" dirty="0">
                <a:solidFill>
                  <a:schemeClr val="tx1"/>
                </a:solidFill>
                <a:latin typeface="Liberation Sans" panose="020B0604020202020204" pitchFamily="34" charset="0"/>
              </a:rPr>
              <a:t> is the number of years of estimated life remaining as of the beginning of the year.</a:t>
            </a:r>
          </a:p>
        </p:txBody>
      </p:sp>
      <p:pic>
        <p:nvPicPr>
          <p:cNvPr id="15366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133600"/>
            <a:ext cx="5105400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7" name="Text Box 16"/>
          <p:cNvSpPr txBox="1">
            <a:spLocks noChangeArrowheads="1"/>
          </p:cNvSpPr>
          <p:nvPr/>
        </p:nvSpPr>
        <p:spPr bwMode="auto">
          <a:xfrm>
            <a:off x="4267200" y="5667375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Liberation Sans" panose="020B0604020202020204" pitchFamily="34" charset="0"/>
              </a:rPr>
              <a:t>n(n+1)</a:t>
            </a:r>
          </a:p>
        </p:txBody>
      </p:sp>
      <p:sp>
        <p:nvSpPr>
          <p:cNvPr id="15368" name="Text Box 17"/>
          <p:cNvSpPr txBox="1">
            <a:spLocks noChangeArrowheads="1"/>
          </p:cNvSpPr>
          <p:nvPr/>
        </p:nvSpPr>
        <p:spPr bwMode="auto">
          <a:xfrm>
            <a:off x="4267200" y="6034088"/>
            <a:ext cx="106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Liberation Sans" panose="020B0604020202020204" pitchFamily="34" charset="0"/>
              </a:rPr>
              <a:t>2</a:t>
            </a:r>
          </a:p>
        </p:txBody>
      </p:sp>
      <p:sp>
        <p:nvSpPr>
          <p:cNvPr id="1110034" name="Line 18"/>
          <p:cNvSpPr>
            <a:spLocks noChangeShapeType="1"/>
          </p:cNvSpPr>
          <p:nvPr/>
        </p:nvSpPr>
        <p:spPr bwMode="auto">
          <a:xfrm>
            <a:off x="4343400" y="6034088"/>
            <a:ext cx="914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ans" panose="020B0604020202020204" pitchFamily="34" charset="0"/>
            </a:endParaRPr>
          </a:p>
        </p:txBody>
      </p:sp>
      <p:sp>
        <p:nvSpPr>
          <p:cNvPr id="1110035" name="Text Box 19"/>
          <p:cNvSpPr txBox="1">
            <a:spLocks noChangeArrowheads="1"/>
          </p:cNvSpPr>
          <p:nvPr/>
        </p:nvSpPr>
        <p:spPr bwMode="auto">
          <a:xfrm>
            <a:off x="5334000" y="5881688"/>
            <a:ext cx="3048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Liberation Sans" panose="020B0604020202020204" pitchFamily="34" charset="0"/>
              </a:rPr>
              <a:t>=</a:t>
            </a:r>
          </a:p>
        </p:txBody>
      </p:sp>
      <p:sp>
        <p:nvSpPr>
          <p:cNvPr id="15371" name="Text Box 20"/>
          <p:cNvSpPr txBox="1">
            <a:spLocks noChangeArrowheads="1"/>
          </p:cNvSpPr>
          <p:nvPr/>
        </p:nvSpPr>
        <p:spPr bwMode="auto">
          <a:xfrm>
            <a:off x="5638800" y="5667375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Liberation Sans" panose="020B0604020202020204" pitchFamily="34" charset="0"/>
              </a:rPr>
              <a:t>5(5+1)</a:t>
            </a:r>
          </a:p>
        </p:txBody>
      </p:sp>
      <p:sp>
        <p:nvSpPr>
          <p:cNvPr id="15372" name="Text Box 21"/>
          <p:cNvSpPr txBox="1">
            <a:spLocks noChangeArrowheads="1"/>
          </p:cNvSpPr>
          <p:nvPr/>
        </p:nvSpPr>
        <p:spPr bwMode="auto">
          <a:xfrm>
            <a:off x="5638800" y="6034088"/>
            <a:ext cx="106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Liberation Sans" panose="020B0604020202020204" pitchFamily="34" charset="0"/>
              </a:rPr>
              <a:t>2</a:t>
            </a:r>
          </a:p>
        </p:txBody>
      </p:sp>
      <p:sp>
        <p:nvSpPr>
          <p:cNvPr id="1110038" name="Text Box 22"/>
          <p:cNvSpPr txBox="1">
            <a:spLocks noChangeArrowheads="1"/>
          </p:cNvSpPr>
          <p:nvPr/>
        </p:nvSpPr>
        <p:spPr bwMode="auto">
          <a:xfrm>
            <a:off x="6705600" y="5867400"/>
            <a:ext cx="3048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Liberation Sans" panose="020B0604020202020204" pitchFamily="34" charset="0"/>
              </a:rPr>
              <a:t>=</a:t>
            </a:r>
          </a:p>
        </p:txBody>
      </p:sp>
      <p:sp>
        <p:nvSpPr>
          <p:cNvPr id="15374" name="Text Box 23"/>
          <p:cNvSpPr txBox="1">
            <a:spLocks noChangeArrowheads="1"/>
          </p:cNvSpPr>
          <p:nvPr/>
        </p:nvSpPr>
        <p:spPr bwMode="auto">
          <a:xfrm>
            <a:off x="6934200" y="5881688"/>
            <a:ext cx="53340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altLang="en-US" dirty="0">
                <a:latin typeface="Liberation Sans" panose="020B0604020202020204" pitchFamily="34" charset="0"/>
              </a:rPr>
              <a:t>15</a:t>
            </a:r>
          </a:p>
        </p:txBody>
      </p:sp>
      <p:sp>
        <p:nvSpPr>
          <p:cNvPr id="1110040" name="Line 24"/>
          <p:cNvSpPr>
            <a:spLocks noChangeShapeType="1"/>
          </p:cNvSpPr>
          <p:nvPr/>
        </p:nvSpPr>
        <p:spPr bwMode="auto">
          <a:xfrm>
            <a:off x="5715000" y="6034088"/>
            <a:ext cx="914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ans" panose="020B0604020202020204" pitchFamily="34" charset="0"/>
            </a:endParaRPr>
          </a:p>
        </p:txBody>
      </p:sp>
      <p:sp>
        <p:nvSpPr>
          <p:cNvPr id="15376" name="Text Box 25"/>
          <p:cNvSpPr txBox="1">
            <a:spLocks noChangeArrowheads="1"/>
          </p:cNvSpPr>
          <p:nvPr/>
        </p:nvSpPr>
        <p:spPr bwMode="auto">
          <a:xfrm>
            <a:off x="1447800" y="5715000"/>
            <a:ext cx="2819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Liberation Sans" panose="020B0604020202020204" pitchFamily="34" charset="0"/>
              </a:rPr>
              <a:t>Alternate sum-of-the-years’ calculation</a:t>
            </a:r>
          </a:p>
        </p:txBody>
      </p:sp>
      <p:sp>
        <p:nvSpPr>
          <p:cNvPr id="1110042" name="Rectangle 26"/>
          <p:cNvSpPr>
            <a:spLocks noChangeArrowheads="1"/>
          </p:cNvSpPr>
          <p:nvPr/>
        </p:nvSpPr>
        <p:spPr bwMode="auto">
          <a:xfrm>
            <a:off x="1524000" y="5638800"/>
            <a:ext cx="5943600" cy="762000"/>
          </a:xfrm>
          <a:prstGeom prst="rect">
            <a:avLst/>
          </a:prstGeom>
          <a:noFill/>
          <a:ln w="2857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endParaRPr lang="en-US" altLang="en-US" dirty="0">
              <a:effectLst>
                <a:outerShdw blurRad="38100" dist="38100" dir="2700000" algn="tl">
                  <a:srgbClr val="C0C0C0"/>
                </a:outerShdw>
              </a:effectLst>
              <a:latin typeface="Liberation Sans" panose="020B0604020202020204" pitchFamily="34" charset="0"/>
            </a:endParaRPr>
          </a:p>
        </p:txBody>
      </p:sp>
      <p:sp>
        <p:nvSpPr>
          <p:cNvPr id="22" name="Line 16"/>
          <p:cNvSpPr>
            <a:spLocks noChangeShapeType="1"/>
          </p:cNvSpPr>
          <p:nvPr/>
        </p:nvSpPr>
        <p:spPr bwMode="auto">
          <a:xfrm>
            <a:off x="381000" y="1066800"/>
            <a:ext cx="83820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ans" panose="020B0604020202020204" pitchFamily="34" charset="0"/>
            </a:endParaRP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685800" y="2274838"/>
            <a:ext cx="2209800" cy="11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300" dirty="0">
                <a:latin typeface="Liberation Sans" panose="020B0604020202020204" pitchFamily="34" charset="0"/>
              </a:rPr>
              <a:t>Data for Stanley Coal Mines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781800" y="1487269"/>
            <a:ext cx="182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Liberation Sans" panose="020B0604020202020204" pitchFamily="34" charset="0"/>
              </a:rPr>
              <a:t>ILLUSTRATION 11-2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Liberation Sans" panose="020B0604020202020204" pitchFamily="34" charset="0"/>
              </a:rPr>
              <a:t>Data Used to Illustrate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Liberation Sans" panose="020B0604020202020204" pitchFamily="34" charset="0"/>
              </a:rPr>
              <a:t>Depreciation Methods</a:t>
            </a:r>
            <a:endParaRPr lang="en-US" sz="1200" dirty="0">
              <a:solidFill>
                <a:schemeClr val="tx1"/>
              </a:solidFill>
              <a:latin typeface="Liberation Sans" panose="020B0604020202020204" pitchFamily="34" charset="0"/>
            </a:endParaRPr>
          </a:p>
        </p:txBody>
      </p:sp>
      <p:sp>
        <p:nvSpPr>
          <p:cNvPr id="26" name="Rectangle 4"/>
          <p:cNvSpPr txBox="1">
            <a:spLocks noChangeArrowheads="1"/>
          </p:cNvSpPr>
          <p:nvPr/>
        </p:nvSpPr>
        <p:spPr bwMode="auto">
          <a:xfrm>
            <a:off x="609600" y="381000"/>
            <a:ext cx="8382000" cy="560388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00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indent="-109538" algn="l">
              <a:defRPr sz="3200" i="0">
                <a:solidFill>
                  <a:srgbClr val="0000E2"/>
                </a:solidFill>
                <a:effectLst/>
                <a:latin typeface="Liberation Sans" panose="020B0604020202020204" pitchFamily="34" charset="0"/>
              </a:defRPr>
            </a:lvl1pPr>
            <a:lvl2pPr marL="109538" indent="-109538"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2pPr>
            <a:lvl3pPr marL="109538" indent="-109538"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3pPr>
            <a:lvl4pPr marL="109538" indent="-109538"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4pPr>
            <a:lvl5pPr marL="109538" indent="-109538"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5pPr>
            <a:lvl6pPr marL="566738" algn="ctr" eaLnBrk="0" fontAlgn="base" hangingPunct="0">
              <a:spcBef>
                <a:spcPct val="0"/>
              </a:spcBef>
              <a:spcAft>
                <a:spcPct val="0"/>
              </a:spcAft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6pPr>
            <a:lvl7pPr marL="1023938" algn="ctr" eaLnBrk="0" fontAlgn="base" hangingPunct="0">
              <a:spcBef>
                <a:spcPct val="0"/>
              </a:spcBef>
              <a:spcAft>
                <a:spcPct val="0"/>
              </a:spcAft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7pPr>
            <a:lvl8pPr marL="1481138" algn="ctr" eaLnBrk="0" fontAlgn="base" hangingPunct="0">
              <a:spcBef>
                <a:spcPct val="0"/>
              </a:spcBef>
              <a:spcAft>
                <a:spcPct val="0"/>
              </a:spcAft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8pPr>
            <a:lvl9pPr marL="1938338" algn="ctr" eaLnBrk="0" fontAlgn="base" hangingPunct="0">
              <a:spcBef>
                <a:spcPct val="0"/>
              </a:spcBef>
              <a:spcAft>
                <a:spcPct val="0"/>
              </a:spcAft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9pPr>
          </a:lstStyle>
          <a:p>
            <a:r>
              <a:rPr lang="en-US" dirty="0">
                <a:solidFill>
                  <a:srgbClr val="800000"/>
                </a:solidFill>
              </a:rPr>
              <a:t>Methods of Depreciation</a:t>
            </a: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8077200" y="6369050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600" i="1" dirty="0">
                <a:solidFill>
                  <a:schemeClr val="bg2"/>
                </a:solidFill>
                <a:latin typeface="Arial" charset="0"/>
              </a:rPr>
              <a:t>LO 3</a:t>
            </a: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2133600"/>
            <a:ext cx="8382000" cy="2786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cap="sq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609600" y="1365250"/>
            <a:ext cx="8153400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 algn="l">
              <a:spcBef>
                <a:spcPct val="30000"/>
              </a:spcBef>
              <a:spcAft>
                <a:spcPct val="20000"/>
              </a:spcAft>
              <a:buSzPct val="80000"/>
            </a:pPr>
            <a:r>
              <a:rPr lang="en-US" altLang="en-US" sz="2600" dirty="0">
                <a:solidFill>
                  <a:schemeClr val="tx1"/>
                </a:solidFill>
                <a:latin typeface="Liberation Sans" panose="020B0604020202020204" pitchFamily="34" charset="0"/>
              </a:rPr>
              <a:t>Sum-of-the-Years’-Digits</a:t>
            </a:r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381000" y="1066800"/>
            <a:ext cx="83820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ans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4953000"/>
            <a:ext cx="2057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rgbClr val="800000"/>
                </a:solidFill>
                <a:latin typeface="Liberation Sans" panose="020B0604020202020204" pitchFamily="34" charset="0"/>
              </a:rPr>
              <a:t>ILLUSTRATION 11-6</a:t>
            </a:r>
          </a:p>
          <a:p>
            <a:pPr algn="l">
              <a:spcBef>
                <a:spcPts val="0"/>
              </a:spcBef>
            </a:pPr>
            <a:r>
              <a:rPr lang="en-US" sz="1200" b="0" dirty="0">
                <a:solidFill>
                  <a:schemeClr val="tx1"/>
                </a:solidFill>
                <a:latin typeface="Liberation Sans" panose="020B0604020202020204" pitchFamily="34" charset="0"/>
              </a:rPr>
              <a:t>Sum-of-the-Years’-Digits</a:t>
            </a:r>
          </a:p>
          <a:p>
            <a:pPr algn="l">
              <a:spcBef>
                <a:spcPts val="0"/>
              </a:spcBef>
            </a:pPr>
            <a:r>
              <a:rPr lang="en-US" sz="1200" b="0" dirty="0">
                <a:solidFill>
                  <a:schemeClr val="tx1"/>
                </a:solidFill>
                <a:latin typeface="Liberation Sans" panose="020B0604020202020204" pitchFamily="34" charset="0"/>
              </a:rPr>
              <a:t>Depreciation Schedule—</a:t>
            </a:r>
          </a:p>
          <a:p>
            <a:pPr algn="l">
              <a:spcBef>
                <a:spcPts val="0"/>
              </a:spcBef>
            </a:pPr>
            <a:r>
              <a:rPr lang="en-US" sz="1200" b="0" dirty="0">
                <a:solidFill>
                  <a:schemeClr val="tx1"/>
                </a:solidFill>
                <a:latin typeface="Liberation Sans" panose="020B0604020202020204" pitchFamily="34" charset="0"/>
              </a:rPr>
              <a:t>Crane Example</a:t>
            </a: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609600" y="381000"/>
            <a:ext cx="8382000" cy="560388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00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indent="-109538" algn="l">
              <a:defRPr sz="3200" i="0">
                <a:solidFill>
                  <a:srgbClr val="0000E2"/>
                </a:solidFill>
                <a:effectLst/>
                <a:latin typeface="Liberation Sans" panose="020B0604020202020204" pitchFamily="34" charset="0"/>
              </a:defRPr>
            </a:lvl1pPr>
            <a:lvl2pPr marL="109538" indent="-109538"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2pPr>
            <a:lvl3pPr marL="109538" indent="-109538"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3pPr>
            <a:lvl4pPr marL="109538" indent="-109538"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4pPr>
            <a:lvl5pPr marL="109538" indent="-109538"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5pPr>
            <a:lvl6pPr marL="566738" algn="ctr" eaLnBrk="0" fontAlgn="base" hangingPunct="0">
              <a:spcBef>
                <a:spcPct val="0"/>
              </a:spcBef>
              <a:spcAft>
                <a:spcPct val="0"/>
              </a:spcAft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6pPr>
            <a:lvl7pPr marL="1023938" algn="ctr" eaLnBrk="0" fontAlgn="base" hangingPunct="0">
              <a:spcBef>
                <a:spcPct val="0"/>
              </a:spcBef>
              <a:spcAft>
                <a:spcPct val="0"/>
              </a:spcAft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7pPr>
            <a:lvl8pPr marL="1481138" algn="ctr" eaLnBrk="0" fontAlgn="base" hangingPunct="0">
              <a:spcBef>
                <a:spcPct val="0"/>
              </a:spcBef>
              <a:spcAft>
                <a:spcPct val="0"/>
              </a:spcAft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8pPr>
            <a:lvl9pPr marL="1938338" algn="ctr" eaLnBrk="0" fontAlgn="base" hangingPunct="0">
              <a:spcBef>
                <a:spcPct val="0"/>
              </a:spcBef>
              <a:spcAft>
                <a:spcPct val="0"/>
              </a:spcAft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9pPr>
          </a:lstStyle>
          <a:p>
            <a:r>
              <a:rPr lang="en-US" dirty="0">
                <a:solidFill>
                  <a:srgbClr val="800000"/>
                </a:solidFill>
              </a:rPr>
              <a:t>Methods of Depreciation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8077200" y="6369050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600" i="1" dirty="0">
                <a:solidFill>
                  <a:schemeClr val="bg2"/>
                </a:solidFill>
                <a:latin typeface="Arial" charset="0"/>
              </a:rPr>
              <a:t>LO 3</a:t>
            </a: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609600" y="1365250"/>
            <a:ext cx="8153400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 algn="l">
              <a:spcBef>
                <a:spcPct val="30000"/>
              </a:spcBef>
              <a:spcAft>
                <a:spcPct val="20000"/>
              </a:spcAft>
              <a:buSzPct val="80000"/>
            </a:pPr>
            <a:r>
              <a:rPr lang="en-US" altLang="en-US" sz="2600" dirty="0">
                <a:solidFill>
                  <a:schemeClr val="tx1"/>
                </a:solidFill>
                <a:latin typeface="Liberation Sans" panose="020B0604020202020204" pitchFamily="34" charset="0"/>
              </a:rPr>
              <a:t>Diminishing-Charge Methods</a:t>
            </a:r>
          </a:p>
        </p:txBody>
      </p:sp>
      <p:sp>
        <p:nvSpPr>
          <p:cNvPr id="17412" name="Rectangle 8"/>
          <p:cNvSpPr>
            <a:spLocks noChangeArrowheads="1"/>
          </p:cNvSpPr>
          <p:nvPr/>
        </p:nvSpPr>
        <p:spPr bwMode="auto">
          <a:xfrm>
            <a:off x="609600" y="3735388"/>
            <a:ext cx="7848600" cy="228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685800" indent="-45720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 algn="l">
              <a:lnSpc>
                <a:spcPct val="120000"/>
              </a:lnSpc>
              <a:spcBef>
                <a:spcPts val="1200"/>
              </a:spcBef>
            </a:pPr>
            <a:r>
              <a:rPr lang="en-US" altLang="en-US" sz="2200" i="1" dirty="0">
                <a:latin typeface="Liberation Sans" panose="020B0604020202020204" pitchFamily="34" charset="0"/>
              </a:rPr>
              <a:t>Declining-Balance Method. </a:t>
            </a:r>
          </a:p>
          <a:p>
            <a:pPr lvl="1" algn="l">
              <a:lnSpc>
                <a:spcPct val="120000"/>
              </a:lnSpc>
              <a:spcBef>
                <a:spcPts val="1200"/>
              </a:spcBef>
              <a:buClr>
                <a:srgbClr val="800000"/>
              </a:buClr>
              <a:buSzPct val="80000"/>
              <a:buFont typeface="Wingdings" pitchFamily="2" charset="2"/>
              <a:buChar char="u"/>
            </a:pPr>
            <a:r>
              <a:rPr lang="en-US" altLang="en-US" sz="2000" b="0" dirty="0">
                <a:latin typeface="Liberation Sans" panose="020B0604020202020204" pitchFamily="34" charset="0"/>
              </a:rPr>
              <a:t>Utilizes a depreciation rate (percentage) that is some multiple of the straight-line method.</a:t>
            </a:r>
          </a:p>
          <a:p>
            <a:pPr lvl="1" algn="l">
              <a:lnSpc>
                <a:spcPct val="120000"/>
              </a:lnSpc>
              <a:spcBef>
                <a:spcPts val="1200"/>
              </a:spcBef>
              <a:buClr>
                <a:srgbClr val="800000"/>
              </a:buClr>
              <a:buSzPct val="80000"/>
              <a:buFont typeface="Wingdings" pitchFamily="2" charset="2"/>
              <a:buChar char="u"/>
            </a:pPr>
            <a:r>
              <a:rPr lang="en-US" altLang="en-US" sz="2000" b="0" dirty="0">
                <a:latin typeface="Liberation Sans" panose="020B0604020202020204" pitchFamily="34" charset="0"/>
              </a:rPr>
              <a:t>Does not deduct the salvage value in computing the depreciation base.</a:t>
            </a:r>
          </a:p>
        </p:txBody>
      </p:sp>
      <p:pic>
        <p:nvPicPr>
          <p:cNvPr id="1741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133600"/>
            <a:ext cx="5105400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Line 16"/>
          <p:cNvSpPr>
            <a:spLocks noChangeShapeType="1"/>
          </p:cNvSpPr>
          <p:nvPr/>
        </p:nvSpPr>
        <p:spPr bwMode="auto">
          <a:xfrm>
            <a:off x="381000" y="1066800"/>
            <a:ext cx="83820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ans" panose="020B0604020202020204" pitchFamily="34" charset="0"/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685800" y="2274838"/>
            <a:ext cx="2209800" cy="11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300" dirty="0">
                <a:latin typeface="Liberation Sans" panose="020B0604020202020204" pitchFamily="34" charset="0"/>
              </a:rPr>
              <a:t>Data for Stanley Coal Mines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81800" y="1487269"/>
            <a:ext cx="182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Liberation Sans" panose="020B0604020202020204" pitchFamily="34" charset="0"/>
              </a:rPr>
              <a:t>ILLUSTRATION 11-2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Liberation Sans" panose="020B0604020202020204" pitchFamily="34" charset="0"/>
              </a:rPr>
              <a:t>Data Used to Illustrate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Liberation Sans" panose="020B0604020202020204" pitchFamily="34" charset="0"/>
              </a:rPr>
              <a:t>Depreciation Methods</a:t>
            </a:r>
            <a:endParaRPr lang="en-US" sz="1200" dirty="0">
              <a:solidFill>
                <a:schemeClr val="tx1"/>
              </a:solidFill>
              <a:latin typeface="Liberation Sans" panose="020B0604020202020204" pitchFamily="34" charset="0"/>
            </a:endParaRPr>
          </a:p>
        </p:txBody>
      </p:sp>
      <p:sp>
        <p:nvSpPr>
          <p:cNvPr id="15" name="Rectangle 4"/>
          <p:cNvSpPr txBox="1">
            <a:spLocks noChangeArrowheads="1"/>
          </p:cNvSpPr>
          <p:nvPr/>
        </p:nvSpPr>
        <p:spPr bwMode="auto">
          <a:xfrm>
            <a:off x="609600" y="381000"/>
            <a:ext cx="8382000" cy="560388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00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indent="-109538" algn="l">
              <a:defRPr sz="3200" i="0">
                <a:solidFill>
                  <a:srgbClr val="0000E2"/>
                </a:solidFill>
                <a:effectLst/>
                <a:latin typeface="Liberation Sans" panose="020B0604020202020204" pitchFamily="34" charset="0"/>
              </a:defRPr>
            </a:lvl1pPr>
            <a:lvl2pPr marL="109538" indent="-109538"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2pPr>
            <a:lvl3pPr marL="109538" indent="-109538"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3pPr>
            <a:lvl4pPr marL="109538" indent="-109538"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4pPr>
            <a:lvl5pPr marL="109538" indent="-109538"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5pPr>
            <a:lvl6pPr marL="566738" algn="ctr" eaLnBrk="0" fontAlgn="base" hangingPunct="0">
              <a:spcBef>
                <a:spcPct val="0"/>
              </a:spcBef>
              <a:spcAft>
                <a:spcPct val="0"/>
              </a:spcAft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6pPr>
            <a:lvl7pPr marL="1023938" algn="ctr" eaLnBrk="0" fontAlgn="base" hangingPunct="0">
              <a:spcBef>
                <a:spcPct val="0"/>
              </a:spcBef>
              <a:spcAft>
                <a:spcPct val="0"/>
              </a:spcAft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7pPr>
            <a:lvl8pPr marL="1481138" algn="ctr" eaLnBrk="0" fontAlgn="base" hangingPunct="0">
              <a:spcBef>
                <a:spcPct val="0"/>
              </a:spcBef>
              <a:spcAft>
                <a:spcPct val="0"/>
              </a:spcAft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8pPr>
            <a:lvl9pPr marL="1938338" algn="ctr" eaLnBrk="0" fontAlgn="base" hangingPunct="0">
              <a:spcBef>
                <a:spcPct val="0"/>
              </a:spcBef>
              <a:spcAft>
                <a:spcPct val="0"/>
              </a:spcAft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9pPr>
          </a:lstStyle>
          <a:p>
            <a:r>
              <a:rPr lang="en-US" dirty="0">
                <a:solidFill>
                  <a:srgbClr val="800000"/>
                </a:solidFill>
              </a:rPr>
              <a:t>Methods of Depreciation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077200" y="6369050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600" i="1" dirty="0">
                <a:solidFill>
                  <a:schemeClr val="bg2"/>
                </a:solidFill>
                <a:latin typeface="Arial" charset="0"/>
              </a:rPr>
              <a:t>LO 3</a:t>
            </a: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609600" y="1365250"/>
            <a:ext cx="8153400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 algn="l">
              <a:spcBef>
                <a:spcPct val="30000"/>
              </a:spcBef>
              <a:spcAft>
                <a:spcPct val="20000"/>
              </a:spcAft>
              <a:buSzPct val="80000"/>
            </a:pPr>
            <a:r>
              <a:rPr lang="en-US" altLang="en-US" sz="2600" dirty="0">
                <a:solidFill>
                  <a:schemeClr val="tx1"/>
                </a:solidFill>
                <a:latin typeface="Liberation Sans" panose="020B0604020202020204" pitchFamily="34" charset="0"/>
              </a:rPr>
              <a:t>Declining-Balance Method</a:t>
            </a:r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381000" y="1066800"/>
            <a:ext cx="83820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ans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" y="4724400"/>
            <a:ext cx="2057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rgbClr val="800000"/>
                </a:solidFill>
                <a:latin typeface="Liberation Sans" panose="020B0604020202020204" pitchFamily="34" charset="0"/>
              </a:rPr>
              <a:t>ILLUSTRATION 11-7</a:t>
            </a:r>
          </a:p>
          <a:p>
            <a:pPr algn="l">
              <a:spcBef>
                <a:spcPts val="0"/>
              </a:spcBef>
            </a:pPr>
            <a:r>
              <a:rPr lang="en-US" sz="1200" b="0" dirty="0">
                <a:solidFill>
                  <a:schemeClr val="tx1"/>
                </a:solidFill>
                <a:latin typeface="Liberation Sans" panose="020B0604020202020204" pitchFamily="34" charset="0"/>
              </a:rPr>
              <a:t>Double-Declining</a:t>
            </a:r>
          </a:p>
          <a:p>
            <a:pPr algn="l">
              <a:spcBef>
                <a:spcPts val="0"/>
              </a:spcBef>
            </a:pPr>
            <a:r>
              <a:rPr lang="en-US" sz="1200" b="0" dirty="0">
                <a:solidFill>
                  <a:schemeClr val="tx1"/>
                </a:solidFill>
                <a:latin typeface="Liberation Sans" panose="020B0604020202020204" pitchFamily="34" charset="0"/>
              </a:rPr>
              <a:t>Depreciation Schedule—</a:t>
            </a:r>
          </a:p>
          <a:p>
            <a:pPr algn="l">
              <a:spcBef>
                <a:spcPts val="0"/>
              </a:spcBef>
            </a:pPr>
            <a:r>
              <a:rPr lang="en-US" sz="1200" b="0" dirty="0">
                <a:solidFill>
                  <a:schemeClr val="tx1"/>
                </a:solidFill>
                <a:latin typeface="Liberation Sans" panose="020B0604020202020204" pitchFamily="34" charset="0"/>
              </a:rPr>
              <a:t>Crane Example</a:t>
            </a:r>
          </a:p>
        </p:txBody>
      </p:sp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2" y="2133600"/>
            <a:ext cx="8381998" cy="2583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cap="sq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609600" y="381000"/>
            <a:ext cx="8382000" cy="560388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00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indent="-109538" algn="l">
              <a:defRPr sz="3200" i="0">
                <a:solidFill>
                  <a:srgbClr val="0000E2"/>
                </a:solidFill>
                <a:effectLst/>
                <a:latin typeface="Liberation Sans" panose="020B0604020202020204" pitchFamily="34" charset="0"/>
              </a:defRPr>
            </a:lvl1pPr>
            <a:lvl2pPr marL="109538" indent="-109538"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2pPr>
            <a:lvl3pPr marL="109538" indent="-109538"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3pPr>
            <a:lvl4pPr marL="109538" indent="-109538"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4pPr>
            <a:lvl5pPr marL="109538" indent="-109538"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5pPr>
            <a:lvl6pPr marL="566738" algn="ctr" eaLnBrk="0" fontAlgn="base" hangingPunct="0">
              <a:spcBef>
                <a:spcPct val="0"/>
              </a:spcBef>
              <a:spcAft>
                <a:spcPct val="0"/>
              </a:spcAft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6pPr>
            <a:lvl7pPr marL="1023938" algn="ctr" eaLnBrk="0" fontAlgn="base" hangingPunct="0">
              <a:spcBef>
                <a:spcPct val="0"/>
              </a:spcBef>
              <a:spcAft>
                <a:spcPct val="0"/>
              </a:spcAft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7pPr>
            <a:lvl8pPr marL="1481138" algn="ctr" eaLnBrk="0" fontAlgn="base" hangingPunct="0">
              <a:spcBef>
                <a:spcPct val="0"/>
              </a:spcBef>
              <a:spcAft>
                <a:spcPct val="0"/>
              </a:spcAft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8pPr>
            <a:lvl9pPr marL="1938338" algn="ctr" eaLnBrk="0" fontAlgn="base" hangingPunct="0">
              <a:spcBef>
                <a:spcPct val="0"/>
              </a:spcBef>
              <a:spcAft>
                <a:spcPct val="0"/>
              </a:spcAft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9pPr>
          </a:lstStyle>
          <a:p>
            <a:r>
              <a:rPr lang="en-US" dirty="0">
                <a:solidFill>
                  <a:srgbClr val="800000"/>
                </a:solidFill>
              </a:rPr>
              <a:t>Methods of Depreciation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8077200" y="6369050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600" i="1" dirty="0">
                <a:solidFill>
                  <a:schemeClr val="bg2"/>
                </a:solidFill>
                <a:latin typeface="Arial" charset="0"/>
              </a:rPr>
              <a:t>LO 3</a:t>
            </a: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movnglnc">
  <a:themeElements>
    <a:clrScheme name="">
      <a:dk1>
        <a:srgbClr val="000000"/>
      </a:dk1>
      <a:lt1>
        <a:srgbClr val="FFFFFF"/>
      </a:lt1>
      <a:dk2>
        <a:srgbClr val="0000FF"/>
      </a:dk2>
      <a:lt2>
        <a:srgbClr val="000000"/>
      </a:lt2>
      <a:accent1>
        <a:srgbClr val="00FFFF"/>
      </a:accent1>
      <a:accent2>
        <a:srgbClr val="FF0000"/>
      </a:accent2>
      <a:accent3>
        <a:srgbClr val="FFFFFF"/>
      </a:accent3>
      <a:accent4>
        <a:srgbClr val="000000"/>
      </a:accent4>
      <a:accent5>
        <a:srgbClr val="AAFFFF"/>
      </a:accent5>
      <a:accent6>
        <a:srgbClr val="E70000"/>
      </a:accent6>
      <a:hlink>
        <a:srgbClr val="000099"/>
      </a:hlink>
      <a:folHlink>
        <a:srgbClr val="000000"/>
      </a:folHlink>
    </a:clrScheme>
    <a:fontScheme name="movnglnc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8575" cap="sq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folHlink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8575" cap="sq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folHlink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lnDef>
  </a:objectDefaults>
  <a:extraClrSchemeLst>
    <a:extraClrScheme>
      <a:clrScheme name="movngln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vngln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vngln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vngln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vngln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vngln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vngln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Office\Templates\1033\Company Handbook.pot</Template>
  <TotalTime>16803</TotalTime>
  <Pages>43</Pages>
  <Words>323</Words>
  <Application>Microsoft Office PowerPoint</Application>
  <PresentationFormat>On-screen Show (4:3)</PresentationFormat>
  <Paragraphs>78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Comic Sans MS</vt:lpstr>
      <vt:lpstr>Liberation Sans</vt:lpstr>
      <vt:lpstr>Wingdings</vt:lpstr>
      <vt:lpstr>movnglnc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Accounting and Accounting Standards</dc:title>
  <dc:creator>Coby Harmon</dc:creator>
  <cp:lastModifiedBy>Salah</cp:lastModifiedBy>
  <cp:revision>2508</cp:revision>
  <cp:lastPrinted>1999-09-16T17:08:20Z</cp:lastPrinted>
  <dcterms:created xsi:type="dcterms:W3CDTF">1997-03-28T18:03:02Z</dcterms:created>
  <dcterms:modified xsi:type="dcterms:W3CDTF">2019-04-30T09:42:17Z</dcterms:modified>
</cp:coreProperties>
</file>