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653" r:id="rId2"/>
    <p:sldId id="654" r:id="rId3"/>
    <p:sldId id="655" r:id="rId4"/>
  </p:sldIdLst>
  <p:sldSz cx="9144000" cy="6858000" type="screen4x3"/>
  <p:notesSz cx="6858000" cy="91900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4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AEFB6"/>
    <a:srgbClr val="99CCFF"/>
    <a:srgbClr val="F9EDB1"/>
    <a:srgbClr val="FCF6DA"/>
    <a:srgbClr val="800000"/>
    <a:srgbClr val="000066"/>
    <a:srgbClr val="B9FFD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671" autoAdjust="0"/>
  </p:normalViewPr>
  <p:slideViewPr>
    <p:cSldViewPr>
      <p:cViewPr varScale="1">
        <p:scale>
          <a:sx n="86" d="100"/>
          <a:sy n="86" d="100"/>
        </p:scale>
        <p:origin x="13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44934"/>
    </p:cViewPr>
  </p:sorterViewPr>
  <p:notesViewPr>
    <p:cSldViewPr>
      <p:cViewPr>
        <p:scale>
          <a:sx n="75" d="100"/>
          <a:sy n="75" d="100"/>
        </p:scale>
        <p:origin x="-2442" y="-270"/>
      </p:cViewPr>
      <p:guideLst>
        <p:guide orient="horz" pos="2894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5759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81000" y="4365625"/>
            <a:ext cx="6172200" cy="413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notes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9825" y="695325"/>
            <a:ext cx="4578350" cy="3433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586576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5625"/>
            <a:ext cx="5029200" cy="4135438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5625"/>
            <a:ext cx="5029200" cy="4135438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5625"/>
            <a:ext cx="5029200" cy="4135438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18474867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4273869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54013"/>
            <a:ext cx="2095500" cy="5589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54013"/>
            <a:ext cx="6134100" cy="5589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7762265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2595566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55328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1365349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694718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2360134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8756739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94556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3023101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360886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149350" y="354013"/>
            <a:ext cx="7607300" cy="560387"/>
          </a:xfrm>
          <a:prstGeom prst="rect">
            <a:avLst/>
          </a:prstGeom>
          <a:solidFill>
            <a:srgbClr val="005B88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43000"/>
            <a:ext cx="8382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76200" y="6430963"/>
            <a:ext cx="762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 b="1" dirty="0">
                <a:latin typeface="Arial" charset="0"/>
              </a:rPr>
              <a:t> 7-</a:t>
            </a:r>
            <a:fld id="{0C82F043-D45E-4351-B480-9B57A2015952}" type="slidenum">
              <a:rPr lang="en-US" altLang="en-US" sz="1200" b="1">
                <a:latin typeface="Arial" charset="0"/>
              </a:rPr>
              <a:pPr algn="l">
                <a:spcBef>
                  <a:spcPct val="50000"/>
                </a:spcBef>
              </a:pPr>
              <a:t>‹#›</a:t>
            </a:fld>
            <a:endParaRPr lang="en-US" altLang="en-US" sz="1200" b="1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ipe dir="r"/>
  </p:transition>
  <p:txStyles>
    <p:titleStyle>
      <a:lvl1pPr marL="1095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1095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marL="1095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marL="1095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marL="1095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5667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10239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4811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9383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8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9"/>
          <p:cNvSpPr>
            <a:spLocks noChangeArrowheads="1"/>
          </p:cNvSpPr>
          <p:nvPr/>
        </p:nvSpPr>
        <p:spPr bwMode="auto">
          <a:xfrm>
            <a:off x="609600" y="1371600"/>
            <a:ext cx="830580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en-US" sz="2100" b="1" dirty="0">
                <a:solidFill>
                  <a:srgbClr val="800000"/>
                </a:solidFill>
                <a:latin typeface="Liberation Sans" panose="020B0604020202020204" pitchFamily="34" charset="0"/>
              </a:rPr>
              <a:t>Illustration:</a:t>
            </a:r>
            <a:r>
              <a:rPr lang="en-US" altLang="en-US" sz="2100" b="1" dirty="0">
                <a:latin typeface="Liberation Sans" panose="020B0604020202020204" pitchFamily="34" charset="0"/>
              </a:rPr>
              <a:t>  </a:t>
            </a:r>
            <a:r>
              <a:rPr lang="en-US" altLang="en-US" sz="2100" dirty="0">
                <a:latin typeface="Liberation Sans" panose="020B0604020202020204" pitchFamily="34" charset="0"/>
              </a:rPr>
              <a:t>Sandel Company reports the following financial information before adjustments.</a:t>
            </a:r>
          </a:p>
        </p:txBody>
      </p:sp>
      <p:sp>
        <p:nvSpPr>
          <p:cNvPr id="46085" name="Rectangle 10"/>
          <p:cNvSpPr>
            <a:spLocks noChangeArrowheads="1"/>
          </p:cNvSpPr>
          <p:nvPr/>
        </p:nvSpPr>
        <p:spPr bwMode="auto">
          <a:xfrm>
            <a:off x="609600" y="4002088"/>
            <a:ext cx="7543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en-US" sz="2200" b="1" dirty="0">
                <a:solidFill>
                  <a:srgbClr val="800000"/>
                </a:solidFill>
                <a:latin typeface="Liberation Sans" panose="020B0604020202020204" pitchFamily="34" charset="0"/>
              </a:rPr>
              <a:t>Instructions:</a:t>
            </a:r>
            <a:r>
              <a:rPr lang="en-US" altLang="en-US" sz="2200" dirty="0">
                <a:latin typeface="Liberation Sans" panose="020B0604020202020204" pitchFamily="34" charset="0"/>
              </a:rPr>
              <a:t>  Prepare the journal entry to record bad debt expense assuming Sandel Company estimates bad debts at (a) 1% of net sales and (b) 5% of accounts receivable.</a:t>
            </a:r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>
            <a:off x="381000" y="1066800"/>
            <a:ext cx="8382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ans" panose="020B0604020202020204" pitchFamily="34" charset="0"/>
            </a:endParaRPr>
          </a:p>
        </p:txBody>
      </p:sp>
      <p:pic>
        <p:nvPicPr>
          <p:cNvPr id="9656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85412"/>
            <a:ext cx="7790501" cy="170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2"/>
          <p:cNvSpPr txBox="1">
            <a:spLocks noChangeArrowheads="1"/>
          </p:cNvSpPr>
          <p:nvPr/>
        </p:nvSpPr>
        <p:spPr bwMode="auto">
          <a:xfrm>
            <a:off x="609600" y="381000"/>
            <a:ext cx="8229600" cy="560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1095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marL="1095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095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095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1095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5667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10239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4811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9383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marL="0" algn="l"/>
            <a:r>
              <a:rPr lang="en-US" sz="3200" kern="1200" dirty="0">
                <a:solidFill>
                  <a:schemeClr val="tx1"/>
                </a:solidFill>
                <a:effectLst/>
                <a:latin typeface="Liberation Sans" panose="020B0604020202020204" pitchFamily="34" charset="0"/>
                <a:ea typeface="+mn-ea"/>
                <a:cs typeface="+mn-cs"/>
              </a:rPr>
              <a:t>Allowance Method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077200" y="640080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600" i="1" dirty="0">
                <a:solidFill>
                  <a:schemeClr val="bg2"/>
                </a:solidFill>
                <a:latin typeface="Arial" charset="0"/>
              </a:rPr>
              <a:t>LO 5</a:t>
            </a:r>
          </a:p>
        </p:txBody>
      </p:sp>
    </p:spTree>
    <p:extLst>
      <p:ext uri="{BB962C8B-B14F-4D97-AF65-F5344CB8AC3E}">
        <p14:creationId xmlns:p14="http://schemas.microsoft.com/office/powerpoint/2010/main" val="1153350699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5" name="Rectangle 7"/>
          <p:cNvSpPr>
            <a:spLocks noChangeArrowheads="1"/>
          </p:cNvSpPr>
          <p:nvPr/>
        </p:nvSpPr>
        <p:spPr bwMode="auto">
          <a:xfrm>
            <a:off x="990600" y="5029200"/>
            <a:ext cx="8077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15000"/>
              </a:lnSpc>
              <a:spcBef>
                <a:spcPct val="25000"/>
              </a:spcBef>
            </a:pPr>
            <a:r>
              <a:rPr lang="en-US" altLang="en-US" sz="2000" dirty="0">
                <a:latin typeface="Liberation Sans" panose="020B0604020202020204" pitchFamily="34" charset="0"/>
              </a:rPr>
              <a:t>Bad Debt Expense	7,500</a:t>
            </a:r>
          </a:p>
          <a:p>
            <a:pPr algn="l">
              <a:lnSpc>
                <a:spcPct val="115000"/>
              </a:lnSpc>
              <a:spcBef>
                <a:spcPct val="25000"/>
              </a:spcBef>
            </a:pPr>
            <a:r>
              <a:rPr lang="en-US" altLang="en-US" sz="2000" dirty="0">
                <a:latin typeface="Liberation Sans" panose="020B0604020202020204" pitchFamily="34" charset="0"/>
              </a:rPr>
              <a:t>	Allowance for Doubtful Accounts		7,500</a:t>
            </a:r>
          </a:p>
          <a:p>
            <a:pPr algn="l">
              <a:lnSpc>
                <a:spcPct val="115000"/>
              </a:lnSpc>
              <a:spcBef>
                <a:spcPct val="25000"/>
              </a:spcBef>
            </a:pPr>
            <a:r>
              <a:rPr lang="en-US" altLang="en-US" sz="1600" dirty="0">
                <a:latin typeface="Liberation Sans" panose="020B0604020202020204" pitchFamily="34" charset="0"/>
              </a:rPr>
              <a:t>(€800,000 – €50,000) x 1% = €7,500</a:t>
            </a: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381000" y="1066800"/>
            <a:ext cx="8382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ans" panose="020B0604020202020204" pitchFamily="34" charset="0"/>
            </a:endParaRPr>
          </a:p>
        </p:txBody>
      </p:sp>
      <p:sp>
        <p:nvSpPr>
          <p:cNvPr id="47112" name="Rectangle 9"/>
          <p:cNvSpPr>
            <a:spLocks noChangeArrowheads="1"/>
          </p:cNvSpPr>
          <p:nvPr/>
        </p:nvSpPr>
        <p:spPr bwMode="auto">
          <a:xfrm>
            <a:off x="609600" y="1371600"/>
            <a:ext cx="830580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en-US" sz="2100" b="1" dirty="0">
                <a:solidFill>
                  <a:srgbClr val="800000"/>
                </a:solidFill>
                <a:latin typeface="Liberation Sans" panose="020B0604020202020204" pitchFamily="34" charset="0"/>
              </a:rPr>
              <a:t>Illustration:</a:t>
            </a:r>
            <a:r>
              <a:rPr lang="en-US" altLang="en-US" sz="2100" b="1" dirty="0">
                <a:latin typeface="Liberation Sans" panose="020B0604020202020204" pitchFamily="34" charset="0"/>
              </a:rPr>
              <a:t>  </a:t>
            </a:r>
            <a:r>
              <a:rPr lang="en-US" altLang="en-US" sz="2100" dirty="0">
                <a:latin typeface="Liberation Sans" panose="020B0604020202020204" pitchFamily="34" charset="0"/>
              </a:rPr>
              <a:t>Sandel Company reports the following financial information before adjustments.</a:t>
            </a:r>
          </a:p>
        </p:txBody>
      </p:sp>
      <p:sp>
        <p:nvSpPr>
          <p:cNvPr id="47113" name="Rectangle 5"/>
          <p:cNvSpPr>
            <a:spLocks noChangeArrowheads="1"/>
          </p:cNvSpPr>
          <p:nvPr/>
        </p:nvSpPr>
        <p:spPr bwMode="auto">
          <a:xfrm>
            <a:off x="609600" y="4003675"/>
            <a:ext cx="84582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en-US" sz="2200" b="1" dirty="0">
                <a:solidFill>
                  <a:srgbClr val="800000"/>
                </a:solidFill>
                <a:latin typeface="Liberation Sans" panose="020B0604020202020204" pitchFamily="34" charset="0"/>
              </a:rPr>
              <a:t>Instructions:  </a:t>
            </a:r>
            <a:r>
              <a:rPr lang="en-US" altLang="en-US" sz="2200" dirty="0">
                <a:latin typeface="Liberation Sans" panose="020B0604020202020204" pitchFamily="34" charset="0"/>
              </a:rPr>
              <a:t>Prepare the journal entry assuming Sandel estimates bad debts at (b) </a:t>
            </a:r>
            <a:r>
              <a:rPr lang="en-US" altLang="en-US" sz="2200" b="1" dirty="0">
                <a:solidFill>
                  <a:srgbClr val="800000"/>
                </a:solidFill>
                <a:latin typeface="Liberation Sans" panose="020B0604020202020204" pitchFamily="34" charset="0"/>
              </a:rPr>
              <a:t>1% of net sales</a:t>
            </a:r>
            <a:r>
              <a:rPr lang="en-US" altLang="en-US" sz="2200" dirty="0">
                <a:latin typeface="Liberation Sans" panose="020B0604020202020204" pitchFamily="34" charset="0"/>
              </a:rPr>
              <a:t>.</a:t>
            </a:r>
          </a:p>
        </p:txBody>
      </p:sp>
      <p:sp>
        <p:nvSpPr>
          <p:cNvPr id="10" name="Rectangle 12"/>
          <p:cNvSpPr txBox="1">
            <a:spLocks noChangeArrowheads="1"/>
          </p:cNvSpPr>
          <p:nvPr/>
        </p:nvSpPr>
        <p:spPr bwMode="auto">
          <a:xfrm>
            <a:off x="609600" y="381000"/>
            <a:ext cx="8229600" cy="560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1095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marL="1095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095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095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1095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5667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10239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4811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9383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marL="0" algn="l"/>
            <a:r>
              <a:rPr lang="en-US" sz="3200" kern="1200" dirty="0">
                <a:solidFill>
                  <a:schemeClr val="tx1"/>
                </a:solidFill>
                <a:effectLst/>
                <a:latin typeface="Liberation Sans" panose="020B0604020202020204" pitchFamily="34" charset="0"/>
                <a:ea typeface="+mn-ea"/>
                <a:cs typeface="+mn-cs"/>
              </a:rPr>
              <a:t>Allowance Method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85412"/>
            <a:ext cx="7790501" cy="170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077200" y="640080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600" i="1" dirty="0">
                <a:solidFill>
                  <a:schemeClr val="bg2"/>
                </a:solidFill>
                <a:latin typeface="Arial" charset="0"/>
              </a:rPr>
              <a:t>LO 5</a:t>
            </a:r>
          </a:p>
        </p:txBody>
      </p:sp>
    </p:spTree>
    <p:extLst>
      <p:ext uri="{BB962C8B-B14F-4D97-AF65-F5344CB8AC3E}">
        <p14:creationId xmlns:p14="http://schemas.microsoft.com/office/powerpoint/2010/main" val="97939111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5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5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95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56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5"/>
          <p:cNvSpPr>
            <a:spLocks noChangeArrowheads="1"/>
          </p:cNvSpPr>
          <p:nvPr/>
        </p:nvSpPr>
        <p:spPr bwMode="auto">
          <a:xfrm>
            <a:off x="609600" y="4003675"/>
            <a:ext cx="8458200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en-US" sz="2200" b="1" dirty="0">
                <a:solidFill>
                  <a:srgbClr val="800000"/>
                </a:solidFill>
                <a:latin typeface="Liberation Sans" panose="020B0604020202020204" pitchFamily="34" charset="0"/>
              </a:rPr>
              <a:t>Instructions:  </a:t>
            </a:r>
            <a:r>
              <a:rPr lang="en-US" altLang="en-US" sz="2200" dirty="0">
                <a:latin typeface="Liberation Sans" panose="020B0604020202020204" pitchFamily="34" charset="0"/>
              </a:rPr>
              <a:t>Prepare the journal entry assuming Sandel estimates bad debts at (b) </a:t>
            </a:r>
            <a:r>
              <a:rPr lang="en-US" altLang="en-US" sz="2200" b="1" dirty="0">
                <a:solidFill>
                  <a:srgbClr val="800000"/>
                </a:solidFill>
                <a:latin typeface="Liberation Sans" panose="020B0604020202020204" pitchFamily="34" charset="0"/>
              </a:rPr>
              <a:t>5% of accounts receivable</a:t>
            </a:r>
            <a:r>
              <a:rPr lang="en-US" altLang="en-US" sz="2200" dirty="0">
                <a:latin typeface="Liberation Sans" panose="020B0604020202020204" pitchFamily="34" charset="0"/>
              </a:rPr>
              <a:t>.</a:t>
            </a:r>
          </a:p>
        </p:txBody>
      </p:sp>
      <p:sp>
        <p:nvSpPr>
          <p:cNvPr id="797703" name="Rectangle 7"/>
          <p:cNvSpPr>
            <a:spLocks noChangeArrowheads="1"/>
          </p:cNvSpPr>
          <p:nvPr/>
        </p:nvSpPr>
        <p:spPr bwMode="auto">
          <a:xfrm>
            <a:off x="990600" y="5029200"/>
            <a:ext cx="8077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15000"/>
              </a:lnSpc>
              <a:spcBef>
                <a:spcPct val="25000"/>
              </a:spcBef>
            </a:pPr>
            <a:r>
              <a:rPr lang="en-US" altLang="en-US" sz="2000" dirty="0">
                <a:latin typeface="Liberation Sans" panose="020B0604020202020204" pitchFamily="34" charset="0"/>
              </a:rPr>
              <a:t>Bad Debt Expense	6,000</a:t>
            </a:r>
          </a:p>
          <a:p>
            <a:pPr algn="l">
              <a:lnSpc>
                <a:spcPct val="115000"/>
              </a:lnSpc>
              <a:spcBef>
                <a:spcPct val="25000"/>
              </a:spcBef>
            </a:pPr>
            <a:r>
              <a:rPr lang="en-US" altLang="en-US" sz="2000" dirty="0">
                <a:latin typeface="Liberation Sans" panose="020B0604020202020204" pitchFamily="34" charset="0"/>
              </a:rPr>
              <a:t>	Allowance for Doubtful Accounts		6,000</a:t>
            </a:r>
          </a:p>
          <a:p>
            <a:pPr algn="l">
              <a:lnSpc>
                <a:spcPct val="115000"/>
              </a:lnSpc>
              <a:spcBef>
                <a:spcPct val="25000"/>
              </a:spcBef>
            </a:pPr>
            <a:r>
              <a:rPr lang="en-US" altLang="en-US" sz="1600" dirty="0">
                <a:latin typeface="Liberation Sans" panose="020B0604020202020204" pitchFamily="34" charset="0"/>
              </a:rPr>
              <a:t>(€160,000 x 5%) – €2,000) = €6,000</a:t>
            </a: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381000" y="1066800"/>
            <a:ext cx="8382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ans" panose="020B0604020202020204" pitchFamily="34" charset="0"/>
            </a:endParaRP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609600" y="1371600"/>
            <a:ext cx="830580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en-US" sz="2100" b="1" dirty="0">
                <a:solidFill>
                  <a:srgbClr val="800000"/>
                </a:solidFill>
                <a:latin typeface="Liberation Sans" panose="020B0604020202020204" pitchFamily="34" charset="0"/>
              </a:rPr>
              <a:t>Illustration:</a:t>
            </a:r>
            <a:r>
              <a:rPr lang="en-US" altLang="en-US" sz="2100" b="1" dirty="0">
                <a:latin typeface="Liberation Sans" panose="020B0604020202020204" pitchFamily="34" charset="0"/>
              </a:rPr>
              <a:t>  </a:t>
            </a:r>
            <a:r>
              <a:rPr lang="en-US" altLang="en-US" sz="2100" dirty="0">
                <a:latin typeface="Liberation Sans" panose="020B0604020202020204" pitchFamily="34" charset="0"/>
              </a:rPr>
              <a:t>Sandel Company reports the following financial information before adjustments.</a:t>
            </a:r>
          </a:p>
        </p:txBody>
      </p:sp>
      <p:sp>
        <p:nvSpPr>
          <p:cNvPr id="10" name="Rectangle 12"/>
          <p:cNvSpPr txBox="1">
            <a:spLocks noChangeArrowheads="1"/>
          </p:cNvSpPr>
          <p:nvPr/>
        </p:nvSpPr>
        <p:spPr bwMode="auto">
          <a:xfrm>
            <a:off x="609600" y="381000"/>
            <a:ext cx="8229600" cy="560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1095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marL="1095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095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095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1095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5667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10239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4811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9383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marL="0" algn="l"/>
            <a:r>
              <a:rPr lang="en-US" sz="3200" kern="1200" dirty="0">
                <a:solidFill>
                  <a:schemeClr val="tx1"/>
                </a:solidFill>
                <a:effectLst/>
                <a:latin typeface="Liberation Sans" panose="020B0604020202020204" pitchFamily="34" charset="0"/>
                <a:ea typeface="+mn-ea"/>
                <a:cs typeface="+mn-cs"/>
              </a:rPr>
              <a:t>Allowance Method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85412"/>
            <a:ext cx="7790501" cy="170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077200" y="640080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600" i="1" dirty="0">
                <a:solidFill>
                  <a:schemeClr val="bg2"/>
                </a:solidFill>
                <a:latin typeface="Arial" charset="0"/>
              </a:rPr>
              <a:t>LO 5</a:t>
            </a:r>
          </a:p>
        </p:txBody>
      </p:sp>
    </p:spTree>
    <p:extLst>
      <p:ext uri="{BB962C8B-B14F-4D97-AF65-F5344CB8AC3E}">
        <p14:creationId xmlns:p14="http://schemas.microsoft.com/office/powerpoint/2010/main" val="189076761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7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7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97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7703" grpId="0" build="p"/>
    </p:bldLst>
  </p:timing>
</p:sld>
</file>

<file path=ppt/theme/theme1.xml><?xml version="1.0" encoding="utf-8"?>
<a:theme xmlns:a="http://schemas.openxmlformats.org/drawingml/2006/main" name="movnglnc">
  <a:themeElements>
    <a:clrScheme name="">
      <a:dk1>
        <a:srgbClr val="000000"/>
      </a:dk1>
      <a:lt1>
        <a:srgbClr val="FFFFFF"/>
      </a:lt1>
      <a:dk2>
        <a:srgbClr val="0000FF"/>
      </a:dk2>
      <a:lt2>
        <a:srgbClr val="000000"/>
      </a:lt2>
      <a:accent1>
        <a:srgbClr val="00FFFF"/>
      </a:accent1>
      <a:accent2>
        <a:srgbClr val="FF0000"/>
      </a:accent2>
      <a:accent3>
        <a:srgbClr val="FFFFFF"/>
      </a:accent3>
      <a:accent4>
        <a:srgbClr val="000000"/>
      </a:accent4>
      <a:accent5>
        <a:srgbClr val="AAFFFF"/>
      </a:accent5>
      <a:accent6>
        <a:srgbClr val="E70000"/>
      </a:accent6>
      <a:hlink>
        <a:srgbClr val="000099"/>
      </a:hlink>
      <a:folHlink>
        <a:srgbClr val="000000"/>
      </a:folHlink>
    </a:clrScheme>
    <a:fontScheme name="movngln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vngln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vngln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Office\Templates\1033\Company Handbook.pot</Template>
  <TotalTime>15475</TotalTime>
  <Pages>43</Pages>
  <Words>132</Words>
  <Application>Microsoft Office PowerPoint</Application>
  <PresentationFormat>On-screen Show (4:3)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Liberation Sans</vt:lpstr>
      <vt:lpstr>Times New Roman</vt:lpstr>
      <vt:lpstr>Wingdings</vt:lpstr>
      <vt:lpstr>movnglnc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Accounting and Accounting Standards</dc:title>
  <dc:creator>Coby Harmon</dc:creator>
  <cp:lastModifiedBy>Salah</cp:lastModifiedBy>
  <cp:revision>2025</cp:revision>
  <cp:lastPrinted>1999-09-16T17:08:20Z</cp:lastPrinted>
  <dcterms:created xsi:type="dcterms:W3CDTF">1997-03-28T18:03:02Z</dcterms:created>
  <dcterms:modified xsi:type="dcterms:W3CDTF">2019-04-01T09:39:16Z</dcterms:modified>
</cp:coreProperties>
</file>