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629" r:id="rId2"/>
    <p:sldId id="664" r:id="rId3"/>
    <p:sldId id="705" r:id="rId4"/>
    <p:sldId id="631" r:id="rId5"/>
    <p:sldId id="706" r:id="rId6"/>
    <p:sldId id="734" r:id="rId7"/>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latin typeface="Comic Sans MS" pitchFamily="66" charset="0"/>
        <a:ea typeface="+mn-ea"/>
        <a:cs typeface="+mn-cs"/>
      </a:defRPr>
    </a:lvl5pPr>
    <a:lvl6pPr marL="2286000" algn="l" defTabSz="914400" rtl="0" eaLnBrk="1" latinLnBrk="0" hangingPunct="1">
      <a:defRPr b="1" kern="1200">
        <a:solidFill>
          <a:schemeClr val="folHlink"/>
        </a:solidFill>
        <a:latin typeface="Comic Sans MS" pitchFamily="66" charset="0"/>
        <a:ea typeface="+mn-ea"/>
        <a:cs typeface="+mn-cs"/>
      </a:defRPr>
    </a:lvl6pPr>
    <a:lvl7pPr marL="2743200" algn="l" defTabSz="914400" rtl="0" eaLnBrk="1" latinLnBrk="0" hangingPunct="1">
      <a:defRPr b="1" kern="1200">
        <a:solidFill>
          <a:schemeClr val="folHlink"/>
        </a:solidFill>
        <a:latin typeface="Comic Sans MS" pitchFamily="66" charset="0"/>
        <a:ea typeface="+mn-ea"/>
        <a:cs typeface="+mn-cs"/>
      </a:defRPr>
    </a:lvl7pPr>
    <a:lvl8pPr marL="3200400" algn="l" defTabSz="914400" rtl="0" eaLnBrk="1" latinLnBrk="0" hangingPunct="1">
      <a:defRPr b="1" kern="1200">
        <a:solidFill>
          <a:schemeClr val="folHlink"/>
        </a:solidFill>
        <a:latin typeface="Comic Sans MS" pitchFamily="66" charset="0"/>
        <a:ea typeface="+mn-ea"/>
        <a:cs typeface="+mn-cs"/>
      </a:defRPr>
    </a:lvl8pPr>
    <a:lvl9pPr marL="3657600" algn="l" defTabSz="914400" rtl="0" eaLnBrk="1" latinLnBrk="0" hangingPunct="1">
      <a:defRPr b="1" kern="1200">
        <a:solidFill>
          <a:schemeClr val="fo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CC0000"/>
    <a:srgbClr val="F1DC8F"/>
    <a:srgbClr val="FFFF7D"/>
    <a:srgbClr val="FFFF99"/>
    <a:srgbClr val="00FF99"/>
    <a:srgbClr val="FFFFCC"/>
    <a:srgbClr val="005B8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71" autoAdjust="0"/>
  </p:normalViewPr>
  <p:slideViewPr>
    <p:cSldViewPr>
      <p:cViewPr varScale="1">
        <p:scale>
          <a:sx n="55" d="100"/>
          <a:sy n="55" d="100"/>
        </p:scale>
        <p:origin x="1267" y="5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130" d="100"/>
        <a:sy n="130" d="100"/>
      </p:scale>
      <p:origin x="0" y="0"/>
    </p:cViewPr>
  </p:sorterViewPr>
  <p:notesViewPr>
    <p:cSldViewPr>
      <p:cViewPr>
        <p:scale>
          <a:sx n="75" d="100"/>
          <a:sy n="75" d="100"/>
        </p:scale>
        <p:origin x="-2442" y="-270"/>
      </p:cViewPr>
      <p:guideLst>
        <p:guide orient="horz" pos="289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 Id="rId5" Type="http://schemas.openxmlformats.org/officeDocument/2006/relationships/slide" Target="slides/slide5.xml"/><Relationship Id="rId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404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6803"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33593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51646634"/>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61609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83026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6616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585884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72966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21558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111870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8077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356109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718423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Text Box 16"/>
          <p:cNvSpPr txBox="1">
            <a:spLocks noChangeArrowheads="1"/>
          </p:cNvSpPr>
          <p:nvPr/>
        </p:nvSpPr>
        <p:spPr bwMode="auto">
          <a:xfrm>
            <a:off x="76200" y="6430963"/>
            <a:ext cx="685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spcBef>
                <a:spcPct val="50000"/>
              </a:spcBef>
            </a:pPr>
            <a:r>
              <a:rPr lang="en-US" altLang="en-US" sz="1200" dirty="0">
                <a:solidFill>
                  <a:schemeClr val="tx1"/>
                </a:solidFill>
                <a:latin typeface="Arial" charset="0"/>
              </a:rPr>
              <a:t>10-</a:t>
            </a:r>
            <a:fld id="{A4454175-274F-4631-9D4E-49CD18182952}" type="slidenum">
              <a:rPr lang="en-US" altLang="en-US" sz="1200">
                <a:solidFill>
                  <a:schemeClr val="tx1"/>
                </a:solidFill>
                <a:latin typeface="Arial" charset="0"/>
              </a:rPr>
              <a:pPr>
                <a:spcBef>
                  <a:spcPct val="50000"/>
                </a:spcBef>
              </a:pPr>
              <a:t>‹#›</a:t>
            </a:fld>
            <a:endParaRPr lang="en-US" altLang="en-US" sz="1200" dirty="0">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PROPERTY, PLANT, AND EQUIPMENT</a:t>
            </a:r>
          </a:p>
        </p:txBody>
      </p:sp>
      <p:sp>
        <p:nvSpPr>
          <p:cNvPr id="70660" name="Rectangle 1032"/>
          <p:cNvSpPr>
            <a:spLocks noChangeArrowheads="1"/>
          </p:cNvSpPr>
          <p:nvPr/>
        </p:nvSpPr>
        <p:spPr bwMode="auto">
          <a:xfrm>
            <a:off x="609600" y="1828800"/>
            <a:ext cx="8077200" cy="317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A company may retire plant assets voluntarily or dispose of them by</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Sale,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Exchange,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Involuntary conversion, or</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Abandonment.</a:t>
            </a:r>
          </a:p>
        </p:txBody>
      </p:sp>
      <p:sp>
        <p:nvSpPr>
          <p:cNvPr id="70661" name="Rectangle 1033"/>
          <p:cNvSpPr>
            <a:spLocks noChangeArrowheads="1"/>
          </p:cNvSpPr>
          <p:nvPr/>
        </p:nvSpPr>
        <p:spPr bwMode="auto">
          <a:xfrm>
            <a:off x="609600" y="5029200"/>
            <a:ext cx="8077200" cy="53245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lvl="1" algn="l">
              <a:lnSpc>
                <a:spcPct val="130000"/>
              </a:lnSpc>
              <a:buClr>
                <a:srgbClr val="800000"/>
              </a:buClr>
              <a:buFont typeface="Wingdings" pitchFamily="2" charset="2"/>
              <a:buNone/>
            </a:pPr>
            <a:r>
              <a:rPr lang="en-US" altLang="en-US" sz="2200" b="0" dirty="0">
                <a:latin typeface="Liberation Sans" panose="020B0604020202020204" pitchFamily="34" charset="0"/>
              </a:rPr>
              <a:t>Depreciation must be taken up to the date of disposition. </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09600" y="2005013"/>
            <a:ext cx="8153400" cy="170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nine years at the rate of €1,200 per year. If it sells the machine in the middle of the tenth year for €7,000, Barret records depreciation to the date of sale as:</a:t>
            </a:r>
          </a:p>
        </p:txBody>
      </p:sp>
      <p:sp>
        <p:nvSpPr>
          <p:cNvPr id="71684" name="Text Box 7"/>
          <p:cNvSpPr txBox="1">
            <a:spLocks noChangeArrowheads="1"/>
          </p:cNvSpPr>
          <p:nvPr/>
        </p:nvSpPr>
        <p:spPr bwMode="auto">
          <a:xfrm>
            <a:off x="609600" y="1371600"/>
            <a:ext cx="8001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Sale of Plant Assets</a:t>
            </a:r>
          </a:p>
        </p:txBody>
      </p:sp>
      <p:sp>
        <p:nvSpPr>
          <p:cNvPr id="7"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05250"/>
            <a:ext cx="8229600" cy="867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400800" algn="r"/>
                <a:tab pos="7546975" algn="r"/>
              </a:tabLst>
            </a:pPr>
            <a:r>
              <a:rPr lang="en-US" altLang="en-US" sz="2100" b="0" dirty="0">
                <a:solidFill>
                  <a:schemeClr val="tx1"/>
                </a:solidFill>
                <a:latin typeface="Liberation Sans" panose="020B0604020202020204" pitchFamily="34" charset="0"/>
              </a:rPr>
              <a:t>Depreciation Expense (€1,200 x ½)	600</a:t>
            </a:r>
          </a:p>
          <a:p>
            <a:pPr algn="l">
              <a:spcBef>
                <a:spcPct val="30000"/>
              </a:spcBef>
              <a:spcAft>
                <a:spcPct val="10000"/>
              </a:spcAft>
              <a:buSzPct val="80000"/>
              <a:tabLst>
                <a:tab pos="6578600" algn="r"/>
                <a:tab pos="7546975" algn="r"/>
              </a:tabLst>
            </a:pPr>
            <a:r>
              <a:rPr lang="en-US" altLang="en-US" sz="2100" b="0" dirty="0">
                <a:solidFill>
                  <a:schemeClr val="tx1"/>
                </a:solidFill>
                <a:latin typeface="Liberation Sans" panose="020B0604020202020204" pitchFamily="34" charset="0"/>
              </a:rPr>
              <a:t>	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600</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609600" y="1371600"/>
            <a:ext cx="8153400" cy="211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9 years at the rate of $1,200 per year. If it sells the machine in the middle of the tenth year for $7,000, Barret records depreciation to the date of sale.  Record the entry to record the sale of the asset: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633788"/>
            <a:ext cx="8229600" cy="177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Cash	7,000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11,400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Machinery		18,000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Gain on Disposal of Machinery		400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028"/>
          <p:cNvSpPr txBox="1">
            <a:spLocks noChangeArrowheads="1"/>
          </p:cNvSpPr>
          <p:nvPr/>
        </p:nvSpPr>
        <p:spPr bwMode="auto">
          <a:xfrm>
            <a:off x="609600" y="2025650"/>
            <a:ext cx="8077200" cy="311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Sometimes an asset’s service is terminated through some type of </a:t>
            </a:r>
            <a:r>
              <a:rPr lang="en-US" sz="2100" dirty="0">
                <a:solidFill>
                  <a:schemeClr val="tx2">
                    <a:lumMod val="75000"/>
                  </a:schemeClr>
                </a:solidFill>
                <a:latin typeface="Liberation Sans" panose="020B0604020202020204" pitchFamily="34" charset="0"/>
              </a:rPr>
              <a:t>involuntary conversion </a:t>
            </a:r>
            <a:r>
              <a:rPr lang="en-US" sz="2100" b="0" dirty="0">
                <a:solidFill>
                  <a:srgbClr val="000000"/>
                </a:solidFill>
                <a:latin typeface="Liberation Sans" panose="020B0604020202020204" pitchFamily="34" charset="0"/>
              </a:rPr>
              <a:t>such as fire, flood, theft, or condemnation.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Companies report the difference between the amount recovered (e.g., from a condemnation award or insurance recovery), if any, and the asset’s book value as a gain or loss.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They treat these gains or losses like any other type of disposition. </a:t>
            </a:r>
          </a:p>
        </p:txBody>
      </p:sp>
      <p:sp>
        <p:nvSpPr>
          <p:cNvPr id="73731" name="Text Box 1029"/>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Involuntary Conversion</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1029"/>
          <p:cNvSpPr txBox="1">
            <a:spLocks noChangeArrowheads="1"/>
          </p:cNvSpPr>
          <p:nvPr/>
        </p:nvSpPr>
        <p:spPr bwMode="auto">
          <a:xfrm>
            <a:off x="609600" y="1323975"/>
            <a:ext cx="8001000" cy="2362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0000"/>
              </a:lnSpc>
              <a:spcBef>
                <a:spcPts val="1200"/>
              </a:spcBef>
              <a:spcAft>
                <a:spcPts val="0"/>
              </a:spcAft>
              <a:buSzPct val="80000"/>
              <a:defRPr sz="2100" b="0">
                <a:solidFill>
                  <a:srgbClr val="000000"/>
                </a:solidFill>
                <a:latin typeface="Arial"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lnSpc>
                <a:spcPct val="125000"/>
              </a:lnSpc>
              <a:defRPr/>
            </a:pPr>
            <a:r>
              <a:rPr lang="en-US" sz="2000" b="1" dirty="0">
                <a:solidFill>
                  <a:schemeClr val="accent6">
                    <a:lumMod val="50000"/>
                  </a:schemeClr>
                </a:solidFill>
                <a:latin typeface="Liberation Sans" panose="020B0604020202020204" pitchFamily="34" charset="0"/>
              </a:rPr>
              <a:t>Illustration:</a:t>
            </a:r>
            <a:r>
              <a:rPr lang="en-US" sz="2000" dirty="0">
                <a:latin typeface="Liberation Sans" panose="020B0604020202020204" pitchFamily="34" charset="0"/>
              </a:rPr>
              <a:t>  Camel Transport Corp. had to sell a plant located on company property that stood directly in the path of an interstate highway. Camel received $500,000, which substantially exceeded the book value of the land of $150,000 and the book value of the building of $100,000 (cost of $300,000 less accumulated depreciation of $200,000). Camel made the following entry.</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62400"/>
            <a:ext cx="82296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456363" algn="r"/>
                <a:tab pos="7940675" algn="r"/>
              </a:tabLst>
              <a:defRPr b="1">
                <a:solidFill>
                  <a:schemeClr val="folHlink"/>
                </a:solidFill>
                <a:latin typeface="Comic Sans MS" pitchFamily="66" charset="0"/>
              </a:defRPr>
            </a:lvl1pPr>
            <a:lvl2pPr marL="742950" indent="-285750">
              <a:tabLst>
                <a:tab pos="6456363" algn="r"/>
                <a:tab pos="7940675" algn="r"/>
              </a:tabLst>
              <a:defRPr b="1">
                <a:solidFill>
                  <a:schemeClr val="folHlink"/>
                </a:solidFill>
                <a:latin typeface="Comic Sans MS" pitchFamily="66" charset="0"/>
              </a:defRPr>
            </a:lvl2pPr>
            <a:lvl3pPr marL="1143000" indent="-228600">
              <a:tabLst>
                <a:tab pos="6456363" algn="r"/>
                <a:tab pos="7940675" algn="r"/>
              </a:tabLst>
              <a:defRPr b="1">
                <a:solidFill>
                  <a:schemeClr val="folHlink"/>
                </a:solidFill>
                <a:latin typeface="Comic Sans MS" pitchFamily="66" charset="0"/>
              </a:defRPr>
            </a:lvl3pPr>
            <a:lvl4pPr marL="1600200" indent="-228600">
              <a:tabLst>
                <a:tab pos="6456363" algn="r"/>
                <a:tab pos="7940675" algn="r"/>
              </a:tabLst>
              <a:defRPr b="1">
                <a:solidFill>
                  <a:schemeClr val="folHlink"/>
                </a:solidFill>
                <a:latin typeface="Comic Sans MS" pitchFamily="66" charset="0"/>
              </a:defRPr>
            </a:lvl4pPr>
            <a:lvl5pPr marL="2057400" indent="-228600">
              <a:tabLst>
                <a:tab pos="6456363" algn="r"/>
                <a:tab pos="794067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9pPr>
          </a:lstStyle>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Cash	500,000</a:t>
            </a:r>
          </a:p>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Accumulated Depreciation—Buildings 	200,000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Buildings		300,000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Land		150,000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Gain on Disposal of Plant Assets 		250,000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1"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wipe(left)">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latin typeface="Liberation Sans" panose="020B0604020202020204" pitchFamily="34" charset="0"/>
              </a:rPr>
              <a:t>Copyright © 2014 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latin typeface="Liberation Sans" panose="020B0604020202020204" pitchFamily="34" charset="0"/>
              </a:rPr>
              <a:t>COPYRIGHT</a:t>
            </a:r>
          </a:p>
        </p:txBody>
      </p:sp>
    </p:spTree>
    <p:extLst>
      <p:ext uri="{BB962C8B-B14F-4D97-AF65-F5344CB8AC3E}">
        <p14:creationId xmlns:p14="http://schemas.microsoft.com/office/powerpoint/2010/main" val="896074284"/>
      </p:ext>
    </p:extLst>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Office\Templates\1033\Company Handbook.pot</Template>
  <TotalTime>15984</TotalTime>
  <Pages>43</Pages>
  <Words>453</Words>
  <Application>Microsoft Office PowerPoint</Application>
  <PresentationFormat>On-screen Show (4:3)</PresentationFormat>
  <Paragraphs>37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Comic Sans MS</vt:lpstr>
      <vt:lpstr>Liberation Sans</vt:lpstr>
      <vt:lpstr>Wingdings</vt:lpstr>
      <vt:lpstr>movnglnc</vt:lpstr>
      <vt:lpstr>DISPOSITION OF PROPERTY, PLANT, AND EQUIPMENT</vt:lpstr>
      <vt:lpstr>DISPOSITION OF PP&amp;E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 and Accounting Standards</dc:title>
  <dc:creator>Coby Harmon</dc:creator>
  <cp:lastModifiedBy>Salah</cp:lastModifiedBy>
  <cp:revision>2414</cp:revision>
  <cp:lastPrinted>1999-09-16T17:08:20Z</cp:lastPrinted>
  <dcterms:created xsi:type="dcterms:W3CDTF">1997-03-28T18:03:02Z</dcterms:created>
  <dcterms:modified xsi:type="dcterms:W3CDTF">2019-03-07T16:57:45Z</dcterms:modified>
</cp:coreProperties>
</file>