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629" r:id="rId2"/>
    <p:sldId id="664" r:id="rId3"/>
    <p:sldId id="705" r:id="rId4"/>
    <p:sldId id="631" r:id="rId5"/>
    <p:sldId id="706" r:id="rId6"/>
    <p:sldId id="734" r:id="rId7"/>
  </p:sldIdLst>
  <p:sldSz cx="9144000" cy="6858000" type="screen4x3"/>
  <p:notesSz cx="6858000" cy="9190038"/>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b="1" kern="1200">
        <a:solidFill>
          <a:schemeClr val="folHlink"/>
        </a:solidFill>
        <a:latin typeface="Comic Sans MS" pitchFamily="66" charset="0"/>
        <a:ea typeface="+mn-ea"/>
        <a:cs typeface="+mn-cs"/>
      </a:defRPr>
    </a:lvl1pPr>
    <a:lvl2pPr marL="457200" algn="ctr" rtl="0" eaLnBrk="0" fontAlgn="base" hangingPunct="0">
      <a:spcBef>
        <a:spcPct val="0"/>
      </a:spcBef>
      <a:spcAft>
        <a:spcPct val="0"/>
      </a:spcAft>
      <a:defRPr b="1" kern="1200">
        <a:solidFill>
          <a:schemeClr val="folHlink"/>
        </a:solidFill>
        <a:latin typeface="Comic Sans MS" pitchFamily="66" charset="0"/>
        <a:ea typeface="+mn-ea"/>
        <a:cs typeface="+mn-cs"/>
      </a:defRPr>
    </a:lvl2pPr>
    <a:lvl3pPr marL="914400" algn="ctr" rtl="0" eaLnBrk="0" fontAlgn="base" hangingPunct="0">
      <a:spcBef>
        <a:spcPct val="0"/>
      </a:spcBef>
      <a:spcAft>
        <a:spcPct val="0"/>
      </a:spcAft>
      <a:defRPr b="1" kern="1200">
        <a:solidFill>
          <a:schemeClr val="folHlink"/>
        </a:solidFill>
        <a:latin typeface="Comic Sans MS" pitchFamily="66" charset="0"/>
        <a:ea typeface="+mn-ea"/>
        <a:cs typeface="+mn-cs"/>
      </a:defRPr>
    </a:lvl3pPr>
    <a:lvl4pPr marL="1371600" algn="ctr" rtl="0" eaLnBrk="0" fontAlgn="base" hangingPunct="0">
      <a:spcBef>
        <a:spcPct val="0"/>
      </a:spcBef>
      <a:spcAft>
        <a:spcPct val="0"/>
      </a:spcAft>
      <a:defRPr b="1" kern="1200">
        <a:solidFill>
          <a:schemeClr val="folHlink"/>
        </a:solidFill>
        <a:latin typeface="Comic Sans MS" pitchFamily="66" charset="0"/>
        <a:ea typeface="+mn-ea"/>
        <a:cs typeface="+mn-cs"/>
      </a:defRPr>
    </a:lvl4pPr>
    <a:lvl5pPr marL="1828800" algn="ctr" rtl="0" eaLnBrk="0" fontAlgn="base" hangingPunct="0">
      <a:spcBef>
        <a:spcPct val="0"/>
      </a:spcBef>
      <a:spcAft>
        <a:spcPct val="0"/>
      </a:spcAft>
      <a:defRPr b="1" kern="1200">
        <a:solidFill>
          <a:schemeClr val="folHlink"/>
        </a:solidFill>
        <a:latin typeface="Comic Sans MS" pitchFamily="66" charset="0"/>
        <a:ea typeface="+mn-ea"/>
        <a:cs typeface="+mn-cs"/>
      </a:defRPr>
    </a:lvl5pPr>
    <a:lvl6pPr marL="2286000" algn="l" defTabSz="914400" rtl="0" eaLnBrk="1" latinLnBrk="0" hangingPunct="1">
      <a:defRPr b="1" kern="1200">
        <a:solidFill>
          <a:schemeClr val="folHlink"/>
        </a:solidFill>
        <a:latin typeface="Comic Sans MS" pitchFamily="66" charset="0"/>
        <a:ea typeface="+mn-ea"/>
        <a:cs typeface="+mn-cs"/>
      </a:defRPr>
    </a:lvl6pPr>
    <a:lvl7pPr marL="2743200" algn="l" defTabSz="914400" rtl="0" eaLnBrk="1" latinLnBrk="0" hangingPunct="1">
      <a:defRPr b="1" kern="1200">
        <a:solidFill>
          <a:schemeClr val="folHlink"/>
        </a:solidFill>
        <a:latin typeface="Comic Sans MS" pitchFamily="66" charset="0"/>
        <a:ea typeface="+mn-ea"/>
        <a:cs typeface="+mn-cs"/>
      </a:defRPr>
    </a:lvl7pPr>
    <a:lvl8pPr marL="3200400" algn="l" defTabSz="914400" rtl="0" eaLnBrk="1" latinLnBrk="0" hangingPunct="1">
      <a:defRPr b="1" kern="1200">
        <a:solidFill>
          <a:schemeClr val="folHlink"/>
        </a:solidFill>
        <a:latin typeface="Comic Sans MS" pitchFamily="66" charset="0"/>
        <a:ea typeface="+mn-ea"/>
        <a:cs typeface="+mn-cs"/>
      </a:defRPr>
    </a:lvl8pPr>
    <a:lvl9pPr marL="3657600" algn="l" defTabSz="914400" rtl="0" eaLnBrk="1" latinLnBrk="0" hangingPunct="1">
      <a:defRPr b="1" kern="1200">
        <a:solidFill>
          <a:schemeClr val="folHlink"/>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4">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00000"/>
    <a:srgbClr val="CC0000"/>
    <a:srgbClr val="F1DC8F"/>
    <a:srgbClr val="FFFF7D"/>
    <a:srgbClr val="FFFF99"/>
    <a:srgbClr val="00FF99"/>
    <a:srgbClr val="FFFFCC"/>
    <a:srgbClr val="005B88"/>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8" autoAdjust="0"/>
    <p:restoredTop sz="94671" autoAdjust="0"/>
  </p:normalViewPr>
  <p:slideViewPr>
    <p:cSldViewPr>
      <p:cViewPr varScale="1">
        <p:scale>
          <a:sx n="55" d="100"/>
          <a:sy n="55" d="100"/>
        </p:scale>
        <p:origin x="1267" y="53"/>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130" d="100"/>
        <a:sy n="130" d="100"/>
      </p:scale>
      <p:origin x="0" y="0"/>
    </p:cViewPr>
  </p:sorterViewPr>
  <p:notesViewPr>
    <p:cSldViewPr>
      <p:cViewPr>
        <p:scale>
          <a:sx n="75" d="100"/>
          <a:sy n="75" d="100"/>
        </p:scale>
        <p:origin x="-2442" y="-270"/>
      </p:cViewPr>
      <p:guideLst>
        <p:guide orient="horz" pos="2894"/>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5" Type="http://schemas.openxmlformats.org/officeDocument/2006/relationships/slide" Target="slides/slide5.xml"/><Relationship Id="rId4"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7404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381000" y="4365625"/>
            <a:ext cx="6172200" cy="413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6803" name="Rectangle 3"/>
          <p:cNvSpPr>
            <a:spLocks noGrp="1" noRot="1" noChangeAspect="1" noChangeArrowheads="1" noTextEdit="1"/>
          </p:cNvSpPr>
          <p:nvPr>
            <p:ph type="sldImg" idx="2"/>
          </p:nvPr>
        </p:nvSpPr>
        <p:spPr bwMode="auto">
          <a:xfrm>
            <a:off x="1139825" y="695325"/>
            <a:ext cx="4578350" cy="343376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23359325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charset="0"/>
        <a:ea typeface="+mn-ea"/>
        <a:cs typeface="+mn-cs"/>
      </a:defRPr>
    </a:lvl1pPr>
    <a:lvl2pPr marL="457200" algn="l" rtl="0" eaLnBrk="0" fontAlgn="base" hangingPunct="0">
      <a:spcBef>
        <a:spcPct val="30000"/>
      </a:spcBef>
      <a:spcAft>
        <a:spcPct val="0"/>
      </a:spcAft>
      <a:defRPr sz="1400" kern="1200">
        <a:solidFill>
          <a:schemeClr val="tx1"/>
        </a:solidFill>
        <a:latin typeface="Arial" charset="0"/>
        <a:ea typeface="+mn-ea"/>
        <a:cs typeface="+mn-cs"/>
      </a:defRPr>
    </a:lvl2pPr>
    <a:lvl3pPr marL="914400" algn="l" rtl="0" eaLnBrk="0" fontAlgn="base" hangingPunct="0">
      <a:spcBef>
        <a:spcPct val="30000"/>
      </a:spcBef>
      <a:spcAft>
        <a:spcPct val="0"/>
      </a:spcAft>
      <a:defRPr sz="1400" kern="1200">
        <a:solidFill>
          <a:schemeClr val="tx1"/>
        </a:solidFill>
        <a:latin typeface="Arial" charset="0"/>
        <a:ea typeface="+mn-ea"/>
        <a:cs typeface="+mn-cs"/>
      </a:defRPr>
    </a:lvl3pPr>
    <a:lvl4pPr marL="1371600" algn="l" rtl="0" eaLnBrk="0" fontAlgn="base" hangingPunct="0">
      <a:spcBef>
        <a:spcPct val="30000"/>
      </a:spcBef>
      <a:spcAft>
        <a:spcPct val="0"/>
      </a:spcAft>
      <a:defRPr sz="1400" kern="1200">
        <a:solidFill>
          <a:schemeClr val="tx1"/>
        </a:solidFill>
        <a:latin typeface="Arial" charset="0"/>
        <a:ea typeface="+mn-ea"/>
        <a:cs typeface="+mn-cs"/>
      </a:defRPr>
    </a:lvl4pPr>
    <a:lvl5pPr marL="1828800" algn="l" rtl="0" eaLnBrk="0" fontAlgn="base" hangingPunct="0">
      <a:spcBef>
        <a:spcPct val="30000"/>
      </a:spcBef>
      <a:spcAft>
        <a:spcPct val="0"/>
      </a:spcAft>
      <a:defRPr sz="14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xfrm>
            <a:off x="1133475" y="690563"/>
            <a:ext cx="4591050" cy="3443287"/>
          </a:xfrm>
          <a:ln cap="flat"/>
        </p:spPr>
      </p:sp>
      <p:sp>
        <p:nvSpPr>
          <p:cNvPr id="131075" name="Rectangle 3"/>
          <p:cNvSpPr>
            <a:spLocks noGrp="1" noChangeArrowheads="1"/>
          </p:cNvSpPr>
          <p:nvPr>
            <p:ph type="body" idx="1"/>
          </p:nvPr>
        </p:nvSpPr>
        <p:spPr>
          <a:xfrm>
            <a:off x="914401" y="4365625"/>
            <a:ext cx="5029200" cy="4135438"/>
          </a:xfrm>
          <a:noFill/>
        </p:spPr>
        <p:txBody>
          <a:bodyPr lIns="92063" tIns="46032" rIns="92063" bIns="46032"/>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151646634"/>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86160911"/>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2095500" cy="5668962"/>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74638"/>
            <a:ext cx="6134100" cy="5668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3830266"/>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9666160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3585884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381000" y="1143000"/>
            <a:ext cx="4114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43000"/>
            <a:ext cx="4114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17296651"/>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6221558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641118706"/>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2807733"/>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4356109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57184233"/>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Rectangle 14"/>
          <p:cNvSpPr>
            <a:spLocks noGrp="1" noChangeArrowheads="1"/>
          </p:cNvSpPr>
          <p:nvPr>
            <p:ph type="body" idx="1"/>
          </p:nvPr>
        </p:nvSpPr>
        <p:spPr bwMode="auto">
          <a:xfrm>
            <a:off x="381000" y="1143000"/>
            <a:ext cx="8382000" cy="4800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182562" tIns="46038" rIns="1825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7" name="Text Box 16"/>
          <p:cNvSpPr txBox="1">
            <a:spLocks noChangeArrowheads="1"/>
          </p:cNvSpPr>
          <p:nvPr/>
        </p:nvSpPr>
        <p:spPr bwMode="auto">
          <a:xfrm>
            <a:off x="76200" y="6430963"/>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spcBef>
                <a:spcPct val="50000"/>
              </a:spcBef>
            </a:pPr>
            <a:r>
              <a:rPr lang="en-US" altLang="en-US" sz="1200" dirty="0">
                <a:solidFill>
                  <a:schemeClr val="tx1"/>
                </a:solidFill>
                <a:latin typeface="Arial" charset="0"/>
              </a:rPr>
              <a:t>10-</a:t>
            </a:r>
            <a:fld id="{A4454175-274F-4631-9D4E-49CD18182952}" type="slidenum">
              <a:rPr lang="en-US" altLang="en-US" sz="1200">
                <a:solidFill>
                  <a:schemeClr val="tx1"/>
                </a:solidFill>
                <a:latin typeface="Arial" charset="0"/>
              </a:rPr>
              <a:pPr>
                <a:spcBef>
                  <a:spcPct val="50000"/>
                </a:spcBef>
              </a:pPr>
              <a:t>‹#›</a:t>
            </a:fld>
            <a:endParaRPr lang="en-US" altLang="en-US" sz="1200" dirty="0">
              <a:solidFill>
                <a:schemeClr val="tx1"/>
              </a:solidFill>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xStyles>
    <p:title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p:titleStyle>
    <p:bodyStyle>
      <a:lvl1pPr marL="342900" indent="-342900" algn="l" rtl="0" eaLnBrk="0" fontAlgn="base" hangingPunct="0">
        <a:spcBef>
          <a:spcPct val="20000"/>
        </a:spcBef>
        <a:spcAft>
          <a:spcPct val="0"/>
        </a:spcAft>
        <a:buClr>
          <a:schemeClr val="accent2"/>
        </a:buClr>
        <a:buSzPct val="75000"/>
        <a:buFont typeface="Wingdings" pitchFamily="2" charset="2"/>
        <a:buChar char="l"/>
        <a:defRPr sz="2800" b="1">
          <a:solidFill>
            <a:schemeClr val="bg2"/>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l"/>
        <a:defRPr sz="2400" b="1">
          <a:solidFill>
            <a:schemeClr val="bg2"/>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5pPr>
      <a:lvl6pPr marL="25146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6pPr>
      <a:lvl7pPr marL="29718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7pPr>
      <a:lvl8pPr marL="34290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8pPr>
      <a:lvl9pPr marL="38862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2738" name="Rectangle 1026"/>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l"/>
            <a:r>
              <a:rPr lang="en-US" sz="3200" i="0" kern="1200" dirty="0">
                <a:solidFill>
                  <a:srgbClr val="0000E2"/>
                </a:solidFill>
                <a:effectLst/>
                <a:latin typeface="Liberation Sans" panose="020B0604020202020204" pitchFamily="34" charset="0"/>
                <a:ea typeface="+mn-ea"/>
                <a:cs typeface="+mn-cs"/>
              </a:rPr>
              <a:t>DISPOSITION OF PROPERTY, PLANT, AND EQUIPMENT</a:t>
            </a:r>
          </a:p>
        </p:txBody>
      </p:sp>
      <p:sp>
        <p:nvSpPr>
          <p:cNvPr id="70660" name="Rectangle 1032"/>
          <p:cNvSpPr>
            <a:spLocks noChangeArrowheads="1"/>
          </p:cNvSpPr>
          <p:nvPr/>
        </p:nvSpPr>
        <p:spPr bwMode="auto">
          <a:xfrm>
            <a:off x="609600" y="1828800"/>
            <a:ext cx="8077200" cy="31702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682625" indent="-4508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0000"/>
              </a:lnSpc>
              <a:spcBef>
                <a:spcPts val="1200"/>
              </a:spcBef>
            </a:pPr>
            <a:r>
              <a:rPr lang="en-US" altLang="en-US" sz="2200" b="0" dirty="0">
                <a:latin typeface="Liberation Sans" panose="020B0604020202020204" pitchFamily="34" charset="0"/>
              </a:rPr>
              <a:t>A company may retire plant assets voluntarily or dispose of them by</a:t>
            </a:r>
          </a:p>
          <a:p>
            <a:pPr lvl="1" algn="l">
              <a:lnSpc>
                <a:spcPct val="120000"/>
              </a:lnSpc>
              <a:spcBef>
                <a:spcPts val="1200"/>
              </a:spcBef>
              <a:buClr>
                <a:srgbClr val="800000"/>
              </a:buClr>
              <a:buSzPct val="80000"/>
              <a:buFont typeface="Wingdings" pitchFamily="2" charset="2"/>
              <a:buChar char="u"/>
            </a:pPr>
            <a:r>
              <a:rPr lang="en-US" altLang="en-US" sz="2100" b="0" dirty="0">
                <a:latin typeface="Liberation Sans" panose="020B0604020202020204" pitchFamily="34" charset="0"/>
              </a:rPr>
              <a:t>Sale,</a:t>
            </a:r>
          </a:p>
          <a:p>
            <a:pPr lvl="1" algn="l">
              <a:lnSpc>
                <a:spcPct val="120000"/>
              </a:lnSpc>
              <a:spcBef>
                <a:spcPts val="1200"/>
              </a:spcBef>
              <a:buClr>
                <a:srgbClr val="800000"/>
              </a:buClr>
              <a:buSzPct val="80000"/>
              <a:buFont typeface="Wingdings" pitchFamily="2" charset="2"/>
              <a:buChar char="u"/>
            </a:pPr>
            <a:r>
              <a:rPr lang="en-US" altLang="en-US" sz="2100" b="0" dirty="0">
                <a:latin typeface="Liberation Sans" panose="020B0604020202020204" pitchFamily="34" charset="0"/>
              </a:rPr>
              <a:t>Exchange,</a:t>
            </a:r>
          </a:p>
          <a:p>
            <a:pPr lvl="1" algn="l">
              <a:lnSpc>
                <a:spcPct val="120000"/>
              </a:lnSpc>
              <a:spcBef>
                <a:spcPts val="1200"/>
              </a:spcBef>
              <a:buClr>
                <a:srgbClr val="800000"/>
              </a:buClr>
              <a:buSzPct val="80000"/>
              <a:buFont typeface="Wingdings" pitchFamily="2" charset="2"/>
              <a:buChar char="u"/>
            </a:pPr>
            <a:r>
              <a:rPr lang="en-US" altLang="en-US" sz="2100" b="0" dirty="0">
                <a:latin typeface="Liberation Sans" panose="020B0604020202020204" pitchFamily="34" charset="0"/>
              </a:rPr>
              <a:t>Involuntary conversion, or</a:t>
            </a:r>
          </a:p>
          <a:p>
            <a:pPr lvl="1" algn="l">
              <a:lnSpc>
                <a:spcPct val="120000"/>
              </a:lnSpc>
              <a:spcBef>
                <a:spcPts val="1200"/>
              </a:spcBef>
              <a:buClr>
                <a:srgbClr val="800000"/>
              </a:buClr>
              <a:buSzPct val="80000"/>
              <a:buFont typeface="Wingdings" pitchFamily="2" charset="2"/>
              <a:buChar char="u"/>
            </a:pPr>
            <a:r>
              <a:rPr lang="en-US" altLang="en-US" sz="2100" b="0" dirty="0">
                <a:latin typeface="Liberation Sans" panose="020B0604020202020204" pitchFamily="34" charset="0"/>
              </a:rPr>
              <a:t>Abandonment.</a:t>
            </a:r>
          </a:p>
        </p:txBody>
      </p:sp>
      <p:sp>
        <p:nvSpPr>
          <p:cNvPr id="70661" name="Rectangle 1033"/>
          <p:cNvSpPr>
            <a:spLocks noChangeArrowheads="1"/>
          </p:cNvSpPr>
          <p:nvPr/>
        </p:nvSpPr>
        <p:spPr bwMode="auto">
          <a:xfrm>
            <a:off x="609600" y="5029200"/>
            <a:ext cx="8077200" cy="53245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lgn="ctr">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folHlink"/>
                </a:solidFill>
                <a:latin typeface="Comic Sans MS" pitchFamily="66" charset="0"/>
              </a:defRPr>
            </a:lvl1pPr>
            <a:lvl2pPr>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marL="0" lvl="1" algn="l">
              <a:lnSpc>
                <a:spcPct val="130000"/>
              </a:lnSpc>
              <a:buClr>
                <a:srgbClr val="800000"/>
              </a:buClr>
              <a:buFont typeface="Wingdings" pitchFamily="2" charset="2"/>
              <a:buNone/>
            </a:pPr>
            <a:r>
              <a:rPr lang="en-US" altLang="en-US" sz="2200" b="0" dirty="0">
                <a:latin typeface="Liberation Sans" panose="020B0604020202020204" pitchFamily="34" charset="0"/>
              </a:rPr>
              <a:t>Depreciation must be taken up to the date of disposition. </a:t>
            </a:r>
          </a:p>
        </p:txBody>
      </p:sp>
      <p:sp>
        <p:nvSpPr>
          <p:cNvPr id="7" name="Line 16"/>
          <p:cNvSpPr>
            <a:spLocks noChangeShapeType="1"/>
          </p:cNvSpPr>
          <p:nvPr/>
        </p:nvSpPr>
        <p:spPr bwMode="auto">
          <a:xfrm>
            <a:off x="381000" y="15240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8"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7</a:t>
            </a: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5"/>
          <p:cNvSpPr txBox="1">
            <a:spLocks noChangeArrowheads="1"/>
          </p:cNvSpPr>
          <p:nvPr/>
        </p:nvSpPr>
        <p:spPr bwMode="auto">
          <a:xfrm>
            <a:off x="609600" y="2005013"/>
            <a:ext cx="8153400" cy="170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5000"/>
              </a:lnSpc>
              <a:spcBef>
                <a:spcPct val="50000"/>
              </a:spcBef>
            </a:pPr>
            <a:r>
              <a:rPr lang="en-US" altLang="en-US" sz="2100" dirty="0">
                <a:solidFill>
                  <a:srgbClr val="800000"/>
                </a:solidFill>
                <a:latin typeface="Liberation Sans" panose="020B0604020202020204" pitchFamily="34" charset="0"/>
              </a:rPr>
              <a:t>Illustration:  </a:t>
            </a:r>
            <a:r>
              <a:rPr lang="en-US" altLang="en-US" sz="2100" b="0" dirty="0">
                <a:latin typeface="Liberation Sans" panose="020B0604020202020204" pitchFamily="34" charset="0"/>
              </a:rPr>
              <a:t>Barret Company recorded depreciation on a machine costing €18,000 for nine years at the rate of €1,200 per year. If it sells the machine in the middle of the tenth year for €7,000, Barret records depreciation to the date of sale as:</a:t>
            </a:r>
          </a:p>
        </p:txBody>
      </p:sp>
      <p:sp>
        <p:nvSpPr>
          <p:cNvPr id="71684" name="Text Box 7"/>
          <p:cNvSpPr txBox="1">
            <a:spLocks noChangeArrowheads="1"/>
          </p:cNvSpPr>
          <p:nvPr/>
        </p:nvSpPr>
        <p:spPr bwMode="auto">
          <a:xfrm>
            <a:off x="609600" y="1371600"/>
            <a:ext cx="8001000" cy="56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10000"/>
              </a:lnSpc>
              <a:spcBef>
                <a:spcPct val="30000"/>
              </a:spcBef>
              <a:spcAft>
                <a:spcPct val="20000"/>
              </a:spcAft>
              <a:buSzPct val="80000"/>
            </a:pPr>
            <a:r>
              <a:rPr lang="en-US" altLang="en-US" sz="2800" dirty="0">
                <a:solidFill>
                  <a:srgbClr val="800000"/>
                </a:solidFill>
                <a:latin typeface="Liberation Sans" panose="020B0604020202020204" pitchFamily="34" charset="0"/>
              </a:rPr>
              <a:t>Sale of Plant Assets</a:t>
            </a:r>
          </a:p>
        </p:txBody>
      </p:sp>
      <p:sp>
        <p:nvSpPr>
          <p:cNvPr id="7" name="Rectangle 1026"/>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l"/>
            <a:r>
              <a:rPr lang="en-US" sz="3200" i="0" kern="1200" dirty="0">
                <a:solidFill>
                  <a:srgbClr val="0000E2"/>
                </a:solidFill>
                <a:effectLst/>
                <a:latin typeface="Liberation Sans" panose="020B0604020202020204" pitchFamily="34" charset="0"/>
                <a:ea typeface="+mn-ea"/>
                <a:cs typeface="+mn-cs"/>
              </a:rPr>
              <a:t>DISPOSITION OF PP&amp;E</a:t>
            </a:r>
          </a:p>
        </p:txBody>
      </p:sp>
      <p:sp>
        <p:nvSpPr>
          <p:cNvPr id="8"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9" name="Text Box 7"/>
          <p:cNvSpPr txBox="1">
            <a:spLocks noChangeArrowheads="1"/>
          </p:cNvSpPr>
          <p:nvPr/>
        </p:nvSpPr>
        <p:spPr bwMode="auto">
          <a:xfrm>
            <a:off x="609600" y="3905250"/>
            <a:ext cx="8229600" cy="8679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01688" indent="-574675">
              <a:tabLst>
                <a:tab pos="6113463" algn="r"/>
                <a:tab pos="6973888" algn="r"/>
              </a:tabLst>
              <a:defRPr b="1">
                <a:solidFill>
                  <a:schemeClr val="folHlink"/>
                </a:solidFill>
                <a:latin typeface="Comic Sans MS" pitchFamily="66" charset="0"/>
              </a:defRPr>
            </a:lvl1pPr>
            <a:lvl2pPr marL="742950" indent="-285750">
              <a:tabLst>
                <a:tab pos="6113463" algn="r"/>
                <a:tab pos="6973888" algn="r"/>
              </a:tabLst>
              <a:defRPr b="1">
                <a:solidFill>
                  <a:schemeClr val="folHlink"/>
                </a:solidFill>
                <a:latin typeface="Comic Sans MS" pitchFamily="66" charset="0"/>
              </a:defRPr>
            </a:lvl2pPr>
            <a:lvl3pPr marL="1143000" indent="-228600">
              <a:tabLst>
                <a:tab pos="6113463" algn="r"/>
                <a:tab pos="6973888" algn="r"/>
              </a:tabLst>
              <a:defRPr b="1">
                <a:solidFill>
                  <a:schemeClr val="folHlink"/>
                </a:solidFill>
                <a:latin typeface="Comic Sans MS" pitchFamily="66" charset="0"/>
              </a:defRPr>
            </a:lvl3pPr>
            <a:lvl4pPr marL="1600200" indent="-228600">
              <a:tabLst>
                <a:tab pos="6113463" algn="r"/>
                <a:tab pos="6973888" algn="r"/>
              </a:tabLst>
              <a:defRPr b="1">
                <a:solidFill>
                  <a:schemeClr val="folHlink"/>
                </a:solidFill>
                <a:latin typeface="Comic Sans MS" pitchFamily="66" charset="0"/>
              </a:defRPr>
            </a:lvl4pPr>
            <a:lvl5pPr marL="2057400" indent="-228600">
              <a:tabLst>
                <a:tab pos="6113463" algn="r"/>
                <a:tab pos="6973888" algn="r"/>
              </a:tabLst>
              <a:defRPr b="1">
                <a:solidFill>
                  <a:schemeClr val="folHlink"/>
                </a:solidFill>
                <a:latin typeface="Comic Sans MS" pitchFamily="66" charset="0"/>
              </a:defRPr>
            </a:lvl5pPr>
            <a:lvl6pPr marL="25146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6pPr>
            <a:lvl7pPr marL="29718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7pPr>
            <a:lvl8pPr marL="34290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8pPr>
            <a:lvl9pPr marL="38862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9pPr>
          </a:lstStyle>
          <a:p>
            <a:pPr algn="l">
              <a:spcBef>
                <a:spcPct val="30000"/>
              </a:spcBef>
              <a:spcAft>
                <a:spcPct val="10000"/>
              </a:spcAft>
              <a:buSzPct val="80000"/>
              <a:tabLst>
                <a:tab pos="6400800" algn="r"/>
                <a:tab pos="7546975" algn="r"/>
              </a:tabLst>
            </a:pPr>
            <a:r>
              <a:rPr lang="en-US" altLang="en-US" sz="2100" b="0" dirty="0">
                <a:solidFill>
                  <a:schemeClr val="tx1"/>
                </a:solidFill>
                <a:latin typeface="Liberation Sans" panose="020B0604020202020204" pitchFamily="34" charset="0"/>
              </a:rPr>
              <a:t>Depreciation Expense (€1,200 x ½)	600</a:t>
            </a:r>
          </a:p>
          <a:p>
            <a:pPr algn="l">
              <a:spcBef>
                <a:spcPct val="30000"/>
              </a:spcBef>
              <a:spcAft>
                <a:spcPct val="10000"/>
              </a:spcAft>
              <a:buSzPct val="80000"/>
              <a:tabLst>
                <a:tab pos="6578600" algn="r"/>
                <a:tab pos="7546975" algn="r"/>
              </a:tabLst>
            </a:pPr>
            <a:r>
              <a:rPr lang="en-US" altLang="en-US" sz="2100" b="0" dirty="0">
                <a:solidFill>
                  <a:schemeClr val="tx1"/>
                </a:solidFill>
                <a:latin typeface="Liberation Sans" panose="020B0604020202020204" pitchFamily="34" charset="0"/>
              </a:rPr>
              <a:t>	Accumulated Depreciation</a:t>
            </a:r>
            <a:r>
              <a:rPr lang="en-US" sz="2100" b="0" dirty="0">
                <a:solidFill>
                  <a:schemeClr val="tx1"/>
                </a:solidFill>
                <a:latin typeface="Liberation Sans" panose="020B0604020202020204" pitchFamily="34" charset="0"/>
              </a:rPr>
              <a:t>—Machinery</a:t>
            </a:r>
            <a:r>
              <a:rPr lang="en-US" altLang="en-US" sz="2100" b="0" dirty="0">
                <a:solidFill>
                  <a:schemeClr val="tx1"/>
                </a:solidFill>
                <a:latin typeface="Liberation Sans" panose="020B0604020202020204" pitchFamily="34" charset="0"/>
              </a:rPr>
              <a:t>		600</a:t>
            </a:r>
          </a:p>
        </p:txBody>
      </p:sp>
      <p:sp>
        <p:nvSpPr>
          <p:cNvPr id="10"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7</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5"/>
          <p:cNvSpPr txBox="1">
            <a:spLocks noChangeArrowheads="1"/>
          </p:cNvSpPr>
          <p:nvPr/>
        </p:nvSpPr>
        <p:spPr bwMode="auto">
          <a:xfrm>
            <a:off x="609600" y="1371600"/>
            <a:ext cx="8153400" cy="2111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5000"/>
              </a:lnSpc>
              <a:spcBef>
                <a:spcPct val="50000"/>
              </a:spcBef>
            </a:pPr>
            <a:r>
              <a:rPr lang="en-US" altLang="en-US" sz="2100" dirty="0">
                <a:solidFill>
                  <a:srgbClr val="800000"/>
                </a:solidFill>
                <a:latin typeface="Liberation Sans" panose="020B0604020202020204" pitchFamily="34" charset="0"/>
              </a:rPr>
              <a:t>Illustration:  </a:t>
            </a:r>
            <a:r>
              <a:rPr lang="en-US" altLang="en-US" sz="2100" b="0" dirty="0">
                <a:latin typeface="Liberation Sans" panose="020B0604020202020204" pitchFamily="34" charset="0"/>
              </a:rPr>
              <a:t>Barret Company recorded depreciation on a machine costing $18,000 for 9 years at the rate of $1,200 per year. If it sells the machine in the middle of the tenth year for $7,000, Barret records depreciation to the date of sale.  Record the entry to record the sale of the asset:</a:t>
            </a:r>
          </a:p>
        </p:txBody>
      </p:sp>
      <p:sp>
        <p:nvSpPr>
          <p:cNvPr id="8"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9" name="Text Box 7"/>
          <p:cNvSpPr txBox="1">
            <a:spLocks noChangeArrowheads="1"/>
          </p:cNvSpPr>
          <p:nvPr/>
        </p:nvSpPr>
        <p:spPr bwMode="auto">
          <a:xfrm>
            <a:off x="609600" y="3633788"/>
            <a:ext cx="8229600" cy="177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01688" indent="-574675">
              <a:tabLst>
                <a:tab pos="6113463" algn="r"/>
                <a:tab pos="6973888" algn="r"/>
              </a:tabLst>
              <a:defRPr b="1">
                <a:solidFill>
                  <a:schemeClr val="folHlink"/>
                </a:solidFill>
                <a:latin typeface="Comic Sans MS" pitchFamily="66" charset="0"/>
              </a:defRPr>
            </a:lvl1pPr>
            <a:lvl2pPr marL="742950" indent="-285750">
              <a:tabLst>
                <a:tab pos="6113463" algn="r"/>
                <a:tab pos="6973888" algn="r"/>
              </a:tabLst>
              <a:defRPr b="1">
                <a:solidFill>
                  <a:schemeClr val="folHlink"/>
                </a:solidFill>
                <a:latin typeface="Comic Sans MS" pitchFamily="66" charset="0"/>
              </a:defRPr>
            </a:lvl2pPr>
            <a:lvl3pPr marL="1143000" indent="-228600">
              <a:tabLst>
                <a:tab pos="6113463" algn="r"/>
                <a:tab pos="6973888" algn="r"/>
              </a:tabLst>
              <a:defRPr b="1">
                <a:solidFill>
                  <a:schemeClr val="folHlink"/>
                </a:solidFill>
                <a:latin typeface="Comic Sans MS" pitchFamily="66" charset="0"/>
              </a:defRPr>
            </a:lvl3pPr>
            <a:lvl4pPr marL="1600200" indent="-228600">
              <a:tabLst>
                <a:tab pos="6113463" algn="r"/>
                <a:tab pos="6973888" algn="r"/>
              </a:tabLst>
              <a:defRPr b="1">
                <a:solidFill>
                  <a:schemeClr val="folHlink"/>
                </a:solidFill>
                <a:latin typeface="Comic Sans MS" pitchFamily="66" charset="0"/>
              </a:defRPr>
            </a:lvl4pPr>
            <a:lvl5pPr marL="2057400" indent="-228600">
              <a:tabLst>
                <a:tab pos="6113463" algn="r"/>
                <a:tab pos="6973888" algn="r"/>
              </a:tabLst>
              <a:defRPr b="1">
                <a:solidFill>
                  <a:schemeClr val="folHlink"/>
                </a:solidFill>
                <a:latin typeface="Comic Sans MS" pitchFamily="66" charset="0"/>
              </a:defRPr>
            </a:lvl5pPr>
            <a:lvl6pPr marL="25146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6pPr>
            <a:lvl7pPr marL="29718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7pPr>
            <a:lvl8pPr marL="34290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8pPr>
            <a:lvl9pPr marL="38862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9pPr>
          </a:lstStyle>
          <a:p>
            <a:pPr algn="l">
              <a:spcBef>
                <a:spcPct val="30000"/>
              </a:spcBef>
              <a:spcAft>
                <a:spcPct val="10000"/>
              </a:spcAft>
              <a:buSzPct val="80000"/>
              <a:tabLst>
                <a:tab pos="6510338" algn="r"/>
                <a:tab pos="7834313" algn="r"/>
              </a:tabLst>
            </a:pPr>
            <a:r>
              <a:rPr lang="en-US" altLang="en-US" sz="2100" b="0" dirty="0">
                <a:solidFill>
                  <a:schemeClr val="tx1"/>
                </a:solidFill>
                <a:latin typeface="Liberation Sans" panose="020B0604020202020204" pitchFamily="34" charset="0"/>
              </a:rPr>
              <a:t>Cash	7,000</a:t>
            </a:r>
          </a:p>
          <a:p>
            <a:pPr algn="l">
              <a:spcBef>
                <a:spcPct val="30000"/>
              </a:spcBef>
              <a:spcAft>
                <a:spcPct val="10000"/>
              </a:spcAft>
              <a:buSzPct val="80000"/>
              <a:tabLst>
                <a:tab pos="6510338" algn="r"/>
                <a:tab pos="7834313" algn="r"/>
              </a:tabLst>
            </a:pPr>
            <a:r>
              <a:rPr lang="en-US" altLang="en-US" sz="2100" b="0" dirty="0">
                <a:solidFill>
                  <a:schemeClr val="tx1"/>
                </a:solidFill>
                <a:latin typeface="Liberation Sans" panose="020B0604020202020204" pitchFamily="34" charset="0"/>
              </a:rPr>
              <a:t>Accumulated Depreciation</a:t>
            </a:r>
            <a:r>
              <a:rPr lang="en-US" sz="2100" b="0" dirty="0">
                <a:solidFill>
                  <a:schemeClr val="tx1"/>
                </a:solidFill>
                <a:latin typeface="Liberation Sans" panose="020B0604020202020204" pitchFamily="34" charset="0"/>
              </a:rPr>
              <a:t>—Machinery</a:t>
            </a:r>
            <a:r>
              <a:rPr lang="en-US" altLang="en-US" sz="2100" b="0" dirty="0">
                <a:solidFill>
                  <a:schemeClr val="tx1"/>
                </a:solidFill>
                <a:latin typeface="Liberation Sans" panose="020B0604020202020204" pitchFamily="34" charset="0"/>
              </a:rPr>
              <a:t>	11,400</a:t>
            </a:r>
          </a:p>
          <a:p>
            <a:pPr algn="l">
              <a:spcBef>
                <a:spcPct val="30000"/>
              </a:spcBef>
              <a:spcAft>
                <a:spcPct val="10000"/>
              </a:spcAft>
              <a:buSzPct val="80000"/>
              <a:tabLst>
                <a:tab pos="6510338" algn="r"/>
                <a:tab pos="7834313" algn="r"/>
              </a:tabLst>
            </a:pPr>
            <a:r>
              <a:rPr lang="en-US" altLang="en-US" sz="2100" b="0" dirty="0">
                <a:solidFill>
                  <a:schemeClr val="tx1"/>
                </a:solidFill>
                <a:latin typeface="Liberation Sans" panose="020B0604020202020204" pitchFamily="34" charset="0"/>
              </a:rPr>
              <a:t>	Machinery		18,000</a:t>
            </a:r>
          </a:p>
          <a:p>
            <a:pPr algn="l">
              <a:spcBef>
                <a:spcPct val="30000"/>
              </a:spcBef>
              <a:spcAft>
                <a:spcPct val="10000"/>
              </a:spcAft>
              <a:buSzPct val="80000"/>
              <a:tabLst>
                <a:tab pos="6510338" algn="r"/>
                <a:tab pos="7834313" algn="r"/>
              </a:tabLst>
            </a:pPr>
            <a:r>
              <a:rPr lang="en-US" altLang="en-US" sz="2100" b="0" dirty="0">
                <a:solidFill>
                  <a:schemeClr val="tx1"/>
                </a:solidFill>
                <a:latin typeface="Liberation Sans" panose="020B0604020202020204" pitchFamily="34" charset="0"/>
              </a:rPr>
              <a:t>	Gain on Disposal of Machinery		400</a:t>
            </a:r>
          </a:p>
        </p:txBody>
      </p:sp>
      <p:sp>
        <p:nvSpPr>
          <p:cNvPr id="10" name="Rectangle 1026"/>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l"/>
            <a:r>
              <a:rPr lang="en-US" sz="3200" i="0" kern="1200" dirty="0">
                <a:solidFill>
                  <a:srgbClr val="0000E2"/>
                </a:solidFill>
                <a:effectLst/>
                <a:latin typeface="Liberation Sans" panose="020B0604020202020204" pitchFamily="34" charset="0"/>
                <a:ea typeface="+mn-ea"/>
                <a:cs typeface="+mn-cs"/>
              </a:rPr>
              <a:t>DISPOSITION OF PP&amp;E</a:t>
            </a:r>
          </a:p>
        </p:txBody>
      </p:sp>
      <p:sp>
        <p:nvSpPr>
          <p:cNvPr id="12"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7</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500"/>
                                        <p:tgtEl>
                                          <p:spTgt spid="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left)">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1028"/>
          <p:cNvSpPr txBox="1">
            <a:spLocks noChangeArrowheads="1"/>
          </p:cNvSpPr>
          <p:nvPr/>
        </p:nvSpPr>
        <p:spPr bwMode="auto">
          <a:xfrm>
            <a:off x="609600" y="2025650"/>
            <a:ext cx="8077200" cy="3114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0000"/>
              </a:lnSpc>
              <a:spcBef>
                <a:spcPts val="1200"/>
              </a:spcBef>
              <a:spcAft>
                <a:spcPts val="0"/>
              </a:spcAft>
              <a:buSzPct val="80000"/>
              <a:defRPr/>
            </a:pPr>
            <a:r>
              <a:rPr lang="en-US" sz="2100" b="0" dirty="0">
                <a:solidFill>
                  <a:srgbClr val="000000"/>
                </a:solidFill>
                <a:latin typeface="Liberation Sans" panose="020B0604020202020204" pitchFamily="34" charset="0"/>
              </a:rPr>
              <a:t>Sometimes an asset’s service is terminated through some type of </a:t>
            </a:r>
            <a:r>
              <a:rPr lang="en-US" sz="2100" dirty="0">
                <a:solidFill>
                  <a:schemeClr val="tx2">
                    <a:lumMod val="75000"/>
                  </a:schemeClr>
                </a:solidFill>
                <a:latin typeface="Liberation Sans" panose="020B0604020202020204" pitchFamily="34" charset="0"/>
              </a:rPr>
              <a:t>involuntary conversion </a:t>
            </a:r>
            <a:r>
              <a:rPr lang="en-US" sz="2100" b="0" dirty="0">
                <a:solidFill>
                  <a:srgbClr val="000000"/>
                </a:solidFill>
                <a:latin typeface="Liberation Sans" panose="020B0604020202020204" pitchFamily="34" charset="0"/>
              </a:rPr>
              <a:t>such as fire, flood, theft, or condemnation. </a:t>
            </a:r>
          </a:p>
          <a:p>
            <a:pPr algn="l">
              <a:lnSpc>
                <a:spcPct val="120000"/>
              </a:lnSpc>
              <a:spcBef>
                <a:spcPts val="1200"/>
              </a:spcBef>
              <a:spcAft>
                <a:spcPts val="0"/>
              </a:spcAft>
              <a:buSzPct val="80000"/>
              <a:defRPr/>
            </a:pPr>
            <a:r>
              <a:rPr lang="en-US" sz="2100" b="0" dirty="0">
                <a:solidFill>
                  <a:srgbClr val="000000"/>
                </a:solidFill>
                <a:latin typeface="Liberation Sans" panose="020B0604020202020204" pitchFamily="34" charset="0"/>
              </a:rPr>
              <a:t>Companies report the difference between the amount recovered (e.g., from a condemnation award or insurance recovery), if any, and the asset’s book value as a gain or loss. </a:t>
            </a:r>
          </a:p>
          <a:p>
            <a:pPr algn="l">
              <a:lnSpc>
                <a:spcPct val="120000"/>
              </a:lnSpc>
              <a:spcBef>
                <a:spcPts val="1200"/>
              </a:spcBef>
              <a:spcAft>
                <a:spcPts val="0"/>
              </a:spcAft>
              <a:buSzPct val="80000"/>
              <a:defRPr/>
            </a:pPr>
            <a:r>
              <a:rPr lang="en-US" sz="2100" b="0" dirty="0">
                <a:solidFill>
                  <a:srgbClr val="000000"/>
                </a:solidFill>
                <a:latin typeface="Liberation Sans" panose="020B0604020202020204" pitchFamily="34" charset="0"/>
              </a:rPr>
              <a:t>They treat these gains or losses like any other type of disposition. </a:t>
            </a:r>
          </a:p>
        </p:txBody>
      </p:sp>
      <p:sp>
        <p:nvSpPr>
          <p:cNvPr id="73731" name="Text Box 1029"/>
          <p:cNvSpPr txBox="1">
            <a:spLocks noChangeArrowheads="1"/>
          </p:cNvSpPr>
          <p:nvPr/>
        </p:nvSpPr>
        <p:spPr bwMode="auto">
          <a:xfrm>
            <a:off x="609600" y="1371600"/>
            <a:ext cx="8001000" cy="529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10000"/>
              </a:lnSpc>
              <a:spcBef>
                <a:spcPct val="30000"/>
              </a:spcBef>
              <a:spcAft>
                <a:spcPct val="20000"/>
              </a:spcAft>
              <a:buSzPct val="80000"/>
            </a:pPr>
            <a:r>
              <a:rPr lang="en-US" altLang="en-US" sz="2800" dirty="0">
                <a:solidFill>
                  <a:srgbClr val="800000"/>
                </a:solidFill>
                <a:latin typeface="Liberation Sans" panose="020B0604020202020204" pitchFamily="34" charset="0"/>
              </a:rPr>
              <a:t>Involuntary Conversion</a:t>
            </a:r>
          </a:p>
        </p:txBody>
      </p:sp>
      <p:sp>
        <p:nvSpPr>
          <p:cNvPr id="8"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9" name="Rectangle 1026"/>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l"/>
            <a:r>
              <a:rPr lang="en-US" sz="3200" i="0" kern="1200" dirty="0">
                <a:solidFill>
                  <a:srgbClr val="0000E2"/>
                </a:solidFill>
                <a:effectLst/>
                <a:latin typeface="Liberation Sans" panose="020B0604020202020204" pitchFamily="34" charset="0"/>
                <a:ea typeface="+mn-ea"/>
                <a:cs typeface="+mn-cs"/>
              </a:rPr>
              <a:t>DISPOSITION OF PP&amp;E</a:t>
            </a:r>
          </a:p>
        </p:txBody>
      </p:sp>
      <p:sp>
        <p:nvSpPr>
          <p:cNvPr id="10"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7</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Text Box 1029"/>
          <p:cNvSpPr txBox="1">
            <a:spLocks noChangeArrowheads="1"/>
          </p:cNvSpPr>
          <p:nvPr/>
        </p:nvSpPr>
        <p:spPr bwMode="auto">
          <a:xfrm>
            <a:off x="609600" y="1323975"/>
            <a:ext cx="8001000" cy="23628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a:lnSpc>
                <a:spcPct val="120000"/>
              </a:lnSpc>
              <a:spcBef>
                <a:spcPts val="1200"/>
              </a:spcBef>
              <a:spcAft>
                <a:spcPts val="0"/>
              </a:spcAft>
              <a:buSzPct val="80000"/>
              <a:defRPr sz="2100" b="0">
                <a:solidFill>
                  <a:srgbClr val="000000"/>
                </a:solidFill>
                <a:latin typeface="Arial"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pPr>
              <a:lnSpc>
                <a:spcPct val="125000"/>
              </a:lnSpc>
              <a:defRPr/>
            </a:pPr>
            <a:r>
              <a:rPr lang="en-US" sz="2000" b="1" dirty="0">
                <a:solidFill>
                  <a:schemeClr val="accent6">
                    <a:lumMod val="50000"/>
                  </a:schemeClr>
                </a:solidFill>
                <a:latin typeface="Liberation Sans" panose="020B0604020202020204" pitchFamily="34" charset="0"/>
              </a:rPr>
              <a:t>Illustration:</a:t>
            </a:r>
            <a:r>
              <a:rPr lang="en-US" sz="2000" dirty="0">
                <a:latin typeface="Liberation Sans" panose="020B0604020202020204" pitchFamily="34" charset="0"/>
              </a:rPr>
              <a:t>  Camel Transport Corp. had to sell a plant located on company property that stood directly in the path of an interstate highway. Camel received $500,000, which substantially exceeded the book value of the land of $150,000 and the book value of the building of $100,000 (cost of $300,000 less accumulated depreciation of $200,000). Camel made the following entry.</a:t>
            </a:r>
          </a:p>
        </p:txBody>
      </p:sp>
      <p:sp>
        <p:nvSpPr>
          <p:cNvPr id="8"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9" name="Text Box 7"/>
          <p:cNvSpPr txBox="1">
            <a:spLocks noChangeArrowheads="1"/>
          </p:cNvSpPr>
          <p:nvPr/>
        </p:nvSpPr>
        <p:spPr bwMode="auto">
          <a:xfrm>
            <a:off x="609600" y="3962400"/>
            <a:ext cx="8229600" cy="21236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01688" indent="-574675">
              <a:tabLst>
                <a:tab pos="6456363" algn="r"/>
                <a:tab pos="7940675" algn="r"/>
              </a:tabLst>
              <a:defRPr b="1">
                <a:solidFill>
                  <a:schemeClr val="folHlink"/>
                </a:solidFill>
                <a:latin typeface="Comic Sans MS" pitchFamily="66" charset="0"/>
              </a:defRPr>
            </a:lvl1pPr>
            <a:lvl2pPr marL="742950" indent="-285750">
              <a:tabLst>
                <a:tab pos="6456363" algn="r"/>
                <a:tab pos="7940675" algn="r"/>
              </a:tabLst>
              <a:defRPr b="1">
                <a:solidFill>
                  <a:schemeClr val="folHlink"/>
                </a:solidFill>
                <a:latin typeface="Comic Sans MS" pitchFamily="66" charset="0"/>
              </a:defRPr>
            </a:lvl2pPr>
            <a:lvl3pPr marL="1143000" indent="-228600">
              <a:tabLst>
                <a:tab pos="6456363" algn="r"/>
                <a:tab pos="7940675" algn="r"/>
              </a:tabLst>
              <a:defRPr b="1">
                <a:solidFill>
                  <a:schemeClr val="folHlink"/>
                </a:solidFill>
                <a:latin typeface="Comic Sans MS" pitchFamily="66" charset="0"/>
              </a:defRPr>
            </a:lvl3pPr>
            <a:lvl4pPr marL="1600200" indent="-228600">
              <a:tabLst>
                <a:tab pos="6456363" algn="r"/>
                <a:tab pos="7940675" algn="r"/>
              </a:tabLst>
              <a:defRPr b="1">
                <a:solidFill>
                  <a:schemeClr val="folHlink"/>
                </a:solidFill>
                <a:latin typeface="Comic Sans MS" pitchFamily="66" charset="0"/>
              </a:defRPr>
            </a:lvl4pPr>
            <a:lvl5pPr marL="2057400" indent="-228600">
              <a:tabLst>
                <a:tab pos="6456363" algn="r"/>
                <a:tab pos="7940675" algn="r"/>
              </a:tabLst>
              <a:defRPr b="1">
                <a:solidFill>
                  <a:schemeClr val="folHlink"/>
                </a:solidFill>
                <a:latin typeface="Comic Sans MS" pitchFamily="66" charset="0"/>
              </a:defRPr>
            </a:lvl5pPr>
            <a:lvl6pPr marL="2514600" indent="-228600" algn="ctr" eaLnBrk="0" fontAlgn="base" hangingPunct="0">
              <a:spcBef>
                <a:spcPct val="0"/>
              </a:spcBef>
              <a:spcAft>
                <a:spcPct val="0"/>
              </a:spcAft>
              <a:tabLst>
                <a:tab pos="6456363" algn="r"/>
                <a:tab pos="7940675" algn="r"/>
              </a:tabLst>
              <a:defRPr b="1">
                <a:solidFill>
                  <a:schemeClr val="folHlink"/>
                </a:solidFill>
                <a:latin typeface="Comic Sans MS" pitchFamily="66" charset="0"/>
              </a:defRPr>
            </a:lvl6pPr>
            <a:lvl7pPr marL="2971800" indent="-228600" algn="ctr" eaLnBrk="0" fontAlgn="base" hangingPunct="0">
              <a:spcBef>
                <a:spcPct val="0"/>
              </a:spcBef>
              <a:spcAft>
                <a:spcPct val="0"/>
              </a:spcAft>
              <a:tabLst>
                <a:tab pos="6456363" algn="r"/>
                <a:tab pos="7940675" algn="r"/>
              </a:tabLst>
              <a:defRPr b="1">
                <a:solidFill>
                  <a:schemeClr val="folHlink"/>
                </a:solidFill>
                <a:latin typeface="Comic Sans MS" pitchFamily="66" charset="0"/>
              </a:defRPr>
            </a:lvl7pPr>
            <a:lvl8pPr marL="3429000" indent="-228600" algn="ctr" eaLnBrk="0" fontAlgn="base" hangingPunct="0">
              <a:spcBef>
                <a:spcPct val="0"/>
              </a:spcBef>
              <a:spcAft>
                <a:spcPct val="0"/>
              </a:spcAft>
              <a:tabLst>
                <a:tab pos="6456363" algn="r"/>
                <a:tab pos="7940675" algn="r"/>
              </a:tabLst>
              <a:defRPr b="1">
                <a:solidFill>
                  <a:schemeClr val="folHlink"/>
                </a:solidFill>
                <a:latin typeface="Comic Sans MS" pitchFamily="66" charset="0"/>
              </a:defRPr>
            </a:lvl8pPr>
            <a:lvl9pPr marL="3886200" indent="-228600" algn="ctr" eaLnBrk="0" fontAlgn="base" hangingPunct="0">
              <a:spcBef>
                <a:spcPct val="0"/>
              </a:spcBef>
              <a:spcAft>
                <a:spcPct val="0"/>
              </a:spcAft>
              <a:tabLst>
                <a:tab pos="6456363" algn="r"/>
                <a:tab pos="7940675" algn="r"/>
              </a:tabLst>
              <a:defRPr b="1">
                <a:solidFill>
                  <a:schemeClr val="folHlink"/>
                </a:solidFill>
                <a:latin typeface="Comic Sans MS" pitchFamily="66" charset="0"/>
              </a:defRPr>
            </a:lvl9pPr>
          </a:lstStyle>
          <a:p>
            <a:pPr algn="l">
              <a:spcBef>
                <a:spcPct val="30000"/>
              </a:spcBef>
              <a:spcAft>
                <a:spcPct val="10000"/>
              </a:spcAft>
              <a:buSzPct val="80000"/>
              <a:tabLst>
                <a:tab pos="6113463" algn="r"/>
                <a:tab pos="6973888" algn="r"/>
              </a:tabLst>
              <a:defRPr/>
            </a:pPr>
            <a:r>
              <a:rPr lang="en-US" sz="2000" b="0" dirty="0">
                <a:solidFill>
                  <a:schemeClr val="tx1"/>
                </a:solidFill>
                <a:latin typeface="Liberation Sans" panose="020B0604020202020204" pitchFamily="34" charset="0"/>
              </a:rPr>
              <a:t>Cash	500,000</a:t>
            </a:r>
          </a:p>
          <a:p>
            <a:pPr algn="l">
              <a:spcBef>
                <a:spcPct val="30000"/>
              </a:spcBef>
              <a:spcAft>
                <a:spcPct val="10000"/>
              </a:spcAft>
              <a:buSzPct val="80000"/>
              <a:tabLst>
                <a:tab pos="6113463" algn="r"/>
                <a:tab pos="6973888" algn="r"/>
              </a:tabLst>
              <a:defRPr/>
            </a:pPr>
            <a:r>
              <a:rPr lang="en-US" sz="2000" b="0" dirty="0">
                <a:solidFill>
                  <a:schemeClr val="tx1"/>
                </a:solidFill>
                <a:latin typeface="Liberation Sans" panose="020B0604020202020204" pitchFamily="34" charset="0"/>
              </a:rPr>
              <a:t>Accumulated Depreciation—Buildings 	200,000</a:t>
            </a:r>
          </a:p>
          <a:p>
            <a:pPr marL="682625" indent="-455613" algn="l">
              <a:spcBef>
                <a:spcPct val="30000"/>
              </a:spcBef>
              <a:spcAft>
                <a:spcPct val="10000"/>
              </a:spcAft>
              <a:buSzPct val="80000"/>
              <a:tabLst>
                <a:tab pos="6113463" algn="r"/>
                <a:tab pos="7546975" algn="r"/>
              </a:tabLst>
              <a:defRPr/>
            </a:pPr>
            <a:r>
              <a:rPr lang="en-US" sz="2000" b="0" dirty="0">
                <a:solidFill>
                  <a:schemeClr val="tx1"/>
                </a:solidFill>
                <a:latin typeface="Liberation Sans" panose="020B0604020202020204" pitchFamily="34" charset="0"/>
              </a:rPr>
              <a:t>	Buildings		300,000</a:t>
            </a:r>
          </a:p>
          <a:p>
            <a:pPr marL="682625" indent="-455613" algn="l">
              <a:spcBef>
                <a:spcPct val="30000"/>
              </a:spcBef>
              <a:spcAft>
                <a:spcPct val="10000"/>
              </a:spcAft>
              <a:buSzPct val="80000"/>
              <a:tabLst>
                <a:tab pos="6113463" algn="r"/>
                <a:tab pos="7546975" algn="r"/>
              </a:tabLst>
              <a:defRPr/>
            </a:pPr>
            <a:r>
              <a:rPr lang="en-US" sz="2000" b="0" dirty="0">
                <a:solidFill>
                  <a:schemeClr val="tx1"/>
                </a:solidFill>
                <a:latin typeface="Liberation Sans" panose="020B0604020202020204" pitchFamily="34" charset="0"/>
              </a:rPr>
              <a:t>	Land		150,000</a:t>
            </a:r>
          </a:p>
          <a:p>
            <a:pPr marL="682625" indent="-455613" algn="l">
              <a:spcBef>
                <a:spcPct val="30000"/>
              </a:spcBef>
              <a:spcAft>
                <a:spcPct val="10000"/>
              </a:spcAft>
              <a:buSzPct val="80000"/>
              <a:tabLst>
                <a:tab pos="6113463" algn="r"/>
                <a:tab pos="7546975" algn="r"/>
              </a:tabLst>
              <a:defRPr/>
            </a:pPr>
            <a:r>
              <a:rPr lang="en-US" sz="2000" b="0" dirty="0">
                <a:solidFill>
                  <a:schemeClr val="tx1"/>
                </a:solidFill>
                <a:latin typeface="Liberation Sans" panose="020B0604020202020204" pitchFamily="34" charset="0"/>
              </a:rPr>
              <a:t>	Gain on Disposal of Plant Assets 		250,000</a:t>
            </a:r>
          </a:p>
        </p:txBody>
      </p:sp>
      <p:sp>
        <p:nvSpPr>
          <p:cNvPr id="10" name="Rectangle 1026"/>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l"/>
            <a:r>
              <a:rPr lang="en-US" sz="3200" i="0" kern="1200" dirty="0">
                <a:solidFill>
                  <a:srgbClr val="0000E2"/>
                </a:solidFill>
                <a:effectLst/>
                <a:latin typeface="Liberation Sans" panose="020B0604020202020204" pitchFamily="34" charset="0"/>
                <a:ea typeface="+mn-ea"/>
                <a:cs typeface="+mn-cs"/>
              </a:rPr>
              <a:t>DISPOSITION OF PP&amp;E</a:t>
            </a:r>
          </a:p>
        </p:txBody>
      </p:sp>
      <p:sp>
        <p:nvSpPr>
          <p:cNvPr id="11"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7</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left)">
                                      <p:cBhvr>
                                        <p:cTn id="22" dur="500"/>
                                        <p:tgtEl>
                                          <p:spTgt spid="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wipe(left)">
                                      <p:cBhvr>
                                        <p:cTn id="2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762000" y="1371600"/>
            <a:ext cx="7772400" cy="406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just">
              <a:lnSpc>
                <a:spcPct val="130000"/>
              </a:lnSpc>
            </a:pPr>
            <a:r>
              <a:rPr lang="en-US" altLang="en-US" sz="2000" b="0" dirty="0">
                <a:solidFill>
                  <a:schemeClr val="tx1"/>
                </a:solidFill>
                <a:latin typeface="Liberation Sans" panose="020B0604020202020204" pitchFamily="34" charset="0"/>
              </a:rPr>
              <a:t>Copyright © 2014 John Wiley &amp; Sons, Inc. All rights reserved. Reproduction or translation of this work beyond that permitted in Section 117 of the 1976 United States Copyright Act without the express written permission of the copyright owner is unlawful. Request for further information should be addressed to the Permissions Department, John Wiley &amp; Sons, Inc. The purchaser may make back-up copies for his/her own use only and not for distribution or resale. The Publisher assumes no responsibility for errors, omissions, or damages, caused by the use of these programs or from the use of the information contained herein.</a:t>
            </a:r>
          </a:p>
        </p:txBody>
      </p:sp>
      <p:sp>
        <p:nvSpPr>
          <p:cNvPr id="188422" name="Line 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65540" name="Rectangle 7"/>
          <p:cNvSpPr>
            <a:spLocks noChangeArrowheads="1"/>
          </p:cNvSpPr>
          <p:nvPr/>
        </p:nvSpPr>
        <p:spPr bwMode="auto">
          <a:xfrm>
            <a:off x="0" y="457200"/>
            <a:ext cx="9144000" cy="560388"/>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r>
              <a:rPr lang="en-US" altLang="en-US" sz="3200" b="1" dirty="0">
                <a:solidFill>
                  <a:srgbClr val="0000E2"/>
                </a:solidFill>
                <a:latin typeface="Liberation Sans" panose="020B0604020202020204" pitchFamily="34" charset="0"/>
              </a:rPr>
              <a:t>COPYRIGHT</a:t>
            </a:r>
          </a:p>
        </p:txBody>
      </p:sp>
    </p:spTree>
    <p:extLst>
      <p:ext uri="{BB962C8B-B14F-4D97-AF65-F5344CB8AC3E}">
        <p14:creationId xmlns:p14="http://schemas.microsoft.com/office/powerpoint/2010/main" val="896074284"/>
      </p:ext>
    </p:extLst>
  </p:cSld>
  <p:clrMapOvr>
    <a:masterClrMapping/>
  </p:clrMapOvr>
  <p:transition>
    <p:wipe dir="r"/>
  </p:transition>
</p:sld>
</file>

<file path=ppt/theme/theme1.xml><?xml version="1.0" encoding="utf-8"?>
<a:theme xmlns:a="http://schemas.openxmlformats.org/drawingml/2006/main" name="movnglnc">
  <a:themeElements>
    <a:clrScheme name="">
      <a:dk1>
        <a:srgbClr val="000000"/>
      </a:dk1>
      <a:lt1>
        <a:srgbClr val="FFFFFF"/>
      </a:lt1>
      <a:dk2>
        <a:srgbClr val="0000FF"/>
      </a:dk2>
      <a:lt2>
        <a:srgbClr val="000000"/>
      </a:lt2>
      <a:accent1>
        <a:srgbClr val="00FFFF"/>
      </a:accent1>
      <a:accent2>
        <a:srgbClr val="FF0000"/>
      </a:accent2>
      <a:accent3>
        <a:srgbClr val="FFFFFF"/>
      </a:accent3>
      <a:accent4>
        <a:srgbClr val="000000"/>
      </a:accent4>
      <a:accent5>
        <a:srgbClr val="AAFFFF"/>
      </a:accent5>
      <a:accent6>
        <a:srgbClr val="E70000"/>
      </a:accent6>
      <a:hlink>
        <a:srgbClr val="000099"/>
      </a:hlink>
      <a:folHlink>
        <a:srgbClr val="000000"/>
      </a:folHlink>
    </a:clrScheme>
    <a:fontScheme name="movnglnc">
      <a:majorFont>
        <a:latin typeface="Comic Sans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8575" cap="sq" cmpd="sng" algn="ctr">
          <a:solidFill>
            <a:srgbClr val="8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folHlink"/>
            </a:solidFill>
            <a:effectLst>
              <a:outerShdw blurRad="38100" dist="38100" dir="2700000" algn="tl">
                <a:srgbClr val="000000">
                  <a:alpha val="43137"/>
                </a:srgbClr>
              </a:outerShdw>
            </a:effectLst>
            <a:latin typeface="Comic Sans MS" pitchFamily="66" charset="0"/>
          </a:defRPr>
        </a:defPPr>
      </a:lstStyle>
    </a:spDef>
    <a:lnDef>
      <a:spPr bwMode="auto">
        <a:xfrm>
          <a:off x="0" y="0"/>
          <a:ext cx="1" cy="1"/>
        </a:xfrm>
        <a:custGeom>
          <a:avLst/>
          <a:gdLst/>
          <a:ahLst/>
          <a:cxnLst/>
          <a:rect l="0" t="0" r="0" b="0"/>
          <a:pathLst/>
        </a:custGeom>
        <a:solidFill>
          <a:schemeClr val="bg1"/>
        </a:solidFill>
        <a:ln w="28575" cap="sq" cmpd="sng" algn="ctr">
          <a:solidFill>
            <a:srgbClr val="8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folHlink"/>
            </a:solidFill>
            <a:effectLst>
              <a:outerShdw blurRad="38100" dist="38100" dir="2700000" algn="tl">
                <a:srgbClr val="000000">
                  <a:alpha val="43137"/>
                </a:srgbClr>
              </a:outerShdw>
            </a:effectLst>
            <a:latin typeface="Comic Sans MS" pitchFamily="66" charset="0"/>
          </a:defRPr>
        </a:defPPr>
      </a:lstStyle>
    </a:lnDef>
  </a:objectDefaults>
  <a:extraClrSchemeLst>
    <a:extraClrScheme>
      <a:clrScheme name="movnglnc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vnglnc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vnglnc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vnglnc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vnglnc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vnglnc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vnglnc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Office\Templates\1033\Company Handbook.pot</Template>
  <TotalTime>15984</TotalTime>
  <Pages>43</Pages>
  <Words>453</Words>
  <Application>Microsoft Office PowerPoint</Application>
  <PresentationFormat>On-screen Show (4:3)</PresentationFormat>
  <Paragraphs>37</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Comic Sans MS</vt:lpstr>
      <vt:lpstr>Liberation Sans</vt:lpstr>
      <vt:lpstr>Wingdings</vt:lpstr>
      <vt:lpstr>movnglnc</vt:lpstr>
      <vt:lpstr>DISPOSITION OF PROPERTY, PLANT, AND EQUIPMENT</vt:lpstr>
      <vt:lpstr>DISPOSITION OF PP&amp;E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Accounting and Accounting Standards</dc:title>
  <dc:creator>Coby Harmon</dc:creator>
  <cp:lastModifiedBy>Salah</cp:lastModifiedBy>
  <cp:revision>2414</cp:revision>
  <cp:lastPrinted>1999-09-16T17:08:20Z</cp:lastPrinted>
  <dcterms:created xsi:type="dcterms:W3CDTF">1997-03-28T18:03:02Z</dcterms:created>
  <dcterms:modified xsi:type="dcterms:W3CDTF">2019-03-07T16:57:45Z</dcterms:modified>
</cp:coreProperties>
</file>