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616" r:id="rId2"/>
    <p:sldId id="617" r:id="rId3"/>
    <p:sldId id="618" r:id="rId4"/>
    <p:sldId id="650" r:id="rId5"/>
    <p:sldId id="651" r:id="rId6"/>
    <p:sldId id="652" r:id="rId7"/>
    <p:sldId id="653" r:id="rId8"/>
    <p:sldId id="655" r:id="rId9"/>
    <p:sldId id="656" r:id="rId10"/>
    <p:sldId id="658" r:id="rId11"/>
    <p:sldId id="659" r:id="rId12"/>
    <p:sldId id="727" r:id="rId13"/>
    <p:sldId id="728" r:id="rId14"/>
    <p:sldId id="729" r:id="rId15"/>
    <p:sldId id="730" r:id="rId16"/>
    <p:sldId id="716" r:id="rId17"/>
    <p:sldId id="627" r:id="rId18"/>
    <p:sldId id="628" r:id="rId19"/>
    <p:sldId id="717" r:id="rId20"/>
    <p:sldId id="629" r:id="rId21"/>
    <p:sldId id="664" r:id="rId22"/>
    <p:sldId id="705" r:id="rId23"/>
    <p:sldId id="631" r:id="rId24"/>
    <p:sldId id="706" r:id="rId25"/>
    <p:sldId id="734" r:id="rId26"/>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latin typeface="Comic Sans MS" pitchFamily="66" charset="0"/>
        <a:ea typeface="+mn-ea"/>
        <a:cs typeface="+mn-cs"/>
      </a:defRPr>
    </a:lvl5pPr>
    <a:lvl6pPr marL="2286000" algn="l" defTabSz="914400" rtl="0" eaLnBrk="1" latinLnBrk="0" hangingPunct="1">
      <a:defRPr b="1" kern="1200">
        <a:solidFill>
          <a:schemeClr val="folHlink"/>
        </a:solidFill>
        <a:latin typeface="Comic Sans MS" pitchFamily="66" charset="0"/>
        <a:ea typeface="+mn-ea"/>
        <a:cs typeface="+mn-cs"/>
      </a:defRPr>
    </a:lvl6pPr>
    <a:lvl7pPr marL="2743200" algn="l" defTabSz="914400" rtl="0" eaLnBrk="1" latinLnBrk="0" hangingPunct="1">
      <a:defRPr b="1" kern="1200">
        <a:solidFill>
          <a:schemeClr val="folHlink"/>
        </a:solidFill>
        <a:latin typeface="Comic Sans MS" pitchFamily="66" charset="0"/>
        <a:ea typeface="+mn-ea"/>
        <a:cs typeface="+mn-cs"/>
      </a:defRPr>
    </a:lvl7pPr>
    <a:lvl8pPr marL="3200400" algn="l" defTabSz="914400" rtl="0" eaLnBrk="1" latinLnBrk="0" hangingPunct="1">
      <a:defRPr b="1" kern="1200">
        <a:solidFill>
          <a:schemeClr val="folHlink"/>
        </a:solidFill>
        <a:latin typeface="Comic Sans MS" pitchFamily="66" charset="0"/>
        <a:ea typeface="+mn-ea"/>
        <a:cs typeface="+mn-cs"/>
      </a:defRPr>
    </a:lvl8pPr>
    <a:lvl9pPr marL="3657600" algn="l" defTabSz="914400" rtl="0" eaLnBrk="1" latinLnBrk="0" hangingPunct="1">
      <a:defRPr b="1" kern="1200">
        <a:solidFill>
          <a:schemeClr val="fo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CC0000"/>
    <a:srgbClr val="F1DC8F"/>
    <a:srgbClr val="FFFF7D"/>
    <a:srgbClr val="FFFF99"/>
    <a:srgbClr val="00FF99"/>
    <a:srgbClr val="FFFFCC"/>
    <a:srgbClr val="005B8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71" autoAdjust="0"/>
  </p:normalViewPr>
  <p:slideViewPr>
    <p:cSldViewPr>
      <p:cViewPr varScale="1">
        <p:scale>
          <a:sx n="55" d="100"/>
          <a:sy n="55" d="100"/>
        </p:scale>
        <p:origin x="1267" y="5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Lst>
  </p:outlineViewPr>
  <p:notesTextViewPr>
    <p:cViewPr>
      <p:scale>
        <a:sx n="100" d="100"/>
        <a:sy n="100" d="100"/>
      </p:scale>
      <p:origin x="0" y="0"/>
    </p:cViewPr>
  </p:notesTextViewPr>
  <p:sorterViewPr>
    <p:cViewPr>
      <p:scale>
        <a:sx n="130" d="100"/>
        <a:sy n="130" d="100"/>
      </p:scale>
      <p:origin x="0" y="0"/>
    </p:cViewPr>
  </p:sorterViewPr>
  <p:notesViewPr>
    <p:cSldViewPr>
      <p:cViewPr>
        <p:scale>
          <a:sx n="75" d="100"/>
          <a:sy n="75" d="100"/>
        </p:scale>
        <p:origin x="-2442" y="-270"/>
      </p:cViewPr>
      <p:guideLst>
        <p:guide orient="horz" pos="289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3.xml"/><Relationship Id="rId18" Type="http://schemas.openxmlformats.org/officeDocument/2006/relationships/slide" Target="slides/slide18.xml"/><Relationship Id="rId3" Type="http://schemas.openxmlformats.org/officeDocument/2006/relationships/slide" Target="slides/slide3.xml"/><Relationship Id="rId21" Type="http://schemas.openxmlformats.org/officeDocument/2006/relationships/slide" Target="slides/slide21.xml"/><Relationship Id="rId7" Type="http://schemas.openxmlformats.org/officeDocument/2006/relationships/slide" Target="slides/slide7.xml"/><Relationship Id="rId12" Type="http://schemas.openxmlformats.org/officeDocument/2006/relationships/slide" Target="slides/slide12.xml"/><Relationship Id="rId17" Type="http://schemas.openxmlformats.org/officeDocument/2006/relationships/slide" Target="slides/slide17.xml"/><Relationship Id="rId2" Type="http://schemas.openxmlformats.org/officeDocument/2006/relationships/slide" Target="slides/slide2.xml"/><Relationship Id="rId16" Type="http://schemas.openxmlformats.org/officeDocument/2006/relationships/slide" Target="slides/slide16.xml"/><Relationship Id="rId20" Type="http://schemas.openxmlformats.org/officeDocument/2006/relationships/slide" Target="slides/slide20.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11.xml"/><Relationship Id="rId24" Type="http://schemas.openxmlformats.org/officeDocument/2006/relationships/slide" Target="slides/slide24.xml"/><Relationship Id="rId5" Type="http://schemas.openxmlformats.org/officeDocument/2006/relationships/slide" Target="slides/slide5.xml"/><Relationship Id="rId15" Type="http://schemas.openxmlformats.org/officeDocument/2006/relationships/slide" Target="slides/slide15.xml"/><Relationship Id="rId23" Type="http://schemas.openxmlformats.org/officeDocument/2006/relationships/slide" Target="slides/slide23.xml"/><Relationship Id="rId10" Type="http://schemas.openxmlformats.org/officeDocument/2006/relationships/slide" Target="slides/slide10.xml"/><Relationship Id="rId19" Type="http://schemas.openxmlformats.org/officeDocument/2006/relationships/slide" Target="slides/slide19.xml"/><Relationship Id="rId4" Type="http://schemas.openxmlformats.org/officeDocument/2006/relationships/slide" Target="slides/slide4.xml"/><Relationship Id="rId9" Type="http://schemas.openxmlformats.org/officeDocument/2006/relationships/slide" Target="slides/slide9.xml"/><Relationship Id="rId14" Type="http://schemas.openxmlformats.org/officeDocument/2006/relationships/slide" Target="slides/slide14.xml"/><Relationship Id="rId22" Type="http://schemas.openxmlformats.org/officeDocument/2006/relationships/slide" Target="slides/slide2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404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6803"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33593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7618" name="Rectangle 2"/>
          <p:cNvSpPr>
            <a:spLocks noGrp="1" noRot="1" noChangeAspect="1" noChangeArrowheads="1" noTextEdit="1"/>
          </p:cNvSpPr>
          <p:nvPr>
            <p:ph type="sldImg"/>
          </p:nvPr>
        </p:nvSpPr>
        <p:spPr>
          <a:ln/>
        </p:spPr>
      </p:sp>
      <p:sp>
        <p:nvSpPr>
          <p:cNvPr id="100761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3330" name="Rectangle 2"/>
          <p:cNvSpPr>
            <a:spLocks noGrp="1" noRot="1" noChangeAspect="1" noChangeArrowheads="1" noTextEdit="1"/>
          </p:cNvSpPr>
          <p:nvPr>
            <p:ph type="sldImg"/>
          </p:nvPr>
        </p:nvSpPr>
        <p:spPr>
          <a:ln/>
        </p:spPr>
      </p:sp>
      <p:sp>
        <p:nvSpPr>
          <p:cNvPr id="1123331"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51646634"/>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61609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83026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025333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706471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6616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585884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72966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21558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111870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8077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356109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718423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Text Box 16"/>
          <p:cNvSpPr txBox="1">
            <a:spLocks noChangeArrowheads="1"/>
          </p:cNvSpPr>
          <p:nvPr/>
        </p:nvSpPr>
        <p:spPr bwMode="auto">
          <a:xfrm>
            <a:off x="76200" y="6430963"/>
            <a:ext cx="685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spcBef>
                <a:spcPct val="50000"/>
              </a:spcBef>
            </a:pPr>
            <a:r>
              <a:rPr lang="en-US" altLang="en-US" sz="1200" dirty="0">
                <a:solidFill>
                  <a:schemeClr val="tx1"/>
                </a:solidFill>
                <a:latin typeface="Arial" charset="0"/>
              </a:rPr>
              <a:t>10-</a:t>
            </a:r>
            <a:fld id="{A4454175-274F-4631-9D4E-49CD18182952}" type="slidenum">
              <a:rPr lang="en-US" altLang="en-US" sz="1200">
                <a:solidFill>
                  <a:schemeClr val="tx1"/>
                </a:solidFill>
                <a:latin typeface="Arial" charset="0"/>
              </a:rPr>
              <a:pPr>
                <a:spcBef>
                  <a:spcPct val="50000"/>
                </a:spcBef>
              </a:pPr>
              <a:t>‹#›</a:t>
            </a:fld>
            <a:endParaRPr lang="en-US" altLang="en-US" sz="1200" dirty="0">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ransition>
    <p:wipe dir="r"/>
  </p:transition>
  <p:txStyles>
    <p:title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5"/>
          <p:cNvSpPr txBox="1">
            <a:spLocks noChangeArrowheads="1"/>
          </p:cNvSpPr>
          <p:nvPr/>
        </p:nvSpPr>
        <p:spPr bwMode="auto">
          <a:xfrm>
            <a:off x="609600" y="2000250"/>
            <a:ext cx="7708900" cy="219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buSzPct val="80000"/>
            </a:pPr>
            <a:r>
              <a:rPr lang="en-US" altLang="en-US" sz="2200" b="0" dirty="0">
                <a:solidFill>
                  <a:srgbClr val="000000"/>
                </a:solidFill>
                <a:latin typeface="Liberation Sans" panose="020B0604020202020204" pitchFamily="34" charset="0"/>
              </a:rPr>
              <a:t>Ordinarily accounted for on the basis of: </a:t>
            </a:r>
          </a:p>
          <a:p>
            <a:pPr lvl="1" algn="l">
              <a:lnSpc>
                <a:spcPct val="120000"/>
              </a:lnSpc>
              <a:spcBef>
                <a:spcPts val="1200"/>
              </a:spcBef>
              <a:buClr>
                <a:srgbClr val="800000"/>
              </a:buClr>
              <a:buSzPct val="80000"/>
              <a:buFont typeface="Wingdings" pitchFamily="2" charset="2"/>
              <a:buChar char="u"/>
            </a:pPr>
            <a:r>
              <a:rPr lang="en-US" altLang="en-US" sz="2100" b="0" dirty="0">
                <a:solidFill>
                  <a:srgbClr val="000000"/>
                </a:solidFill>
                <a:latin typeface="Liberation Sans" panose="020B0604020202020204" pitchFamily="34" charset="0"/>
              </a:rPr>
              <a:t>the fair value of the asset given up or </a:t>
            </a:r>
          </a:p>
          <a:p>
            <a:pPr lvl="1" algn="l">
              <a:lnSpc>
                <a:spcPct val="120000"/>
              </a:lnSpc>
              <a:spcBef>
                <a:spcPts val="1200"/>
              </a:spcBef>
              <a:buClr>
                <a:srgbClr val="800000"/>
              </a:buClr>
              <a:buSzPct val="80000"/>
              <a:buFont typeface="Wingdings" pitchFamily="2" charset="2"/>
              <a:buChar char="u"/>
            </a:pPr>
            <a:r>
              <a:rPr lang="en-US" altLang="en-US" sz="2100" b="0" dirty="0">
                <a:solidFill>
                  <a:srgbClr val="000000"/>
                </a:solidFill>
                <a:latin typeface="Liberation Sans" panose="020B0604020202020204" pitchFamily="34" charset="0"/>
              </a:rPr>
              <a:t>the fair value of the asset received,</a:t>
            </a:r>
          </a:p>
          <a:p>
            <a:pPr algn="l">
              <a:lnSpc>
                <a:spcPct val="120000"/>
              </a:lnSpc>
              <a:spcBef>
                <a:spcPts val="1200"/>
              </a:spcBef>
              <a:buSzPct val="80000"/>
            </a:pPr>
            <a:r>
              <a:rPr lang="en-US" altLang="en-US" sz="2200" b="0" dirty="0">
                <a:solidFill>
                  <a:srgbClr val="000000"/>
                </a:solidFill>
                <a:latin typeface="Liberation Sans" panose="020B0604020202020204" pitchFamily="34" charset="0"/>
              </a:rPr>
              <a:t>whichever is clearly more evident. </a:t>
            </a:r>
          </a:p>
        </p:txBody>
      </p:sp>
      <p:sp>
        <p:nvSpPr>
          <p:cNvPr id="40965" name="Text Box 6"/>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Exchanges of Non-Monetary Assets</a:t>
            </a:r>
          </a:p>
        </p:txBody>
      </p:sp>
      <p:sp>
        <p:nvSpPr>
          <p:cNvPr id="40966" name="Text Box 7"/>
          <p:cNvSpPr txBox="1">
            <a:spLocks noChangeArrowheads="1"/>
          </p:cNvSpPr>
          <p:nvPr/>
        </p:nvSpPr>
        <p:spPr bwMode="auto">
          <a:xfrm>
            <a:off x="609600" y="4273550"/>
            <a:ext cx="7937500" cy="866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buSzPct val="80000"/>
            </a:pPr>
            <a:r>
              <a:rPr lang="en-US" altLang="en-US" sz="2100" b="0" dirty="0">
                <a:solidFill>
                  <a:schemeClr val="tx1"/>
                </a:solidFill>
                <a:latin typeface="Liberation Sans" panose="020B0604020202020204" pitchFamily="34" charset="0"/>
              </a:rPr>
              <a:t>Companies should recognize immediately any gains or losses on the exchange when the transaction has </a:t>
            </a:r>
            <a:r>
              <a:rPr lang="en-US" altLang="en-US" sz="2100" dirty="0">
                <a:solidFill>
                  <a:schemeClr val="tx1"/>
                </a:solidFill>
                <a:latin typeface="Liberation Sans" panose="020B0604020202020204" pitchFamily="34" charset="0"/>
              </a:rPr>
              <a:t>commercial substance</a:t>
            </a:r>
            <a:r>
              <a:rPr lang="en-US" altLang="en-US" sz="2100" b="0" dirty="0">
                <a:solidFill>
                  <a:schemeClr val="tx1"/>
                </a:solidFill>
                <a:latin typeface="Liberation Sans" panose="020B0604020202020204" pitchFamily="34" charset="0"/>
              </a:rPr>
              <a:t>.</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2370" name="Rectangle 2"/>
          <p:cNvSpPr>
            <a:spLocks noChangeArrowheads="1"/>
          </p:cNvSpPr>
          <p:nvPr/>
        </p:nvSpPr>
        <p:spPr bwMode="auto">
          <a:xfrm>
            <a:off x="990600" y="2355850"/>
            <a:ext cx="7467600" cy="177279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15000"/>
              </a:lnSpc>
              <a:spcBef>
                <a:spcPct val="20000"/>
              </a:spcBef>
            </a:pPr>
            <a:r>
              <a:rPr lang="en-US" altLang="en-US" sz="2100" b="0" dirty="0">
                <a:latin typeface="Liberation Sans" panose="020B0604020202020204" pitchFamily="34" charset="0"/>
              </a:rPr>
              <a:t>Trucks (semi) 	53,000</a:t>
            </a:r>
          </a:p>
          <a:p>
            <a:pPr algn="l">
              <a:lnSpc>
                <a:spcPct val="115000"/>
              </a:lnSpc>
              <a:spcBef>
                <a:spcPct val="20000"/>
              </a:spcBef>
            </a:pPr>
            <a:r>
              <a:rPr lang="en-US" altLang="en-US" sz="2100" b="0" dirty="0">
                <a:latin typeface="Liberation Sans" panose="020B0604020202020204" pitchFamily="34" charset="0"/>
              </a:rPr>
              <a:t>Accumulated Depreciation—Trucks 	22,000</a:t>
            </a:r>
          </a:p>
          <a:p>
            <a:pPr algn="l">
              <a:lnSpc>
                <a:spcPct val="115000"/>
              </a:lnSpc>
              <a:spcBef>
                <a:spcPct val="20000"/>
              </a:spcBef>
            </a:pPr>
            <a:r>
              <a:rPr lang="en-US" altLang="en-US" sz="2100" b="0" dirty="0">
                <a:latin typeface="Liberation Sans" panose="020B0604020202020204" pitchFamily="34" charset="0"/>
              </a:rPr>
              <a:t>	Trucks (used)		64,000</a:t>
            </a:r>
          </a:p>
          <a:p>
            <a:pPr algn="l">
              <a:lnSpc>
                <a:spcPct val="115000"/>
              </a:lnSpc>
              <a:spcBef>
                <a:spcPct val="20000"/>
              </a:spcBef>
            </a:pPr>
            <a:r>
              <a:rPr lang="en-US" altLang="en-US" sz="2100" b="0" dirty="0">
                <a:latin typeface="Liberation Sans" panose="020B0604020202020204" pitchFamily="34" charset="0"/>
              </a:rPr>
              <a:t>	Cash 		11,000</a:t>
            </a:r>
          </a:p>
        </p:txBody>
      </p:sp>
      <p:sp>
        <p:nvSpPr>
          <p:cNvPr id="50181" name="Rectangle 5"/>
          <p:cNvSpPr>
            <a:spLocks noChangeArrowheads="1"/>
          </p:cNvSpPr>
          <p:nvPr/>
        </p:nvSpPr>
        <p:spPr bwMode="auto">
          <a:xfrm>
            <a:off x="609600" y="1382713"/>
            <a:ext cx="7429500" cy="8350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100" dirty="0">
                <a:solidFill>
                  <a:srgbClr val="800000"/>
                </a:solidFill>
                <a:latin typeface="Liberation Sans" panose="020B0604020202020204" pitchFamily="34" charset="0"/>
              </a:rPr>
              <a:t>Illustration:</a:t>
            </a:r>
            <a:r>
              <a:rPr lang="en-US" altLang="en-US" sz="2100" b="0" dirty="0">
                <a:latin typeface="Liberation Sans" panose="020B0604020202020204" pitchFamily="34" charset="0"/>
              </a:rPr>
              <a:t>  Interstate records the exchange transaction as follows:</a:t>
            </a:r>
          </a:p>
        </p:txBody>
      </p:sp>
      <p:pic>
        <p:nvPicPr>
          <p:cNvPr id="501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419600"/>
            <a:ext cx="8305800" cy="11906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0"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2" name="Rectangle 1"/>
          <p:cNvSpPr/>
          <p:nvPr/>
        </p:nvSpPr>
        <p:spPr>
          <a:xfrm>
            <a:off x="457200" y="5638800"/>
            <a:ext cx="2057400" cy="646331"/>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10-15</a:t>
            </a:r>
          </a:p>
          <a:p>
            <a:pPr algn="l"/>
            <a:r>
              <a:rPr lang="en-US" sz="1200" b="0" dirty="0">
                <a:latin typeface="Liberation Sans" panose="020B0604020202020204" pitchFamily="34" charset="0"/>
              </a:rPr>
              <a:t>Basis of Semi-Truck—</a:t>
            </a:r>
          </a:p>
          <a:p>
            <a:pPr algn="l"/>
            <a:r>
              <a:rPr lang="en-US" sz="1200" b="0" dirty="0">
                <a:latin typeface="Liberation Sans" panose="020B0604020202020204" pitchFamily="34" charset="0"/>
              </a:rPr>
              <a:t>Fair Value vs. Book Value</a:t>
            </a:r>
            <a:endParaRPr lang="en-US" sz="1200" dirty="0">
              <a:latin typeface="Liberation Sans" panose="020B0604020202020204" pitchFamily="34" charset="0"/>
            </a:endParaRP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82370">
                                            <p:txEl>
                                              <p:pRg st="0" end="0"/>
                                            </p:txEl>
                                          </p:spTgt>
                                        </p:tgtEl>
                                        <p:attrNameLst>
                                          <p:attrName>style.visibility</p:attrName>
                                        </p:attrNameLst>
                                      </p:cBhvr>
                                      <p:to>
                                        <p:strVal val="visible"/>
                                      </p:to>
                                    </p:set>
                                    <p:animEffect transition="in" filter="wipe(left)">
                                      <p:cBhvr>
                                        <p:cTn id="7" dur="500"/>
                                        <p:tgtEl>
                                          <p:spTgt spid="108237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82370">
                                            <p:txEl>
                                              <p:pRg st="1" end="1"/>
                                            </p:txEl>
                                          </p:spTgt>
                                        </p:tgtEl>
                                        <p:attrNameLst>
                                          <p:attrName>style.visibility</p:attrName>
                                        </p:attrNameLst>
                                      </p:cBhvr>
                                      <p:to>
                                        <p:strVal val="visible"/>
                                      </p:to>
                                    </p:set>
                                    <p:animEffect transition="in" filter="wipe(left)">
                                      <p:cBhvr>
                                        <p:cTn id="12" dur="500"/>
                                        <p:tgtEl>
                                          <p:spTgt spid="108237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82370">
                                            <p:txEl>
                                              <p:pRg st="2" end="2"/>
                                            </p:txEl>
                                          </p:spTgt>
                                        </p:tgtEl>
                                        <p:attrNameLst>
                                          <p:attrName>style.visibility</p:attrName>
                                        </p:attrNameLst>
                                      </p:cBhvr>
                                      <p:to>
                                        <p:strVal val="visible"/>
                                      </p:to>
                                    </p:set>
                                    <p:animEffect transition="in" filter="wipe(left)">
                                      <p:cBhvr>
                                        <p:cTn id="17" dur="500"/>
                                        <p:tgtEl>
                                          <p:spTgt spid="108237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82370">
                                            <p:txEl>
                                              <p:pRg st="3" end="3"/>
                                            </p:txEl>
                                          </p:spTgt>
                                        </p:tgtEl>
                                        <p:attrNameLst>
                                          <p:attrName>style.visibility</p:attrName>
                                        </p:attrNameLst>
                                      </p:cBhvr>
                                      <p:to>
                                        <p:strVal val="visible"/>
                                      </p:to>
                                    </p:set>
                                    <p:animEffect transition="in" filter="wipe(left)">
                                      <p:cBhvr>
                                        <p:cTn id="22" dur="500"/>
                                        <p:tgtEl>
                                          <p:spTgt spid="108237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237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9"/>
          <p:cNvSpPr>
            <a:spLocks noChangeArrowheads="1"/>
          </p:cNvSpPr>
          <p:nvPr/>
        </p:nvSpPr>
        <p:spPr bwMode="auto">
          <a:xfrm>
            <a:off x="457200" y="1371600"/>
            <a:ext cx="5334000" cy="7969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pPr>
            <a:r>
              <a:rPr lang="en-US" altLang="en-US" sz="2100" dirty="0">
                <a:latin typeface="Liberation Sans" panose="020B0604020202020204" pitchFamily="34" charset="0"/>
              </a:rPr>
              <a:t>Summary of Gain and Loss Recognition on Exchanges of Non-Monetary Assets</a:t>
            </a:r>
          </a:p>
        </p:txBody>
      </p:sp>
      <p:sp>
        <p:nvSpPr>
          <p:cNvPr id="55301" name="Rectangle 11"/>
          <p:cNvSpPr>
            <a:spLocks noChangeArrowheads="1"/>
          </p:cNvSpPr>
          <p:nvPr/>
        </p:nvSpPr>
        <p:spPr bwMode="auto">
          <a:xfrm>
            <a:off x="6858000" y="2057400"/>
            <a:ext cx="190500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200" dirty="0">
                <a:solidFill>
                  <a:srgbClr val="800000"/>
                </a:solidFill>
                <a:latin typeface="Liberation Sans" panose="020B0604020202020204" pitchFamily="34" charset="0"/>
              </a:rPr>
              <a:t>ILLUSTRATION 10-16</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1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373313"/>
            <a:ext cx="8305800" cy="16049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a:spLocks noChangeArrowheads="1"/>
          </p:cNvSpPr>
          <p:nvPr/>
        </p:nvSpPr>
        <p:spPr bwMode="auto">
          <a:xfrm>
            <a:off x="457200" y="4191000"/>
            <a:ext cx="8077200" cy="167738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10000"/>
              </a:lnSpc>
              <a:spcBef>
                <a:spcPct val="25000"/>
              </a:spcBef>
            </a:pPr>
            <a:r>
              <a:rPr lang="en-US" altLang="en-US" sz="2100" b="0" dirty="0">
                <a:solidFill>
                  <a:schemeClr val="folHlink"/>
                </a:solidFill>
                <a:effectLst/>
                <a:latin typeface="Liberation Sans" panose="020B0604020202020204" pitchFamily="34" charset="0"/>
              </a:rPr>
              <a:t>Disclosure include</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nature of the transaction(s), </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method of accounting for the assets exchanged, and </a:t>
            </a:r>
          </a:p>
          <a:p>
            <a:pPr lvl="1">
              <a:lnSpc>
                <a:spcPct val="110000"/>
              </a:lnSpc>
              <a:spcBef>
                <a:spcPct val="25000"/>
              </a:spcBef>
              <a:buClr>
                <a:srgbClr val="800000"/>
              </a:buClr>
              <a:buSzPct val="80000"/>
              <a:buFont typeface="Wingdings" pitchFamily="2" charset="2"/>
              <a:buChar char="u"/>
            </a:pPr>
            <a:r>
              <a:rPr lang="en-US" altLang="en-US" sz="2000" b="0" dirty="0">
                <a:solidFill>
                  <a:schemeClr val="folHlink"/>
                </a:solidFill>
                <a:effectLst/>
                <a:latin typeface="Liberation Sans" panose="020B0604020202020204" pitchFamily="34" charset="0"/>
              </a:rPr>
              <a:t>gains or losses recognized on the exchanges.</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6596" name="Text Box 4"/>
          <p:cNvSpPr txBox="1">
            <a:spLocks noChangeArrowheads="1"/>
          </p:cNvSpPr>
          <p:nvPr/>
        </p:nvSpPr>
        <p:spPr bwMode="auto">
          <a:xfrm>
            <a:off x="596900" y="1981200"/>
            <a:ext cx="7632700" cy="3631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ts val="1200"/>
              </a:spcBef>
              <a:buSzPct val="80000"/>
            </a:pPr>
            <a:r>
              <a:rPr lang="en-US" altLang="en-US" sz="2300" dirty="0">
                <a:solidFill>
                  <a:schemeClr val="tx2">
                    <a:lumMod val="75000"/>
                  </a:schemeClr>
                </a:solidFill>
                <a:effectLst/>
                <a:latin typeface="Liberation Sans" panose="020B0604020202020204" pitchFamily="34" charset="0"/>
              </a:rPr>
              <a:t>Government Grants </a:t>
            </a:r>
            <a:r>
              <a:rPr lang="en-US" altLang="en-US" sz="2200" b="0" dirty="0">
                <a:effectLst/>
                <a:latin typeface="Liberation Sans" panose="020B0604020202020204" pitchFamily="34" charset="0"/>
              </a:rPr>
              <a:t>are assistance received from a government in the form of transfers of resources to a company in return for past or future compliance with certain conditions relating to the operating activities of the company.</a:t>
            </a:r>
          </a:p>
          <a:p>
            <a:pPr>
              <a:lnSpc>
                <a:spcPct val="125000"/>
              </a:lnSpc>
              <a:spcBef>
                <a:spcPts val="1200"/>
              </a:spcBef>
              <a:buSzPct val="80000"/>
            </a:pPr>
            <a:r>
              <a:rPr lang="en-US" altLang="en-US" sz="2200" dirty="0">
                <a:effectLst/>
                <a:latin typeface="Liberation Sans" panose="020B0604020202020204" pitchFamily="34" charset="0"/>
              </a:rPr>
              <a:t>IFRS</a:t>
            </a:r>
            <a:r>
              <a:rPr lang="en-US" altLang="en-US" sz="2200" b="0" dirty="0">
                <a:effectLst/>
                <a:latin typeface="Liberation Sans" panose="020B0604020202020204" pitchFamily="34" charset="0"/>
              </a:rPr>
              <a:t> requires grants to be recognized in income </a:t>
            </a:r>
            <a:r>
              <a:rPr lang="en-US" altLang="en-US" sz="2200" dirty="0">
                <a:effectLst/>
                <a:latin typeface="Liberation Sans" panose="020B0604020202020204" pitchFamily="34" charset="0"/>
              </a:rPr>
              <a:t>(income approach)</a:t>
            </a:r>
            <a:r>
              <a:rPr lang="en-US" altLang="en-US" sz="2200" b="0" dirty="0">
                <a:effectLst/>
                <a:latin typeface="Liberation Sans" panose="020B0604020202020204" pitchFamily="34" charset="0"/>
              </a:rPr>
              <a:t> on a systematic basis that matches them with the related costs that they are intended to compensate.</a:t>
            </a:r>
          </a:p>
        </p:txBody>
      </p:sp>
      <p:sp>
        <p:nvSpPr>
          <p:cNvPr id="1006597" name="Text Box 5"/>
          <p:cNvSpPr txBox="1">
            <a:spLocks noChangeArrowheads="1"/>
          </p:cNvSpPr>
          <p:nvPr/>
        </p:nvSpPr>
        <p:spPr bwMode="auto">
          <a:xfrm>
            <a:off x="609600" y="1371600"/>
            <a:ext cx="8001000" cy="566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10000"/>
              </a:lnSpc>
              <a:spcBef>
                <a:spcPct val="30000"/>
              </a:spcBef>
              <a:spcAft>
                <a:spcPct val="20000"/>
              </a:spcAft>
              <a:buSzPct val="80000"/>
              <a:defRPr sz="2800">
                <a:solidFill>
                  <a:srgbClr val="800000"/>
                </a:solidFill>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Government Grants</a:t>
            </a:r>
          </a:p>
        </p:txBody>
      </p:sp>
      <p:sp>
        <p:nvSpPr>
          <p:cNvPr id="7"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VALUATION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435217199"/>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261" name="Text Box 5"/>
          <p:cNvSpPr txBox="1">
            <a:spLocks noChangeArrowheads="1"/>
          </p:cNvSpPr>
          <p:nvPr/>
        </p:nvSpPr>
        <p:spPr bwMode="auto">
          <a:xfrm>
            <a:off x="609600" y="1352550"/>
            <a:ext cx="8001000" cy="45804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6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AG Company received a €500,000 subsidy from the government to purchase lab equipment on January 2, 2015. The lab equipment cost is €2,000,000, has a useful life of five years, and is depreciated on the </a:t>
            </a:r>
            <a:r>
              <a:rPr lang="en-US" altLang="en-US" sz="2100" b="0" dirty="0">
                <a:effectLst/>
                <a:latin typeface="Liberation Sans" panose="020B0604020202020204" pitchFamily="34" charset="0"/>
              </a:rPr>
              <a:t>straight-line basis.</a:t>
            </a:r>
          </a:p>
          <a:p>
            <a:pPr>
              <a:lnSpc>
                <a:spcPct val="125000"/>
              </a:lnSpc>
              <a:spcBef>
                <a:spcPct val="60000"/>
              </a:spcBef>
            </a:pPr>
            <a:r>
              <a:rPr lang="en-US" altLang="en-US" sz="2100" dirty="0">
                <a:effectLst/>
                <a:latin typeface="Liberation Sans" panose="020B0604020202020204" pitchFamily="34" charset="0"/>
              </a:rPr>
              <a:t>IFRS allows</a:t>
            </a:r>
            <a:r>
              <a:rPr lang="en-US" altLang="en-US" sz="2100" b="0" dirty="0">
                <a:effectLst/>
                <a:latin typeface="Liberation Sans" panose="020B0604020202020204" pitchFamily="34" charset="0"/>
              </a:rPr>
              <a:t> AG to record this grant in one of two ways: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Deferred Grant Revenue</a:t>
            </a:r>
            <a:r>
              <a:rPr lang="en-US" altLang="en-US" sz="2000" b="0" dirty="0">
                <a:effectLst/>
                <a:latin typeface="Liberation Sans" panose="020B0604020202020204" pitchFamily="34" charset="0"/>
              </a:rPr>
              <a:t> for the subsidy and amortize the deferred grant revenue over the five-year period. </a:t>
            </a:r>
          </a:p>
          <a:p>
            <a:pPr lvl="1">
              <a:lnSpc>
                <a:spcPct val="125000"/>
              </a:lnSpc>
              <a:spcBef>
                <a:spcPct val="60000"/>
              </a:spcBef>
              <a:buFontTx/>
              <a:buAutoNum type="arabicPeriod"/>
            </a:pPr>
            <a:r>
              <a:rPr lang="en-US" altLang="en-US" sz="2000" dirty="0">
                <a:effectLst/>
                <a:latin typeface="Liberation Sans" panose="020B0604020202020204" pitchFamily="34" charset="0"/>
              </a:rPr>
              <a:t>Credit the lab equipment</a:t>
            </a:r>
            <a:r>
              <a:rPr lang="en-US" altLang="en-US" sz="2000" b="0" dirty="0">
                <a:effectLst/>
                <a:latin typeface="Liberation Sans" panose="020B0604020202020204" pitchFamily="34" charset="0"/>
              </a:rPr>
              <a:t> for the subsidy and depreciate this amount over the five-year period.</a:t>
            </a:r>
          </a:p>
        </p:txBody>
      </p:sp>
      <p:sp>
        <p:nvSpPr>
          <p:cNvPr id="6"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3853478987"/>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2308" name="Text Box 4"/>
          <p:cNvSpPr txBox="1">
            <a:spLocks noChangeArrowheads="1"/>
          </p:cNvSpPr>
          <p:nvPr/>
        </p:nvSpPr>
        <p:spPr bwMode="auto">
          <a:xfrm>
            <a:off x="609600" y="1352550"/>
            <a:ext cx="8001000" cy="1708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5000"/>
              </a:lnSpc>
              <a:spcBef>
                <a:spcPct val="60000"/>
              </a:spcBef>
              <a:defRPr sz="2100">
                <a:effectLst/>
                <a:latin typeface="Liberation Sans" panose="020B0604020202020204" pitchFamily="34" charset="0"/>
              </a:defRPr>
            </a:lvl1pPr>
            <a:lvl2pPr marL="685800" lvl="1" indent="-457200" algn="l">
              <a:lnSpc>
                <a:spcPct val="125000"/>
              </a:lnSpc>
              <a:spcBef>
                <a:spcPct val="60000"/>
              </a:spcBef>
              <a:buFontTx/>
              <a:buAutoNum type="arabicPeriod"/>
              <a:defRPr sz="2000">
                <a:solidFill>
                  <a:srgbClr val="800000"/>
                </a:solidFill>
                <a:effectLst/>
                <a:latin typeface="Liberation Sans" panose="020B0604020202020204" pitchFamily="34"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r>
              <a:rPr lang="en-US" altLang="en-US" dirty="0"/>
              <a:t>Example 1: Grant for Lab Equipment</a:t>
            </a:r>
            <a:r>
              <a:rPr lang="en-US" altLang="en-US" b="0" dirty="0"/>
              <a:t>.   If AG chooses to </a:t>
            </a:r>
            <a:r>
              <a:rPr lang="en-US" altLang="en-US" dirty="0"/>
              <a:t>record deferred revenue</a:t>
            </a:r>
            <a:r>
              <a:rPr lang="en-US" altLang="en-US" b="0" dirty="0"/>
              <a:t> of €500,000, it amortizes this amount over the five-year period to income (€100,000 per year).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4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624" y="3200400"/>
            <a:ext cx="6795176" cy="33432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3" name="Rectangle 2"/>
          <p:cNvSpPr/>
          <p:nvPr/>
        </p:nvSpPr>
        <p:spPr>
          <a:xfrm>
            <a:off x="6934200" y="4872037"/>
            <a:ext cx="1981200" cy="830997"/>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10-17</a:t>
            </a:r>
          </a:p>
          <a:p>
            <a:pPr algn="l"/>
            <a:r>
              <a:rPr lang="en-US" sz="1200" b="0" dirty="0">
                <a:solidFill>
                  <a:schemeClr val="tx1"/>
                </a:solidFill>
                <a:latin typeface="Liberation Sans" panose="020B0604020202020204" pitchFamily="34" charset="0"/>
              </a:rPr>
              <a:t>Government Grant</a:t>
            </a:r>
          </a:p>
          <a:p>
            <a:pPr algn="l"/>
            <a:r>
              <a:rPr lang="en-US" sz="1200" b="0" dirty="0">
                <a:solidFill>
                  <a:schemeClr val="tx1"/>
                </a:solidFill>
                <a:latin typeface="Liberation Sans" panose="020B0604020202020204" pitchFamily="34" charset="0"/>
              </a:rPr>
              <a:t>Recorded as Deferred</a:t>
            </a:r>
          </a:p>
          <a:p>
            <a:pPr algn="l"/>
            <a:r>
              <a:rPr lang="en-US" sz="1200" b="0" dirty="0">
                <a:solidFill>
                  <a:schemeClr val="tx1"/>
                </a:solidFill>
                <a:latin typeface="Liberation Sans" panose="020B0604020202020204" pitchFamily="34" charset="0"/>
              </a:rPr>
              <a:t>Revenue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122094092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4356" name="Text Box 4"/>
          <p:cNvSpPr txBox="1">
            <a:spLocks noChangeArrowheads="1"/>
          </p:cNvSpPr>
          <p:nvPr/>
        </p:nvSpPr>
        <p:spPr bwMode="auto">
          <a:xfrm>
            <a:off x="609600" y="1352550"/>
            <a:ext cx="8001000" cy="21121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50000"/>
              </a:spcBef>
            </a:pPr>
            <a:r>
              <a:rPr lang="en-US" altLang="en-US" sz="2100" dirty="0">
                <a:solidFill>
                  <a:schemeClr val="folHlink"/>
                </a:solidFill>
                <a:effectLst/>
                <a:latin typeface="Liberation Sans" panose="020B0604020202020204" pitchFamily="34" charset="0"/>
              </a:rPr>
              <a:t>Example 1: Grant for Lab Equipment.  </a:t>
            </a:r>
            <a:r>
              <a:rPr lang="en-US" altLang="en-US" sz="2100" b="0" dirty="0">
                <a:solidFill>
                  <a:schemeClr val="folHlink"/>
                </a:solidFill>
                <a:effectLst/>
                <a:latin typeface="Liberation Sans" panose="020B0604020202020204" pitchFamily="34" charset="0"/>
              </a:rPr>
              <a:t>If AG chooses to </a:t>
            </a:r>
            <a:r>
              <a:rPr lang="en-US" altLang="en-US" sz="2100" dirty="0">
                <a:solidFill>
                  <a:schemeClr val="folHlink"/>
                </a:solidFill>
                <a:effectLst/>
                <a:latin typeface="Liberation Sans" panose="020B0604020202020204" pitchFamily="34" charset="0"/>
              </a:rPr>
              <a:t>reduce the cost of the lab equipment</a:t>
            </a:r>
            <a:r>
              <a:rPr lang="en-US" altLang="en-US" sz="2100" b="0" dirty="0">
                <a:solidFill>
                  <a:schemeClr val="folHlink"/>
                </a:solidFill>
                <a:effectLst/>
                <a:latin typeface="Liberation Sans" panose="020B0604020202020204" pitchFamily="34" charset="0"/>
              </a:rPr>
              <a:t>, AG reports the equipment at €1,500,000 (€2,000,000 - €500,000) and depreciates this amount over the five-year period. The effects on the financial statements at December 31, 2015, are:</a:t>
            </a: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r>
              <a:rPr lang="en-US" altLang="en-US" sz="3200" i="0" dirty="0">
                <a:solidFill>
                  <a:srgbClr val="800000"/>
                </a:solidFill>
                <a:effectLst/>
                <a:latin typeface="Liberation Sans" panose="020B0604020202020204" pitchFamily="34" charset="0"/>
              </a:rPr>
              <a:t>Government Grants</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pic>
        <p:nvPicPr>
          <p:cNvPr id="155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1" y="3682145"/>
            <a:ext cx="8229600" cy="226145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12" name="Rectangle 11"/>
          <p:cNvSpPr/>
          <p:nvPr/>
        </p:nvSpPr>
        <p:spPr>
          <a:xfrm>
            <a:off x="6019800" y="3206657"/>
            <a:ext cx="2740926" cy="461665"/>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10-18</a:t>
            </a:r>
          </a:p>
          <a:p>
            <a:pPr algn="l"/>
            <a:r>
              <a:rPr lang="en-US" sz="1200" b="0" dirty="0">
                <a:solidFill>
                  <a:schemeClr val="tx1"/>
                </a:solidFill>
                <a:latin typeface="Liberation Sans" panose="020B0604020202020204" pitchFamily="34" charset="0"/>
              </a:rPr>
              <a:t>Government Grant Adjusted to Asset</a:t>
            </a:r>
          </a:p>
        </p:txBody>
      </p:sp>
      <p:sp>
        <p:nvSpPr>
          <p:cNvPr id="13"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extLst>
      <p:ext uri="{BB962C8B-B14F-4D97-AF65-F5344CB8AC3E}">
        <p14:creationId xmlns:p14="http://schemas.microsoft.com/office/powerpoint/2010/main" val="413021894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2"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sp>
        <p:nvSpPr>
          <p:cNvPr id="66564" name="Text Box 4"/>
          <p:cNvSpPr txBox="1">
            <a:spLocks noChangeArrowheads="1"/>
          </p:cNvSpPr>
          <p:nvPr/>
        </p:nvSpPr>
        <p:spPr bwMode="auto">
          <a:xfrm>
            <a:off x="609600" y="1371600"/>
            <a:ext cx="8077200" cy="3496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600700" algn="r"/>
                <a:tab pos="6629400" algn="r"/>
              </a:tabLst>
              <a:defRPr b="1">
                <a:solidFill>
                  <a:schemeClr val="folHlink"/>
                </a:solidFill>
                <a:latin typeface="Comic Sans MS" pitchFamily="66" charset="0"/>
              </a:defRPr>
            </a:lvl1pPr>
            <a:lvl2pPr marL="742950" indent="-285750">
              <a:tabLst>
                <a:tab pos="5600700" algn="r"/>
                <a:tab pos="6629400" algn="r"/>
              </a:tabLst>
              <a:defRPr b="1">
                <a:solidFill>
                  <a:schemeClr val="folHlink"/>
                </a:solidFill>
                <a:latin typeface="Comic Sans MS" pitchFamily="66" charset="0"/>
              </a:defRPr>
            </a:lvl2pPr>
            <a:lvl3pPr marL="1143000" indent="-228600">
              <a:tabLst>
                <a:tab pos="5600700" algn="r"/>
                <a:tab pos="6629400" algn="r"/>
              </a:tabLst>
              <a:defRPr b="1">
                <a:solidFill>
                  <a:schemeClr val="folHlink"/>
                </a:solidFill>
                <a:latin typeface="Comic Sans MS" pitchFamily="66" charset="0"/>
              </a:defRPr>
            </a:lvl3pPr>
            <a:lvl4pPr marL="1600200" indent="-228600">
              <a:tabLst>
                <a:tab pos="5600700" algn="r"/>
                <a:tab pos="6629400" algn="r"/>
              </a:tabLst>
              <a:defRPr b="1">
                <a:solidFill>
                  <a:schemeClr val="folHlink"/>
                </a:solidFill>
                <a:latin typeface="Comic Sans MS" pitchFamily="66" charset="0"/>
              </a:defRPr>
            </a:lvl4pPr>
            <a:lvl5pPr marL="2057400" indent="-228600">
              <a:tabLst>
                <a:tab pos="5600700" algn="r"/>
                <a:tab pos="6629400"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9pPr>
          </a:lstStyle>
          <a:p>
            <a:pPr algn="l">
              <a:lnSpc>
                <a:spcPct val="120000"/>
              </a:lnSpc>
              <a:spcBef>
                <a:spcPts val="1200"/>
              </a:spcBef>
            </a:pPr>
            <a:r>
              <a:rPr lang="en-US" sz="2200" dirty="0">
                <a:solidFill>
                  <a:schemeClr val="tx1"/>
                </a:solidFill>
                <a:latin typeface="Liberation Sans" panose="020B0604020202020204" pitchFamily="34" charset="0"/>
              </a:rPr>
              <a:t>Recognize costs subsequent to acquisition </a:t>
            </a:r>
            <a:r>
              <a:rPr lang="en-US" sz="2200" b="0" dirty="0">
                <a:solidFill>
                  <a:schemeClr val="tx1"/>
                </a:solidFill>
                <a:latin typeface="Liberation Sans" panose="020B0604020202020204" pitchFamily="34" charset="0"/>
              </a:rPr>
              <a:t>as an asset when the costs can be measured reliably and it is probable that the company will obtain </a:t>
            </a:r>
            <a:r>
              <a:rPr lang="en-US" sz="2200" dirty="0">
                <a:solidFill>
                  <a:schemeClr val="tx1"/>
                </a:solidFill>
                <a:latin typeface="Liberation Sans" panose="020B0604020202020204" pitchFamily="34" charset="0"/>
              </a:rPr>
              <a:t>future economic benefits</a:t>
            </a:r>
            <a:r>
              <a:rPr lang="en-US" sz="2200" b="0" dirty="0">
                <a:solidFill>
                  <a:schemeClr val="tx1"/>
                </a:solidFill>
                <a:latin typeface="Liberation Sans" panose="020B0604020202020204" pitchFamily="34" charset="0"/>
              </a:rPr>
              <a:t>. </a:t>
            </a:r>
          </a:p>
          <a:p>
            <a:pPr algn="l">
              <a:lnSpc>
                <a:spcPct val="120000"/>
              </a:lnSpc>
              <a:spcBef>
                <a:spcPts val="1200"/>
              </a:spcBef>
            </a:pPr>
            <a:r>
              <a:rPr lang="en-US" sz="2200" dirty="0">
                <a:solidFill>
                  <a:schemeClr val="tx1"/>
                </a:solidFill>
                <a:latin typeface="Liberation Sans" panose="020B0604020202020204" pitchFamily="34" charset="0"/>
              </a:rPr>
              <a:t>Evidence</a:t>
            </a:r>
            <a:r>
              <a:rPr lang="en-US" sz="2200" b="0" dirty="0">
                <a:solidFill>
                  <a:schemeClr val="tx1"/>
                </a:solidFill>
                <a:latin typeface="Liberation Sans" panose="020B0604020202020204" pitchFamily="34" charset="0"/>
              </a:rPr>
              <a:t> of future economic benefit would include increases in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useful life,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quantity of product produced, and</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quality of product produced.</a:t>
            </a:r>
            <a:endParaRPr lang="en-US" altLang="en-US" sz="2100" b="0" dirty="0">
              <a:solidFill>
                <a:schemeClr val="tx1"/>
              </a:solidFill>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63248"/>
            <a:ext cx="8000999" cy="254300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endParaRP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pic>
        <p:nvPicPr>
          <p:cNvPr id="6759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23816"/>
            <a:ext cx="8001000" cy="2476984"/>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9" name="Rectangle 8"/>
          <p:cNvSpPr/>
          <p:nvPr/>
        </p:nvSpPr>
        <p:spPr>
          <a:xfrm>
            <a:off x="838200" y="6428601"/>
            <a:ext cx="5562600" cy="276999"/>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10-21  </a:t>
            </a:r>
            <a:r>
              <a:rPr lang="en-US" sz="1200" b="0" dirty="0">
                <a:solidFill>
                  <a:schemeClr val="tx1"/>
                </a:solidFill>
                <a:latin typeface="Liberation Sans" panose="020B0604020202020204" pitchFamily="34" charset="0"/>
              </a:rPr>
              <a:t>Summary of Costs Subsequent to Acquisition</a:t>
            </a:r>
            <a:endParaRPr lang="en-US" sz="1200" dirty="0">
              <a:solidFill>
                <a:schemeClr val="accent6">
                  <a:lumMod val="50000"/>
                </a:schemeClr>
              </a:solidFill>
              <a:latin typeface="Liberation Sans" panose="020B0604020202020204" pitchFamily="34" charset="0"/>
            </a:endParaRP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Text Box 1029"/>
          <p:cNvSpPr txBox="1">
            <a:spLocks noChangeArrowheads="1"/>
          </p:cNvSpPr>
          <p:nvPr/>
        </p:nvSpPr>
        <p:spPr bwMode="auto">
          <a:xfrm>
            <a:off x="609600" y="1371600"/>
            <a:ext cx="8001000"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Meaning of Commercial Substance</a:t>
            </a:r>
            <a:endParaRPr lang="en-US" altLang="en-US" sz="2600" b="0" dirty="0">
              <a:solidFill>
                <a:schemeClr val="tx1"/>
              </a:solidFill>
              <a:latin typeface="Liberation Sans" panose="020B0604020202020204" pitchFamily="34" charset="0"/>
            </a:endParaRPr>
          </a:p>
        </p:txBody>
      </p:sp>
      <p:sp>
        <p:nvSpPr>
          <p:cNvPr id="40966" name="Rectangle 1034"/>
          <p:cNvSpPr>
            <a:spLocks noChangeArrowheads="1"/>
          </p:cNvSpPr>
          <p:nvPr/>
        </p:nvSpPr>
        <p:spPr bwMode="auto">
          <a:xfrm>
            <a:off x="609600" y="1981200"/>
            <a:ext cx="7772400" cy="162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lnSpc>
                <a:spcPct val="120000"/>
              </a:lnSpc>
              <a:spcBef>
                <a:spcPts val="1200"/>
              </a:spcBef>
              <a:defRPr/>
            </a:pPr>
            <a:r>
              <a:rPr lang="en-US" sz="2100" b="0" dirty="0">
                <a:solidFill>
                  <a:schemeClr val="tx1"/>
                </a:solidFill>
                <a:latin typeface="Liberation Sans" panose="020B0604020202020204" pitchFamily="34" charset="0"/>
              </a:rPr>
              <a:t>Exchange has </a:t>
            </a:r>
            <a:r>
              <a:rPr lang="en-US" sz="2100" dirty="0">
                <a:solidFill>
                  <a:schemeClr val="tx2">
                    <a:lumMod val="75000"/>
                  </a:schemeClr>
                </a:solidFill>
                <a:latin typeface="Liberation Sans" panose="020B0604020202020204" pitchFamily="34" charset="0"/>
              </a:rPr>
              <a:t>commercial substance </a:t>
            </a:r>
            <a:r>
              <a:rPr lang="en-US" sz="2100" b="0" dirty="0">
                <a:solidFill>
                  <a:schemeClr val="tx1"/>
                </a:solidFill>
                <a:latin typeface="Liberation Sans" panose="020B0604020202020204" pitchFamily="34" charset="0"/>
              </a:rPr>
              <a:t>if the future cash flows change as a result of the transaction. That is, if the two parties’ </a:t>
            </a:r>
            <a:r>
              <a:rPr lang="en-US" sz="2100" dirty="0">
                <a:solidFill>
                  <a:schemeClr val="tx1"/>
                </a:solidFill>
                <a:latin typeface="Liberation Sans" panose="020B0604020202020204" pitchFamily="34" charset="0"/>
              </a:rPr>
              <a:t>economic positions change</a:t>
            </a:r>
            <a:r>
              <a:rPr lang="en-US" sz="2100" b="0" dirty="0">
                <a:solidFill>
                  <a:schemeClr val="tx1"/>
                </a:solidFill>
                <a:latin typeface="Liberation Sans" panose="020B0604020202020204" pitchFamily="34" charset="0"/>
              </a:rPr>
              <a:t>, the transaction has commercial substance.</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0"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19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798703"/>
            <a:ext cx="8001000" cy="1992497"/>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609600" y="5791200"/>
            <a:ext cx="2286000" cy="46166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ts val="0"/>
              </a:spcBef>
            </a:pPr>
            <a:r>
              <a:rPr lang="en-US" sz="1200" dirty="0">
                <a:solidFill>
                  <a:srgbClr val="800000"/>
                </a:solidFill>
                <a:latin typeface="Liberation Sans" panose="020B0604020202020204" pitchFamily="34" charset="0"/>
              </a:rPr>
              <a:t>ILLUSTRATION 10-10</a:t>
            </a:r>
          </a:p>
          <a:p>
            <a:pPr algn="l">
              <a:spcBef>
                <a:spcPts val="0"/>
              </a:spcBef>
            </a:pPr>
            <a:r>
              <a:rPr lang="en-US" sz="1200" b="0" dirty="0">
                <a:solidFill>
                  <a:schemeClr val="tx1"/>
                </a:solidFill>
                <a:latin typeface="Liberation Sans" panose="020B0604020202020204" pitchFamily="34" charset="0"/>
              </a:rPr>
              <a:t>Accounting for Exchanges</a:t>
            </a:r>
          </a:p>
        </p:txBody>
      </p:sp>
      <p:sp>
        <p:nvSpPr>
          <p:cNvPr id="14"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PROPERTY, PLANT, AND EQUIPMENT</a:t>
            </a:r>
          </a:p>
        </p:txBody>
      </p:sp>
      <p:sp>
        <p:nvSpPr>
          <p:cNvPr id="70660" name="Rectangle 1032"/>
          <p:cNvSpPr>
            <a:spLocks noChangeArrowheads="1"/>
          </p:cNvSpPr>
          <p:nvPr/>
        </p:nvSpPr>
        <p:spPr bwMode="auto">
          <a:xfrm>
            <a:off x="609600" y="1828800"/>
            <a:ext cx="8077200" cy="317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A company may retire plant assets voluntarily or dispose of them by</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Sale,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Exchange,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Involuntary conversion, or</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Abandonment.</a:t>
            </a:r>
          </a:p>
        </p:txBody>
      </p:sp>
      <p:sp>
        <p:nvSpPr>
          <p:cNvPr id="70661" name="Rectangle 1033"/>
          <p:cNvSpPr>
            <a:spLocks noChangeArrowheads="1"/>
          </p:cNvSpPr>
          <p:nvPr/>
        </p:nvSpPr>
        <p:spPr bwMode="auto">
          <a:xfrm>
            <a:off x="609600" y="5029200"/>
            <a:ext cx="8077200" cy="53245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lvl="1" algn="l">
              <a:lnSpc>
                <a:spcPct val="130000"/>
              </a:lnSpc>
              <a:buClr>
                <a:srgbClr val="800000"/>
              </a:buClr>
              <a:buFont typeface="Wingdings" pitchFamily="2" charset="2"/>
              <a:buNone/>
            </a:pPr>
            <a:r>
              <a:rPr lang="en-US" altLang="en-US" sz="2200" b="0" dirty="0">
                <a:latin typeface="Liberation Sans" panose="020B0604020202020204" pitchFamily="34" charset="0"/>
              </a:rPr>
              <a:t>Depreciation must be taken up to the date of disposition. </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09600" y="2005013"/>
            <a:ext cx="8153400" cy="170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nine years at the rate of €1,200 per year. If it sells the machine in the middle of the tenth year for €7,000, Barret records depreciation to the date of sale as:</a:t>
            </a:r>
          </a:p>
        </p:txBody>
      </p:sp>
      <p:sp>
        <p:nvSpPr>
          <p:cNvPr id="71684" name="Text Box 7"/>
          <p:cNvSpPr txBox="1">
            <a:spLocks noChangeArrowheads="1"/>
          </p:cNvSpPr>
          <p:nvPr/>
        </p:nvSpPr>
        <p:spPr bwMode="auto">
          <a:xfrm>
            <a:off x="609600" y="1371600"/>
            <a:ext cx="8001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Sale of Plant Assets</a:t>
            </a:r>
          </a:p>
        </p:txBody>
      </p:sp>
      <p:sp>
        <p:nvSpPr>
          <p:cNvPr id="7"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05250"/>
            <a:ext cx="8229600" cy="867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400800" algn="r"/>
                <a:tab pos="7546975" algn="r"/>
              </a:tabLst>
            </a:pPr>
            <a:r>
              <a:rPr lang="en-US" altLang="en-US" sz="2100" b="0" dirty="0">
                <a:solidFill>
                  <a:schemeClr val="tx1"/>
                </a:solidFill>
                <a:latin typeface="Liberation Sans" panose="020B0604020202020204" pitchFamily="34" charset="0"/>
              </a:rPr>
              <a:t>Depreciation Expense (€1,200 x ½)	600</a:t>
            </a:r>
          </a:p>
          <a:p>
            <a:pPr algn="l">
              <a:spcBef>
                <a:spcPct val="30000"/>
              </a:spcBef>
              <a:spcAft>
                <a:spcPct val="10000"/>
              </a:spcAft>
              <a:buSzPct val="80000"/>
              <a:tabLst>
                <a:tab pos="6578600" algn="r"/>
                <a:tab pos="7546975" algn="r"/>
              </a:tabLst>
            </a:pPr>
            <a:r>
              <a:rPr lang="en-US" altLang="en-US" sz="2100" b="0" dirty="0">
                <a:solidFill>
                  <a:schemeClr val="tx1"/>
                </a:solidFill>
                <a:latin typeface="Liberation Sans" panose="020B0604020202020204" pitchFamily="34" charset="0"/>
              </a:rPr>
              <a:t>	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600</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609600" y="1371600"/>
            <a:ext cx="8153400" cy="211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9 years at the rate of $1,200 per year. If it sells the machine in the middle of the tenth year for $7,000, Barret records depreciation to the date of sale.  Record the entry to record the sale of the asset: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633788"/>
            <a:ext cx="8229600" cy="177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Cash	7,000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11,400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Machinery		18,000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Gain on Disposal of Machinery		400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028"/>
          <p:cNvSpPr txBox="1">
            <a:spLocks noChangeArrowheads="1"/>
          </p:cNvSpPr>
          <p:nvPr/>
        </p:nvSpPr>
        <p:spPr bwMode="auto">
          <a:xfrm>
            <a:off x="609600" y="2025650"/>
            <a:ext cx="8077200" cy="311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Sometimes an asset’s service is terminated through some type of </a:t>
            </a:r>
            <a:r>
              <a:rPr lang="en-US" sz="2100" dirty="0">
                <a:solidFill>
                  <a:schemeClr val="tx2">
                    <a:lumMod val="75000"/>
                  </a:schemeClr>
                </a:solidFill>
                <a:latin typeface="Liberation Sans" panose="020B0604020202020204" pitchFamily="34" charset="0"/>
              </a:rPr>
              <a:t>involuntary conversion </a:t>
            </a:r>
            <a:r>
              <a:rPr lang="en-US" sz="2100" b="0" dirty="0">
                <a:solidFill>
                  <a:srgbClr val="000000"/>
                </a:solidFill>
                <a:latin typeface="Liberation Sans" panose="020B0604020202020204" pitchFamily="34" charset="0"/>
              </a:rPr>
              <a:t>such as fire, flood, theft, or condemnation.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Companies report the difference between the amount recovered (e.g., from a condemnation award or insurance recovery), if any, and the asset’s book value as a gain or loss.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They treat these gains or losses like any other type of disposition. </a:t>
            </a:r>
          </a:p>
        </p:txBody>
      </p:sp>
      <p:sp>
        <p:nvSpPr>
          <p:cNvPr id="73731" name="Text Box 1029"/>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Involuntary Conversion</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1029"/>
          <p:cNvSpPr txBox="1">
            <a:spLocks noChangeArrowheads="1"/>
          </p:cNvSpPr>
          <p:nvPr/>
        </p:nvSpPr>
        <p:spPr bwMode="auto">
          <a:xfrm>
            <a:off x="609600" y="1323975"/>
            <a:ext cx="8001000" cy="2362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0000"/>
              </a:lnSpc>
              <a:spcBef>
                <a:spcPts val="1200"/>
              </a:spcBef>
              <a:spcAft>
                <a:spcPts val="0"/>
              </a:spcAft>
              <a:buSzPct val="80000"/>
              <a:defRPr sz="2100" b="0">
                <a:solidFill>
                  <a:srgbClr val="000000"/>
                </a:solidFill>
                <a:latin typeface="Arial"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lnSpc>
                <a:spcPct val="125000"/>
              </a:lnSpc>
              <a:defRPr/>
            </a:pPr>
            <a:r>
              <a:rPr lang="en-US" sz="2000" b="1" dirty="0">
                <a:solidFill>
                  <a:schemeClr val="accent6">
                    <a:lumMod val="50000"/>
                  </a:schemeClr>
                </a:solidFill>
                <a:latin typeface="Liberation Sans" panose="020B0604020202020204" pitchFamily="34" charset="0"/>
              </a:rPr>
              <a:t>Illustration:</a:t>
            </a:r>
            <a:r>
              <a:rPr lang="en-US" sz="2000" dirty="0">
                <a:latin typeface="Liberation Sans" panose="020B0604020202020204" pitchFamily="34" charset="0"/>
              </a:rPr>
              <a:t>  Camel Transport Corp. had to sell a plant located on company property that stood directly in the path of an interstate highway. Camel received $500,000, which substantially exceeded the book value of the land of $150,000 and the book value of the building of $100,000 (cost of $300,000 less accumulated depreciation of $200,000). Camel made the following entry.</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62400"/>
            <a:ext cx="82296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456363" algn="r"/>
                <a:tab pos="7940675" algn="r"/>
              </a:tabLst>
              <a:defRPr b="1">
                <a:solidFill>
                  <a:schemeClr val="folHlink"/>
                </a:solidFill>
                <a:latin typeface="Comic Sans MS" pitchFamily="66" charset="0"/>
              </a:defRPr>
            </a:lvl1pPr>
            <a:lvl2pPr marL="742950" indent="-285750">
              <a:tabLst>
                <a:tab pos="6456363" algn="r"/>
                <a:tab pos="7940675" algn="r"/>
              </a:tabLst>
              <a:defRPr b="1">
                <a:solidFill>
                  <a:schemeClr val="folHlink"/>
                </a:solidFill>
                <a:latin typeface="Comic Sans MS" pitchFamily="66" charset="0"/>
              </a:defRPr>
            </a:lvl2pPr>
            <a:lvl3pPr marL="1143000" indent="-228600">
              <a:tabLst>
                <a:tab pos="6456363" algn="r"/>
                <a:tab pos="7940675" algn="r"/>
              </a:tabLst>
              <a:defRPr b="1">
                <a:solidFill>
                  <a:schemeClr val="folHlink"/>
                </a:solidFill>
                <a:latin typeface="Comic Sans MS" pitchFamily="66" charset="0"/>
              </a:defRPr>
            </a:lvl3pPr>
            <a:lvl4pPr marL="1600200" indent="-228600">
              <a:tabLst>
                <a:tab pos="6456363" algn="r"/>
                <a:tab pos="7940675" algn="r"/>
              </a:tabLst>
              <a:defRPr b="1">
                <a:solidFill>
                  <a:schemeClr val="folHlink"/>
                </a:solidFill>
                <a:latin typeface="Comic Sans MS" pitchFamily="66" charset="0"/>
              </a:defRPr>
            </a:lvl4pPr>
            <a:lvl5pPr marL="2057400" indent="-228600">
              <a:tabLst>
                <a:tab pos="6456363" algn="r"/>
                <a:tab pos="794067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9pPr>
          </a:lstStyle>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Cash	500,000</a:t>
            </a:r>
          </a:p>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Accumulated Depreciation—Buildings 	200,000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Buildings		300,000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Land		150,000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Gain on Disposal of Plant Assets 		250,000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1"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wipe(left)">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latin typeface="Liberation Sans" panose="020B0604020202020204" pitchFamily="34" charset="0"/>
              </a:rPr>
              <a:t>Copyright © 2014 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latin typeface="Liberation Sans" panose="020B0604020202020204" pitchFamily="34" charset="0"/>
              </a:rPr>
              <a:t>COPYRIGHT</a:t>
            </a:r>
          </a:p>
        </p:txBody>
      </p:sp>
    </p:spTree>
    <p:extLst>
      <p:ext uri="{BB962C8B-B14F-4D97-AF65-F5344CB8AC3E}">
        <p14:creationId xmlns:p14="http://schemas.microsoft.com/office/powerpoint/2010/main" val="896074284"/>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Text Box 4"/>
          <p:cNvSpPr txBox="1">
            <a:spLocks noChangeArrowheads="1"/>
          </p:cNvSpPr>
          <p:nvPr/>
        </p:nvSpPr>
        <p:spPr bwMode="auto">
          <a:xfrm>
            <a:off x="609600" y="1981200"/>
            <a:ext cx="8077200" cy="21732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ct val="50000"/>
              </a:spcBef>
            </a:pPr>
            <a:r>
              <a:rPr lang="en-US" altLang="en-US" sz="2100" b="0" dirty="0">
                <a:solidFill>
                  <a:schemeClr val="tx1"/>
                </a:solidFill>
                <a:latin typeface="Liberation Sans" panose="020B0604020202020204" pitchFamily="34" charset="0"/>
              </a:rPr>
              <a:t>Companies recognize a </a:t>
            </a:r>
            <a:r>
              <a:rPr lang="en-US" altLang="en-US" sz="2100" dirty="0">
                <a:solidFill>
                  <a:schemeClr val="tx1"/>
                </a:solidFill>
                <a:latin typeface="Liberation Sans" panose="020B0604020202020204" pitchFamily="34" charset="0"/>
              </a:rPr>
              <a:t>loss immediately</a:t>
            </a:r>
            <a:r>
              <a:rPr lang="en-US" altLang="en-US" sz="2100" b="0" dirty="0">
                <a:solidFill>
                  <a:schemeClr val="tx1"/>
                </a:solidFill>
                <a:latin typeface="Liberation Sans" panose="020B0604020202020204" pitchFamily="34" charset="0"/>
              </a:rPr>
              <a:t> whether the exchange has commercial substance or not.</a:t>
            </a:r>
          </a:p>
          <a:p>
            <a:pPr algn="l">
              <a:lnSpc>
                <a:spcPct val="120000"/>
              </a:lnSpc>
              <a:spcBef>
                <a:spcPct val="50000"/>
              </a:spcBef>
            </a:pPr>
            <a:r>
              <a:rPr lang="en-US" altLang="en-US" sz="2100" dirty="0">
                <a:solidFill>
                  <a:schemeClr val="tx1"/>
                </a:solidFill>
                <a:latin typeface="Liberation Sans" panose="020B0604020202020204" pitchFamily="34" charset="0"/>
              </a:rPr>
              <a:t>Rationale:</a:t>
            </a:r>
            <a:r>
              <a:rPr lang="en-US" altLang="en-US" sz="2100" b="0" dirty="0">
                <a:solidFill>
                  <a:schemeClr val="tx1"/>
                </a:solidFill>
                <a:latin typeface="Liberation Sans" panose="020B0604020202020204" pitchFamily="34" charset="0"/>
              </a:rPr>
              <a:t> Companies should not value assets at more than their cash equivalent price; if the loss were deferred, assets would be overstated.</a:t>
            </a:r>
          </a:p>
        </p:txBody>
      </p:sp>
      <p:sp>
        <p:nvSpPr>
          <p:cNvPr id="43013" name="Text Box 5"/>
          <p:cNvSpPr txBox="1">
            <a:spLocks noChangeArrowheads="1"/>
          </p:cNvSpPr>
          <p:nvPr/>
        </p:nvSpPr>
        <p:spPr bwMode="auto">
          <a:xfrm>
            <a:off x="609600" y="1371600"/>
            <a:ext cx="8001000" cy="532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Exchanges—Loss Situation</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6"/>
          <p:cNvSpPr>
            <a:spLocks noChangeArrowheads="1"/>
          </p:cNvSpPr>
          <p:nvPr/>
        </p:nvSpPr>
        <p:spPr bwMode="auto">
          <a:xfrm>
            <a:off x="609600" y="1368425"/>
            <a:ext cx="8229600" cy="30469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Information Processing, Inc. trades its used machine for a new model at Jerrod Business Solutions Inc. The exchange has commercial substance. The used machine has a book value of €8,000 (original cost €12,000 less €4,000 accumulated depreciation) and a fair value of €6,000. The new model lists for €16,000. Jerrod gives Information Processing a trade-in allowance of €9,000 for the used machine. Information Processing computes the cost of the new asset as follows.</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404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4549" y="4267200"/>
            <a:ext cx="6352251" cy="1988212"/>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457200" y="5562600"/>
            <a:ext cx="1981200" cy="646331"/>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10-11</a:t>
            </a:r>
          </a:p>
          <a:p>
            <a:pPr algn="l"/>
            <a:r>
              <a:rPr lang="en-US" sz="1200" b="0" dirty="0">
                <a:latin typeface="Liberation Sans" panose="020B0604020202020204" pitchFamily="34" charset="0"/>
              </a:rPr>
              <a:t>Computation of Cost of</a:t>
            </a:r>
          </a:p>
          <a:p>
            <a:pPr algn="l"/>
            <a:r>
              <a:rPr lang="en-US" sz="1200" b="0" dirty="0">
                <a:latin typeface="Liberation Sans" panose="020B0604020202020204" pitchFamily="34" charset="0"/>
              </a:rPr>
              <a:t>New Machine</a:t>
            </a:r>
            <a:endParaRPr lang="en-US" sz="1200" dirty="0">
              <a:latin typeface="Liberation Sans" panose="020B0604020202020204" pitchFamily="34" charset="0"/>
            </a:endParaRP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9" name="Rectangle 7"/>
          <p:cNvSpPr>
            <a:spLocks noChangeArrowheads="1"/>
          </p:cNvSpPr>
          <p:nvPr/>
        </p:nvSpPr>
        <p:spPr bwMode="auto">
          <a:xfrm>
            <a:off x="990600" y="2297113"/>
            <a:ext cx="7467600" cy="226215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25000"/>
              </a:lnSpc>
              <a:spcBef>
                <a:spcPct val="20000"/>
              </a:spcBef>
            </a:pPr>
            <a:r>
              <a:rPr lang="en-US" altLang="en-US" sz="2000" b="0" dirty="0">
                <a:latin typeface="Liberation Sans" panose="020B0604020202020204" pitchFamily="34" charset="0"/>
              </a:rPr>
              <a:t>Equipment 	13,000</a:t>
            </a:r>
          </a:p>
          <a:p>
            <a:pPr algn="l">
              <a:lnSpc>
                <a:spcPct val="125000"/>
              </a:lnSpc>
              <a:spcBef>
                <a:spcPct val="20000"/>
              </a:spcBef>
            </a:pPr>
            <a:r>
              <a:rPr lang="en-US" altLang="en-US" sz="2000" b="0" dirty="0">
                <a:latin typeface="Liberation Sans" panose="020B0604020202020204" pitchFamily="34" charset="0"/>
              </a:rPr>
              <a:t>Accumulated Depreciation—Equipment 	4,000</a:t>
            </a:r>
          </a:p>
          <a:p>
            <a:pPr algn="l">
              <a:lnSpc>
                <a:spcPct val="125000"/>
              </a:lnSpc>
              <a:spcBef>
                <a:spcPct val="20000"/>
              </a:spcBef>
            </a:pPr>
            <a:r>
              <a:rPr lang="en-US" altLang="en-US" sz="2000" b="0" dirty="0">
                <a:latin typeface="Liberation Sans" panose="020B0604020202020204" pitchFamily="34" charset="0"/>
              </a:rPr>
              <a:t>Loss on Disposal of Equipment 	2,000</a:t>
            </a:r>
          </a:p>
          <a:p>
            <a:pPr algn="l">
              <a:lnSpc>
                <a:spcPct val="125000"/>
              </a:lnSpc>
              <a:spcBef>
                <a:spcPct val="20000"/>
              </a:spcBef>
            </a:pPr>
            <a:r>
              <a:rPr lang="en-US" altLang="en-US" sz="2000" b="0" dirty="0">
                <a:latin typeface="Liberation Sans" panose="020B0604020202020204" pitchFamily="34" charset="0"/>
              </a:rPr>
              <a:t>	Equipment 		12,000</a:t>
            </a:r>
          </a:p>
          <a:p>
            <a:pPr algn="l">
              <a:lnSpc>
                <a:spcPct val="125000"/>
              </a:lnSpc>
              <a:spcBef>
                <a:spcPct val="20000"/>
              </a:spcBef>
            </a:pPr>
            <a:r>
              <a:rPr lang="en-US" altLang="en-US" sz="2000" b="0" dirty="0">
                <a:latin typeface="Liberation Sans" panose="020B0604020202020204" pitchFamily="34" charset="0"/>
              </a:rPr>
              <a:t>	Cash 		7,000</a:t>
            </a:r>
          </a:p>
        </p:txBody>
      </p:sp>
      <p:sp>
        <p:nvSpPr>
          <p:cNvPr id="45061" name="Rectangle 4"/>
          <p:cNvSpPr>
            <a:spLocks noChangeArrowheads="1"/>
          </p:cNvSpPr>
          <p:nvPr/>
        </p:nvSpPr>
        <p:spPr bwMode="auto">
          <a:xfrm>
            <a:off x="609600" y="1382713"/>
            <a:ext cx="8229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Information Processing records this transaction as follows:</a:t>
            </a:r>
          </a:p>
        </p:txBody>
      </p:sp>
      <p:sp>
        <p:nvSpPr>
          <p:cNvPr id="45063" name="Rectangle 9"/>
          <p:cNvSpPr>
            <a:spLocks noChangeArrowheads="1"/>
          </p:cNvSpPr>
          <p:nvPr/>
        </p:nvSpPr>
        <p:spPr bwMode="auto">
          <a:xfrm>
            <a:off x="304800" y="4953000"/>
            <a:ext cx="1371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nSpc>
                <a:spcPct val="115000"/>
              </a:lnSpc>
            </a:pPr>
            <a:r>
              <a:rPr lang="en-US" altLang="en-US" sz="2000" dirty="0">
                <a:solidFill>
                  <a:schemeClr val="tx1"/>
                </a:solidFill>
                <a:latin typeface="Liberation Sans" panose="020B0604020202020204" pitchFamily="34" charset="0"/>
              </a:rPr>
              <a:t>Loss on Disposal</a:t>
            </a:r>
            <a:endParaRPr lang="en-US" altLang="en-US" sz="2000" b="0" dirty="0">
              <a:solidFill>
                <a:schemeClr val="tx1"/>
              </a:solidFill>
              <a:latin typeface="Liberation Sans" panose="020B0604020202020204" pitchFamily="34" charset="0"/>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1"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pic>
        <p:nvPicPr>
          <p:cNvPr id="4506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4851647"/>
            <a:ext cx="5410200" cy="1320553"/>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2" name="Rectangle 1"/>
          <p:cNvSpPr/>
          <p:nvPr/>
        </p:nvSpPr>
        <p:spPr>
          <a:xfrm>
            <a:off x="7239000" y="4800600"/>
            <a:ext cx="1981200" cy="830997"/>
          </a:xfrm>
          <a:prstGeom prst="rect">
            <a:avLst/>
          </a:prstGeom>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10-12</a:t>
            </a:r>
          </a:p>
          <a:p>
            <a:pPr algn="l"/>
            <a:r>
              <a:rPr lang="en-US" sz="1200" b="0" dirty="0">
                <a:solidFill>
                  <a:schemeClr val="tx1"/>
                </a:solidFill>
                <a:latin typeface="Liberation Sans" panose="020B0604020202020204" pitchFamily="34" charset="0"/>
              </a:rPr>
              <a:t>Computation of Loss</a:t>
            </a:r>
          </a:p>
          <a:p>
            <a:pPr algn="l"/>
            <a:r>
              <a:rPr lang="en-US" sz="1200" b="0" dirty="0">
                <a:solidFill>
                  <a:schemeClr val="tx1"/>
                </a:solidFill>
                <a:latin typeface="Liberation Sans" panose="020B0604020202020204" pitchFamily="34" charset="0"/>
              </a:rPr>
              <a:t>on Disposal of Used</a:t>
            </a:r>
          </a:p>
          <a:p>
            <a:pPr algn="l"/>
            <a:r>
              <a:rPr lang="en-US" sz="1200" b="0" dirty="0">
                <a:solidFill>
                  <a:schemeClr val="tx1"/>
                </a:solidFill>
                <a:latin typeface="Liberation Sans" panose="020B0604020202020204" pitchFamily="34" charset="0"/>
              </a:rPr>
              <a:t>Machine</a:t>
            </a:r>
          </a:p>
        </p:txBody>
      </p:sp>
      <p:sp>
        <p:nvSpPr>
          <p:cNvPr id="14"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68039">
                                            <p:txEl>
                                              <p:pRg st="0" end="0"/>
                                            </p:txEl>
                                          </p:spTgt>
                                        </p:tgtEl>
                                        <p:attrNameLst>
                                          <p:attrName>style.visibility</p:attrName>
                                        </p:attrNameLst>
                                      </p:cBhvr>
                                      <p:to>
                                        <p:strVal val="visible"/>
                                      </p:to>
                                    </p:set>
                                    <p:animEffect transition="in" filter="wipe(left)">
                                      <p:cBhvr>
                                        <p:cTn id="7" dur="500"/>
                                        <p:tgtEl>
                                          <p:spTgt spid="10680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68039">
                                            <p:txEl>
                                              <p:pRg st="1" end="1"/>
                                            </p:txEl>
                                          </p:spTgt>
                                        </p:tgtEl>
                                        <p:attrNameLst>
                                          <p:attrName>style.visibility</p:attrName>
                                        </p:attrNameLst>
                                      </p:cBhvr>
                                      <p:to>
                                        <p:strVal val="visible"/>
                                      </p:to>
                                    </p:set>
                                    <p:animEffect transition="in" filter="wipe(left)">
                                      <p:cBhvr>
                                        <p:cTn id="12" dur="500"/>
                                        <p:tgtEl>
                                          <p:spTgt spid="10680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68039">
                                            <p:txEl>
                                              <p:pRg st="2" end="2"/>
                                            </p:txEl>
                                          </p:spTgt>
                                        </p:tgtEl>
                                        <p:attrNameLst>
                                          <p:attrName>style.visibility</p:attrName>
                                        </p:attrNameLst>
                                      </p:cBhvr>
                                      <p:to>
                                        <p:strVal val="visible"/>
                                      </p:to>
                                    </p:set>
                                    <p:animEffect transition="in" filter="wipe(left)">
                                      <p:cBhvr>
                                        <p:cTn id="17" dur="500"/>
                                        <p:tgtEl>
                                          <p:spTgt spid="10680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68039">
                                            <p:txEl>
                                              <p:pRg st="3" end="3"/>
                                            </p:txEl>
                                          </p:spTgt>
                                        </p:tgtEl>
                                        <p:attrNameLst>
                                          <p:attrName>style.visibility</p:attrName>
                                        </p:attrNameLst>
                                      </p:cBhvr>
                                      <p:to>
                                        <p:strVal val="visible"/>
                                      </p:to>
                                    </p:set>
                                    <p:animEffect transition="in" filter="wipe(left)">
                                      <p:cBhvr>
                                        <p:cTn id="22" dur="500"/>
                                        <p:tgtEl>
                                          <p:spTgt spid="106803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68039">
                                            <p:txEl>
                                              <p:pRg st="4" end="4"/>
                                            </p:txEl>
                                          </p:spTgt>
                                        </p:tgtEl>
                                        <p:attrNameLst>
                                          <p:attrName>style.visibility</p:attrName>
                                        </p:attrNameLst>
                                      </p:cBhvr>
                                      <p:to>
                                        <p:strVal val="visible"/>
                                      </p:to>
                                    </p:set>
                                    <p:animEffect transition="in" filter="wipe(left)">
                                      <p:cBhvr>
                                        <p:cTn id="27" dur="500"/>
                                        <p:tgtEl>
                                          <p:spTgt spid="10680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803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5"/>
          <p:cNvSpPr txBox="1">
            <a:spLocks noChangeArrowheads="1"/>
          </p:cNvSpPr>
          <p:nvPr/>
        </p:nvSpPr>
        <p:spPr bwMode="auto">
          <a:xfrm>
            <a:off x="609600" y="1371600"/>
            <a:ext cx="8001000" cy="5324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Exchanges—Gain Situation</a:t>
            </a:r>
          </a:p>
        </p:txBody>
      </p:sp>
      <p:sp>
        <p:nvSpPr>
          <p:cNvPr id="46085" name="Rectangle 6"/>
          <p:cNvSpPr>
            <a:spLocks noChangeArrowheads="1"/>
          </p:cNvSpPr>
          <p:nvPr/>
        </p:nvSpPr>
        <p:spPr bwMode="auto">
          <a:xfrm>
            <a:off x="609600" y="1981200"/>
            <a:ext cx="7696200" cy="185281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30000"/>
              </a:lnSpc>
            </a:pPr>
            <a:r>
              <a:rPr lang="en-US" altLang="en-US" sz="2200" dirty="0">
                <a:solidFill>
                  <a:schemeClr val="tx1"/>
                </a:solidFill>
                <a:latin typeface="Liberation Sans" panose="020B0604020202020204" pitchFamily="34" charset="0"/>
              </a:rPr>
              <a:t>Has Commercial Substance. </a:t>
            </a:r>
            <a:r>
              <a:rPr lang="en-US" altLang="en-US" sz="2200" b="0" dirty="0">
                <a:solidFill>
                  <a:schemeClr val="tx1"/>
                </a:solidFill>
                <a:latin typeface="Liberation Sans" panose="020B0604020202020204" pitchFamily="34" charset="0"/>
              </a:rPr>
              <a:t>Company usually records the cost of a non-monetary asset acquired in exchange for another non-monetary asset at the </a:t>
            </a:r>
            <a:r>
              <a:rPr lang="en-US" altLang="en-US" sz="2200" dirty="0">
                <a:solidFill>
                  <a:schemeClr val="tx1"/>
                </a:solidFill>
                <a:latin typeface="Liberation Sans" panose="020B0604020202020204" pitchFamily="34" charset="0"/>
              </a:rPr>
              <a:t>fair value of the asset given up</a:t>
            </a:r>
            <a:r>
              <a:rPr lang="en-US" altLang="en-US" sz="2200" b="0" dirty="0">
                <a:solidFill>
                  <a:schemeClr val="tx1"/>
                </a:solidFill>
                <a:latin typeface="Liberation Sans" panose="020B0604020202020204" pitchFamily="34" charset="0"/>
              </a:rPr>
              <a:t>, and immediately recognizes a gain.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6"/>
          <p:cNvSpPr>
            <a:spLocks noChangeArrowheads="1"/>
          </p:cNvSpPr>
          <p:nvPr/>
        </p:nvSpPr>
        <p:spPr bwMode="auto">
          <a:xfrm>
            <a:off x="609600" y="1371600"/>
            <a:ext cx="7924800" cy="2898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000" dirty="0">
                <a:solidFill>
                  <a:srgbClr val="800000"/>
                </a:solidFill>
                <a:latin typeface="Liberation Sans" panose="020B0604020202020204" pitchFamily="34" charset="0"/>
              </a:rPr>
              <a:t>Illustration:</a:t>
            </a:r>
            <a:r>
              <a:rPr lang="en-US" altLang="en-US" sz="2000" b="0" dirty="0">
                <a:latin typeface="Liberation Sans" panose="020B0604020202020204" pitchFamily="34" charset="0"/>
              </a:rPr>
              <a:t>  Interstate Transportation Company exchanged a number of used trucks plus cash for a semi-truck. The used trucks have a combined book value of $42,000 (cost $64,000 less $22,000 accumulated depreciation). Interstate’s purchasing agent, experienced in the secondhand market, indicates that the used trucks have a fair market value of $49,000. In addition to the trucks, Interstate must pay $11,000 cash for the semi-truck. Interstate computes the cost of the semi-truck as follows.</a:t>
            </a:r>
          </a:p>
        </p:txBody>
      </p:sp>
      <p:sp>
        <p:nvSpPr>
          <p:cNvPr id="47109" name="Text Box 8"/>
          <p:cNvSpPr txBox="1">
            <a:spLocks noChangeArrowheads="1"/>
          </p:cNvSpPr>
          <p:nvPr/>
        </p:nvSpPr>
        <p:spPr bwMode="auto">
          <a:xfrm>
            <a:off x="7315200" y="4495800"/>
            <a:ext cx="1447800" cy="6463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1200" dirty="0">
                <a:solidFill>
                  <a:srgbClr val="800000"/>
                </a:solidFill>
                <a:latin typeface="Liberation Sans" panose="020B0604020202020204" pitchFamily="34" charset="0"/>
              </a:rPr>
              <a:t>Illustration 10-13</a:t>
            </a:r>
          </a:p>
          <a:p>
            <a:pPr algn="l">
              <a:spcBef>
                <a:spcPts val="0"/>
              </a:spcBef>
            </a:pPr>
            <a:r>
              <a:rPr lang="en-US" altLang="en-US" sz="1200" b="0" dirty="0">
                <a:solidFill>
                  <a:schemeClr val="tx1"/>
                </a:solidFill>
                <a:latin typeface="Liberation Sans" panose="020B0604020202020204" pitchFamily="34" charset="0"/>
              </a:rPr>
              <a:t>Computation of Semi-Truck Cost</a:t>
            </a:r>
          </a:p>
        </p:txBody>
      </p:sp>
      <p:pic>
        <p:nvPicPr>
          <p:cNvPr id="4711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495800"/>
            <a:ext cx="6553200" cy="16332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226" name="Rectangle 2"/>
          <p:cNvSpPr>
            <a:spLocks noChangeArrowheads="1"/>
          </p:cNvSpPr>
          <p:nvPr/>
        </p:nvSpPr>
        <p:spPr bwMode="auto">
          <a:xfrm>
            <a:off x="990600" y="2057400"/>
            <a:ext cx="7467600" cy="220906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63550" indent="-463550">
              <a:tabLst>
                <a:tab pos="5718175" algn="r"/>
                <a:tab pos="7083425" algn="r"/>
              </a:tabLst>
              <a:defRPr b="1">
                <a:solidFill>
                  <a:schemeClr val="folHlink"/>
                </a:solidFill>
                <a:latin typeface="Comic Sans MS" pitchFamily="66" charset="0"/>
              </a:defRPr>
            </a:lvl1pPr>
            <a:lvl2pPr marL="742950" indent="-285750">
              <a:tabLst>
                <a:tab pos="5718175" algn="r"/>
                <a:tab pos="7083425" algn="r"/>
              </a:tabLst>
              <a:defRPr b="1">
                <a:solidFill>
                  <a:schemeClr val="folHlink"/>
                </a:solidFill>
                <a:latin typeface="Comic Sans MS" pitchFamily="66" charset="0"/>
              </a:defRPr>
            </a:lvl2pPr>
            <a:lvl3pPr marL="1143000" indent="-228600">
              <a:tabLst>
                <a:tab pos="5718175" algn="r"/>
                <a:tab pos="7083425" algn="r"/>
              </a:tabLst>
              <a:defRPr b="1">
                <a:solidFill>
                  <a:schemeClr val="folHlink"/>
                </a:solidFill>
                <a:latin typeface="Comic Sans MS" pitchFamily="66" charset="0"/>
              </a:defRPr>
            </a:lvl3pPr>
            <a:lvl4pPr marL="1600200" indent="-228600">
              <a:tabLst>
                <a:tab pos="5718175" algn="r"/>
                <a:tab pos="7083425" algn="r"/>
              </a:tabLst>
              <a:defRPr b="1">
                <a:solidFill>
                  <a:schemeClr val="folHlink"/>
                </a:solidFill>
                <a:latin typeface="Comic Sans MS" pitchFamily="66" charset="0"/>
              </a:defRPr>
            </a:lvl4pPr>
            <a:lvl5pPr marL="2057400" indent="-228600">
              <a:tabLst>
                <a:tab pos="5718175" algn="r"/>
                <a:tab pos="708342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718175" algn="r"/>
                <a:tab pos="7083425" algn="r"/>
              </a:tabLst>
              <a:defRPr b="1">
                <a:solidFill>
                  <a:schemeClr val="folHlink"/>
                </a:solidFill>
                <a:latin typeface="Comic Sans MS" pitchFamily="66" charset="0"/>
              </a:defRPr>
            </a:lvl9pPr>
          </a:lstStyle>
          <a:p>
            <a:pPr algn="l">
              <a:lnSpc>
                <a:spcPct val="115000"/>
              </a:lnSpc>
              <a:spcBef>
                <a:spcPct val="20000"/>
              </a:spcBef>
            </a:pPr>
            <a:r>
              <a:rPr lang="en-US" altLang="en-US" sz="2100" b="0" dirty="0">
                <a:latin typeface="Liberation Sans" panose="020B0604020202020204" pitchFamily="34" charset="0"/>
              </a:rPr>
              <a:t>Truck (semi) 	60,000</a:t>
            </a:r>
          </a:p>
          <a:p>
            <a:pPr algn="l">
              <a:lnSpc>
                <a:spcPct val="115000"/>
              </a:lnSpc>
              <a:spcBef>
                <a:spcPct val="20000"/>
              </a:spcBef>
            </a:pPr>
            <a:r>
              <a:rPr lang="en-US" altLang="en-US" sz="2100" b="0" dirty="0">
                <a:latin typeface="Liberation Sans" panose="020B0604020202020204" pitchFamily="34" charset="0"/>
              </a:rPr>
              <a:t>Accumulated Depreciation—Trucks 	22,000</a:t>
            </a:r>
          </a:p>
          <a:p>
            <a:pPr algn="l">
              <a:lnSpc>
                <a:spcPct val="115000"/>
              </a:lnSpc>
              <a:spcBef>
                <a:spcPct val="20000"/>
              </a:spcBef>
            </a:pPr>
            <a:r>
              <a:rPr lang="en-US" altLang="en-US" sz="2100" b="0" dirty="0">
                <a:latin typeface="Liberation Sans" panose="020B0604020202020204" pitchFamily="34" charset="0"/>
              </a:rPr>
              <a:t>	Trucks (used)		64,000</a:t>
            </a:r>
          </a:p>
          <a:p>
            <a:pPr algn="l">
              <a:lnSpc>
                <a:spcPct val="115000"/>
              </a:lnSpc>
              <a:spcBef>
                <a:spcPct val="20000"/>
              </a:spcBef>
            </a:pPr>
            <a:r>
              <a:rPr lang="en-US" altLang="en-US" sz="2100" b="0" dirty="0">
                <a:latin typeface="Liberation Sans" panose="020B0604020202020204" pitchFamily="34" charset="0"/>
              </a:rPr>
              <a:t>	Gain on Disposal of Trucks		7,000</a:t>
            </a:r>
          </a:p>
          <a:p>
            <a:pPr algn="l">
              <a:lnSpc>
                <a:spcPct val="115000"/>
              </a:lnSpc>
              <a:spcBef>
                <a:spcPct val="20000"/>
              </a:spcBef>
            </a:pPr>
            <a:r>
              <a:rPr lang="en-US" altLang="en-US" sz="2100" b="0" dirty="0">
                <a:latin typeface="Liberation Sans" panose="020B0604020202020204" pitchFamily="34" charset="0"/>
              </a:rPr>
              <a:t>	Cash 		11,000</a:t>
            </a:r>
          </a:p>
        </p:txBody>
      </p:sp>
      <p:sp>
        <p:nvSpPr>
          <p:cNvPr id="48133" name="Rectangle 5"/>
          <p:cNvSpPr>
            <a:spLocks noChangeArrowheads="1"/>
          </p:cNvSpPr>
          <p:nvPr/>
        </p:nvSpPr>
        <p:spPr bwMode="auto">
          <a:xfrm>
            <a:off x="609600" y="1371600"/>
            <a:ext cx="8305800" cy="463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5000"/>
              </a:lnSpc>
            </a:pPr>
            <a:r>
              <a:rPr lang="en-US" altLang="en-US" sz="2100" dirty="0">
                <a:solidFill>
                  <a:srgbClr val="800000"/>
                </a:solidFill>
                <a:latin typeface="Liberation Sans" panose="020B0604020202020204" pitchFamily="34" charset="0"/>
              </a:rPr>
              <a:t>Illustration:</a:t>
            </a:r>
            <a:r>
              <a:rPr lang="en-US" altLang="en-US" sz="2100" b="0" dirty="0">
                <a:latin typeface="Liberation Sans" panose="020B0604020202020204" pitchFamily="34" charset="0"/>
              </a:rPr>
              <a:t>  Interstate records the exchange transaction as follows:</a:t>
            </a:r>
          </a:p>
        </p:txBody>
      </p:sp>
      <p:sp>
        <p:nvSpPr>
          <p:cNvPr id="48134" name="Text Box 6"/>
          <p:cNvSpPr txBox="1">
            <a:spLocks noChangeArrowheads="1"/>
          </p:cNvSpPr>
          <p:nvPr/>
        </p:nvSpPr>
        <p:spPr bwMode="auto">
          <a:xfrm>
            <a:off x="7162800" y="4514850"/>
            <a:ext cx="1752600" cy="83099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r>
              <a:rPr lang="en-US" sz="1200" dirty="0">
                <a:solidFill>
                  <a:srgbClr val="800000"/>
                </a:solidFill>
                <a:latin typeface="Liberation Sans" panose="020B0604020202020204" pitchFamily="34" charset="0"/>
              </a:rPr>
              <a:t>ILLUSTRATION 10-14</a:t>
            </a:r>
          </a:p>
          <a:p>
            <a:pPr algn="l"/>
            <a:r>
              <a:rPr lang="en-US" sz="1200" b="0" dirty="0">
                <a:solidFill>
                  <a:schemeClr val="tx1"/>
                </a:solidFill>
                <a:latin typeface="Liberation Sans" panose="020B0604020202020204" pitchFamily="34" charset="0"/>
              </a:rPr>
              <a:t>Computation of Gain on Disposal of Used Trucks</a:t>
            </a:r>
            <a:endParaRPr lang="en-US" altLang="en-US" sz="1200" b="0" dirty="0">
              <a:solidFill>
                <a:schemeClr val="tx1"/>
              </a:solidFill>
              <a:latin typeface="Liberation Sans" panose="020B0604020202020204" pitchFamily="34" charset="0"/>
            </a:endParaRPr>
          </a:p>
        </p:txBody>
      </p:sp>
      <p:sp>
        <p:nvSpPr>
          <p:cNvPr id="48135" name="Rectangle 8"/>
          <p:cNvSpPr>
            <a:spLocks noChangeArrowheads="1"/>
          </p:cNvSpPr>
          <p:nvPr/>
        </p:nvSpPr>
        <p:spPr bwMode="auto">
          <a:xfrm>
            <a:off x="381000" y="4789488"/>
            <a:ext cx="1371600" cy="7937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nSpc>
                <a:spcPct val="115000"/>
              </a:lnSpc>
            </a:pPr>
            <a:r>
              <a:rPr lang="en-US" altLang="en-US" sz="2000" dirty="0">
                <a:solidFill>
                  <a:schemeClr val="tx1"/>
                </a:solidFill>
                <a:latin typeface="Liberation Sans" panose="020B0604020202020204" pitchFamily="34" charset="0"/>
              </a:rPr>
              <a:t>Gain on Disposal</a:t>
            </a:r>
            <a:endParaRPr lang="en-US" altLang="en-US" sz="2000" b="0" dirty="0">
              <a:solidFill>
                <a:schemeClr val="tx1"/>
              </a:solidFill>
              <a:latin typeface="Liberation Sans" panose="020B0604020202020204" pitchFamily="34" charset="0"/>
            </a:endParaRPr>
          </a:p>
        </p:txBody>
      </p:sp>
      <p:pic>
        <p:nvPicPr>
          <p:cNvPr id="48136"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511675"/>
            <a:ext cx="5181600" cy="15541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11"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76226">
                                            <p:txEl>
                                              <p:pRg st="0" end="0"/>
                                            </p:txEl>
                                          </p:spTgt>
                                        </p:tgtEl>
                                        <p:attrNameLst>
                                          <p:attrName>style.visibility</p:attrName>
                                        </p:attrNameLst>
                                      </p:cBhvr>
                                      <p:to>
                                        <p:strVal val="visible"/>
                                      </p:to>
                                    </p:set>
                                    <p:animEffect transition="in" filter="wipe(left)">
                                      <p:cBhvr>
                                        <p:cTn id="7" dur="500"/>
                                        <p:tgtEl>
                                          <p:spTgt spid="10762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76226">
                                            <p:txEl>
                                              <p:pRg st="1" end="1"/>
                                            </p:txEl>
                                          </p:spTgt>
                                        </p:tgtEl>
                                        <p:attrNameLst>
                                          <p:attrName>style.visibility</p:attrName>
                                        </p:attrNameLst>
                                      </p:cBhvr>
                                      <p:to>
                                        <p:strVal val="visible"/>
                                      </p:to>
                                    </p:set>
                                    <p:animEffect transition="in" filter="wipe(left)">
                                      <p:cBhvr>
                                        <p:cTn id="12" dur="500"/>
                                        <p:tgtEl>
                                          <p:spTgt spid="107622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76226">
                                            <p:txEl>
                                              <p:pRg st="2" end="2"/>
                                            </p:txEl>
                                          </p:spTgt>
                                        </p:tgtEl>
                                        <p:attrNameLst>
                                          <p:attrName>style.visibility</p:attrName>
                                        </p:attrNameLst>
                                      </p:cBhvr>
                                      <p:to>
                                        <p:strVal val="visible"/>
                                      </p:to>
                                    </p:set>
                                    <p:animEffect transition="in" filter="wipe(left)">
                                      <p:cBhvr>
                                        <p:cTn id="17" dur="500"/>
                                        <p:tgtEl>
                                          <p:spTgt spid="107622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76226">
                                            <p:txEl>
                                              <p:pRg st="3" end="3"/>
                                            </p:txEl>
                                          </p:spTgt>
                                        </p:tgtEl>
                                        <p:attrNameLst>
                                          <p:attrName>style.visibility</p:attrName>
                                        </p:attrNameLst>
                                      </p:cBhvr>
                                      <p:to>
                                        <p:strVal val="visible"/>
                                      </p:to>
                                    </p:set>
                                    <p:animEffect transition="in" filter="wipe(left)">
                                      <p:cBhvr>
                                        <p:cTn id="22" dur="500"/>
                                        <p:tgtEl>
                                          <p:spTgt spid="107622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76226">
                                            <p:txEl>
                                              <p:pRg st="4" end="4"/>
                                            </p:txEl>
                                          </p:spTgt>
                                        </p:tgtEl>
                                        <p:attrNameLst>
                                          <p:attrName>style.visibility</p:attrName>
                                        </p:attrNameLst>
                                      </p:cBhvr>
                                      <p:to>
                                        <p:strVal val="visible"/>
                                      </p:to>
                                    </p:set>
                                    <p:animEffect transition="in" filter="wipe(left)">
                                      <p:cBhvr>
                                        <p:cTn id="27" dur="500"/>
                                        <p:tgtEl>
                                          <p:spTgt spid="10762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622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Text Box 4"/>
          <p:cNvSpPr txBox="1">
            <a:spLocks noChangeArrowheads="1"/>
          </p:cNvSpPr>
          <p:nvPr/>
        </p:nvSpPr>
        <p:spPr bwMode="auto">
          <a:xfrm>
            <a:off x="609600" y="1371600"/>
            <a:ext cx="8001000"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600" dirty="0">
                <a:solidFill>
                  <a:schemeClr val="tx1"/>
                </a:solidFill>
                <a:latin typeface="Liberation Sans" panose="020B0604020202020204" pitchFamily="34" charset="0"/>
              </a:rPr>
              <a:t>Exchanges—Gain Situation</a:t>
            </a:r>
          </a:p>
        </p:txBody>
      </p:sp>
      <p:sp>
        <p:nvSpPr>
          <p:cNvPr id="49157" name="Rectangle 5"/>
          <p:cNvSpPr>
            <a:spLocks noChangeArrowheads="1"/>
          </p:cNvSpPr>
          <p:nvPr/>
        </p:nvSpPr>
        <p:spPr bwMode="auto">
          <a:xfrm>
            <a:off x="609600" y="1981200"/>
            <a:ext cx="7696200" cy="232057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ts val="1200"/>
              </a:spcBef>
            </a:pPr>
            <a:r>
              <a:rPr lang="en-US" altLang="en-US" sz="2200" dirty="0">
                <a:solidFill>
                  <a:schemeClr val="tx1"/>
                </a:solidFill>
                <a:latin typeface="Liberation Sans" panose="020B0604020202020204" pitchFamily="34" charset="0"/>
              </a:rPr>
              <a:t>Lacks Commercial Substance.</a:t>
            </a:r>
            <a:r>
              <a:rPr lang="en-US" altLang="en-US" sz="2200" b="0" dirty="0">
                <a:solidFill>
                  <a:schemeClr val="tx1"/>
                </a:solidFill>
                <a:latin typeface="Liberation Sans" panose="020B0604020202020204" pitchFamily="34" charset="0"/>
              </a:rPr>
              <a:t> Now assume that Interstate Transportation Company exchange lacks commercial substance. </a:t>
            </a:r>
          </a:p>
          <a:p>
            <a:pPr algn="l">
              <a:lnSpc>
                <a:spcPct val="125000"/>
              </a:lnSpc>
              <a:spcBef>
                <a:spcPts val="1200"/>
              </a:spcBef>
            </a:pPr>
            <a:r>
              <a:rPr lang="en-US" altLang="en-US" sz="2200" b="0" dirty="0">
                <a:solidFill>
                  <a:schemeClr val="tx1"/>
                </a:solidFill>
                <a:latin typeface="Liberation Sans" panose="020B0604020202020204" pitchFamily="34" charset="0"/>
              </a:rPr>
              <a:t>Interstate defers the gain of $7,000 and reduces the basis of the semi-truck.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Rectangle 4"/>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l">
              <a:lnSpc>
                <a:spcPct val="110000"/>
              </a:lnSpc>
              <a:spcBef>
                <a:spcPct val="30000"/>
              </a:spcBef>
              <a:spcAft>
                <a:spcPct val="20000"/>
              </a:spcAft>
              <a:buSzPct val="80000"/>
            </a:pPr>
            <a:r>
              <a:rPr lang="en-US" altLang="en-US" sz="3200" i="0" dirty="0">
                <a:solidFill>
                  <a:srgbClr val="800000"/>
                </a:solidFill>
                <a:effectLst/>
                <a:latin typeface="Liberation Sans" panose="020B0604020202020204" pitchFamily="34" charset="0"/>
              </a:rPr>
              <a:t>Exchanges of Non-Monetary Assets</a:t>
            </a:r>
          </a:p>
        </p:txBody>
      </p:sp>
      <p:sp>
        <p:nvSpPr>
          <p:cNvPr id="9"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5</a:t>
            </a:r>
          </a:p>
        </p:txBody>
      </p:sp>
    </p:spTree>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Office\Templates\1033\Company Handbook.pot</Template>
  <TotalTime>15984</TotalTime>
  <Pages>43</Pages>
  <Words>1627</Words>
  <Application>Microsoft Office PowerPoint</Application>
  <PresentationFormat>On-screen Show (4:3)</PresentationFormat>
  <Paragraphs>173</Paragraphs>
  <Slides>25</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Comic Sans MS</vt:lpstr>
      <vt:lpstr>Liberation Sans</vt:lpstr>
      <vt:lpstr>Wingdings</vt:lpstr>
      <vt:lpstr>movnglnc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COSTS SUBSEQUENT TO ACQUISITION</vt:lpstr>
      <vt:lpstr>PowerPoint Presentation</vt:lpstr>
      <vt:lpstr>PowerPoint Presentation</vt:lpstr>
      <vt:lpstr>DISPOSITION OF PROPERTY, PLANT, AND EQUIPMENT</vt:lpstr>
      <vt:lpstr>DISPOSITION OF PP&amp;E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 and Accounting Standards</dc:title>
  <dc:creator>Coby Harmon</dc:creator>
  <cp:lastModifiedBy>Salah</cp:lastModifiedBy>
  <cp:revision>2411</cp:revision>
  <cp:lastPrinted>1999-09-16T17:08:20Z</cp:lastPrinted>
  <dcterms:created xsi:type="dcterms:W3CDTF">1997-03-28T18:03:02Z</dcterms:created>
  <dcterms:modified xsi:type="dcterms:W3CDTF">2019-03-07T15:49:03Z</dcterms:modified>
</cp:coreProperties>
</file>