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616" r:id="rId2"/>
    <p:sldId id="617" r:id="rId3"/>
    <p:sldId id="618" r:id="rId4"/>
    <p:sldId id="650" r:id="rId5"/>
    <p:sldId id="651" r:id="rId6"/>
    <p:sldId id="652" r:id="rId7"/>
    <p:sldId id="653" r:id="rId8"/>
    <p:sldId id="655" r:id="rId9"/>
    <p:sldId id="656" r:id="rId10"/>
    <p:sldId id="658" r:id="rId11"/>
    <p:sldId id="659" r:id="rId12"/>
    <p:sldId id="727" r:id="rId13"/>
    <p:sldId id="728" r:id="rId14"/>
    <p:sldId id="729" r:id="rId15"/>
    <p:sldId id="730" r:id="rId16"/>
    <p:sldId id="716" r:id="rId17"/>
    <p:sldId id="627" r:id="rId18"/>
    <p:sldId id="628" r:id="rId19"/>
    <p:sldId id="717" r:id="rId20"/>
    <p:sldId id="629" r:id="rId21"/>
    <p:sldId id="664" r:id="rId22"/>
    <p:sldId id="705" r:id="rId23"/>
    <p:sldId id="631" r:id="rId24"/>
    <p:sldId id="706" r:id="rId25"/>
    <p:sldId id="734" r:id="rId26"/>
  </p:sldIdLst>
  <p:sldSz cx="9144000" cy="6858000" type="screen4x3"/>
  <p:notesSz cx="6858000" cy="9190038"/>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b="1" kern="1200">
        <a:solidFill>
          <a:schemeClr val="folHlink"/>
        </a:solidFill>
        <a:latin typeface="Comic Sans MS" pitchFamily="66" charset="0"/>
        <a:ea typeface="+mn-ea"/>
        <a:cs typeface="+mn-cs"/>
      </a:defRPr>
    </a:lvl1pPr>
    <a:lvl2pPr marL="457200" algn="ctr" rtl="0" eaLnBrk="0" fontAlgn="base" hangingPunct="0">
      <a:spcBef>
        <a:spcPct val="0"/>
      </a:spcBef>
      <a:spcAft>
        <a:spcPct val="0"/>
      </a:spcAft>
      <a:defRPr b="1" kern="1200">
        <a:solidFill>
          <a:schemeClr val="folHlink"/>
        </a:solidFill>
        <a:latin typeface="Comic Sans MS" pitchFamily="66" charset="0"/>
        <a:ea typeface="+mn-ea"/>
        <a:cs typeface="+mn-cs"/>
      </a:defRPr>
    </a:lvl2pPr>
    <a:lvl3pPr marL="914400" algn="ctr" rtl="0" eaLnBrk="0" fontAlgn="base" hangingPunct="0">
      <a:spcBef>
        <a:spcPct val="0"/>
      </a:spcBef>
      <a:spcAft>
        <a:spcPct val="0"/>
      </a:spcAft>
      <a:defRPr b="1" kern="1200">
        <a:solidFill>
          <a:schemeClr val="folHlink"/>
        </a:solidFill>
        <a:latin typeface="Comic Sans MS" pitchFamily="66" charset="0"/>
        <a:ea typeface="+mn-ea"/>
        <a:cs typeface="+mn-cs"/>
      </a:defRPr>
    </a:lvl3pPr>
    <a:lvl4pPr marL="1371600" algn="ctr" rtl="0" eaLnBrk="0" fontAlgn="base" hangingPunct="0">
      <a:spcBef>
        <a:spcPct val="0"/>
      </a:spcBef>
      <a:spcAft>
        <a:spcPct val="0"/>
      </a:spcAft>
      <a:defRPr b="1" kern="1200">
        <a:solidFill>
          <a:schemeClr val="folHlink"/>
        </a:solidFill>
        <a:latin typeface="Comic Sans MS" pitchFamily="66" charset="0"/>
        <a:ea typeface="+mn-ea"/>
        <a:cs typeface="+mn-cs"/>
      </a:defRPr>
    </a:lvl4pPr>
    <a:lvl5pPr marL="1828800" algn="ctr" rtl="0" eaLnBrk="0" fontAlgn="base" hangingPunct="0">
      <a:spcBef>
        <a:spcPct val="0"/>
      </a:spcBef>
      <a:spcAft>
        <a:spcPct val="0"/>
      </a:spcAft>
      <a:defRPr b="1" kern="1200">
        <a:solidFill>
          <a:schemeClr val="folHlink"/>
        </a:solidFill>
        <a:latin typeface="Comic Sans MS" pitchFamily="66" charset="0"/>
        <a:ea typeface="+mn-ea"/>
        <a:cs typeface="+mn-cs"/>
      </a:defRPr>
    </a:lvl5pPr>
    <a:lvl6pPr marL="2286000" algn="l" defTabSz="914400" rtl="0" eaLnBrk="1" latinLnBrk="0" hangingPunct="1">
      <a:defRPr b="1" kern="1200">
        <a:solidFill>
          <a:schemeClr val="folHlink"/>
        </a:solidFill>
        <a:latin typeface="Comic Sans MS" pitchFamily="66" charset="0"/>
        <a:ea typeface="+mn-ea"/>
        <a:cs typeface="+mn-cs"/>
      </a:defRPr>
    </a:lvl6pPr>
    <a:lvl7pPr marL="2743200" algn="l" defTabSz="914400" rtl="0" eaLnBrk="1" latinLnBrk="0" hangingPunct="1">
      <a:defRPr b="1" kern="1200">
        <a:solidFill>
          <a:schemeClr val="folHlink"/>
        </a:solidFill>
        <a:latin typeface="Comic Sans MS" pitchFamily="66" charset="0"/>
        <a:ea typeface="+mn-ea"/>
        <a:cs typeface="+mn-cs"/>
      </a:defRPr>
    </a:lvl7pPr>
    <a:lvl8pPr marL="3200400" algn="l" defTabSz="914400" rtl="0" eaLnBrk="1" latinLnBrk="0" hangingPunct="1">
      <a:defRPr b="1" kern="1200">
        <a:solidFill>
          <a:schemeClr val="folHlink"/>
        </a:solidFill>
        <a:latin typeface="Comic Sans MS" pitchFamily="66" charset="0"/>
        <a:ea typeface="+mn-ea"/>
        <a:cs typeface="+mn-cs"/>
      </a:defRPr>
    </a:lvl8pPr>
    <a:lvl9pPr marL="3657600" algn="l" defTabSz="914400" rtl="0" eaLnBrk="1" latinLnBrk="0" hangingPunct="1">
      <a:defRPr b="1" kern="1200">
        <a:solidFill>
          <a:schemeClr val="folHlink"/>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a:srgbClr val="CC0000"/>
    <a:srgbClr val="F1DC8F"/>
    <a:srgbClr val="FFFF7D"/>
    <a:srgbClr val="FFFF99"/>
    <a:srgbClr val="00FF99"/>
    <a:srgbClr val="FFFFCC"/>
    <a:srgbClr val="005B88"/>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4671" autoAdjust="0"/>
  </p:normalViewPr>
  <p:slideViewPr>
    <p:cSldViewPr>
      <p:cViewPr varScale="1">
        <p:scale>
          <a:sx n="55" d="100"/>
          <a:sy n="55" d="100"/>
        </p:scale>
        <p:origin x="1267" y="53"/>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Lst>
  </p:outlineViewPr>
  <p:notesTextViewPr>
    <p:cViewPr>
      <p:scale>
        <a:sx n="100" d="100"/>
        <a:sy n="100" d="100"/>
      </p:scale>
      <p:origin x="0" y="0"/>
    </p:cViewPr>
  </p:notesTextViewPr>
  <p:sorterViewPr>
    <p:cViewPr>
      <p:scale>
        <a:sx n="130" d="100"/>
        <a:sy n="130" d="100"/>
      </p:scale>
      <p:origin x="0" y="0"/>
    </p:cViewPr>
  </p:sorterViewPr>
  <p:notesViewPr>
    <p:cSldViewPr>
      <p:cViewPr>
        <p:scale>
          <a:sx n="75" d="100"/>
          <a:sy n="75" d="100"/>
        </p:scale>
        <p:origin x="-2442" y="-270"/>
      </p:cViewPr>
      <p:guideLst>
        <p:guide orient="horz" pos="289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3" Type="http://schemas.openxmlformats.org/officeDocument/2006/relationships/slide" Target="slides/slide3.xml"/><Relationship Id="rId21" Type="http://schemas.openxmlformats.org/officeDocument/2006/relationships/slide" Target="slides/slide21.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10" Type="http://schemas.openxmlformats.org/officeDocument/2006/relationships/slide" Target="slides/slide10.xml"/><Relationship Id="rId19" Type="http://schemas.openxmlformats.org/officeDocument/2006/relationships/slide" Target="slides/slide19.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404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381000" y="4365625"/>
            <a:ext cx="6172200" cy="413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6803" name="Rectangle 3"/>
          <p:cNvSpPr>
            <a:spLocks noGrp="1" noRot="1" noChangeAspect="1" noChangeArrowheads="1" noTextEdit="1"/>
          </p:cNvSpPr>
          <p:nvPr>
            <p:ph type="sldImg" idx="2"/>
          </p:nvPr>
        </p:nvSpPr>
        <p:spPr bwMode="auto">
          <a:xfrm>
            <a:off x="1139825" y="695325"/>
            <a:ext cx="4578350" cy="34337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335932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371600" algn="l" rtl="0" eaLnBrk="0" fontAlgn="base" hangingPunct="0">
      <a:spcBef>
        <a:spcPct val="30000"/>
      </a:spcBef>
      <a:spcAft>
        <a:spcPct val="0"/>
      </a:spcAft>
      <a:defRPr sz="1400" kern="1200">
        <a:solidFill>
          <a:schemeClr val="tx1"/>
        </a:solidFill>
        <a:latin typeface="Arial" charset="0"/>
        <a:ea typeface="+mn-ea"/>
        <a:cs typeface="+mn-cs"/>
      </a:defRPr>
    </a:lvl4pPr>
    <a:lvl5pPr marL="18288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7618" name="Rectangle 2"/>
          <p:cNvSpPr>
            <a:spLocks noGrp="1" noRot="1" noChangeAspect="1" noChangeArrowheads="1" noTextEdit="1"/>
          </p:cNvSpPr>
          <p:nvPr>
            <p:ph type="sldImg"/>
          </p:nvPr>
        </p:nvSpPr>
        <p:spPr>
          <a:ln/>
        </p:spPr>
      </p:sp>
      <p:sp>
        <p:nvSpPr>
          <p:cNvPr id="100761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282" name="Rectangle 2"/>
          <p:cNvSpPr>
            <a:spLocks noGrp="1" noRot="1" noChangeAspect="1" noChangeArrowheads="1" noTextEdit="1"/>
          </p:cNvSpPr>
          <p:nvPr>
            <p:ph type="sldImg"/>
          </p:nvPr>
        </p:nvSpPr>
        <p:spPr>
          <a:ln/>
        </p:spPr>
      </p:sp>
      <p:sp>
        <p:nvSpPr>
          <p:cNvPr id="1121283"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330" name="Rectangle 2"/>
          <p:cNvSpPr>
            <a:spLocks noGrp="1" noRot="1" noChangeAspect="1" noChangeArrowheads="1" noTextEdit="1"/>
          </p:cNvSpPr>
          <p:nvPr>
            <p:ph type="sldImg"/>
          </p:nvPr>
        </p:nvSpPr>
        <p:spPr>
          <a:ln/>
        </p:spPr>
      </p:sp>
      <p:sp>
        <p:nvSpPr>
          <p:cNvPr id="1123331"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Grp="1" noRot="1" noChangeAspect="1" noChangeArrowheads="1" noTextEdit="1"/>
          </p:cNvSpPr>
          <p:nvPr>
            <p:ph type="sldImg"/>
          </p:nvPr>
        </p:nvSpPr>
        <p:spPr>
          <a:ln/>
        </p:spPr>
      </p:sp>
      <p:sp>
        <p:nvSpPr>
          <p:cNvPr id="112537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4"/>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4"/>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133475" y="690563"/>
            <a:ext cx="4591050" cy="3443287"/>
          </a:xfrm>
          <a:ln cap="flat"/>
        </p:spPr>
      </p:sp>
      <p:sp>
        <p:nvSpPr>
          <p:cNvPr id="131075" name="Rectangle 3"/>
          <p:cNvSpPr>
            <a:spLocks noGrp="1" noChangeArrowheads="1"/>
          </p:cNvSpPr>
          <p:nvPr>
            <p:ph type="body" idx="1"/>
          </p:nvPr>
        </p:nvSpPr>
        <p:spPr>
          <a:xfrm>
            <a:off x="914401" y="4365625"/>
            <a:ext cx="5029200" cy="4135438"/>
          </a:xfrm>
          <a:noFill/>
        </p:spPr>
        <p:txBody>
          <a:bodyPr lIns="92063" tIns="46032" rIns="92063" bIns="46032"/>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5164663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616091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2095500" cy="56689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74638"/>
            <a:ext cx="6134100" cy="5668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383026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025333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064712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666160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3585884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810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729665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21558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64111870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280773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4356109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5718423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Grp="1" noChangeArrowheads="1"/>
          </p:cNvSpPr>
          <p:nvPr>
            <p:ph type="body" idx="1"/>
          </p:nvPr>
        </p:nvSpPr>
        <p:spPr bwMode="auto">
          <a:xfrm>
            <a:off x="381000" y="1143000"/>
            <a:ext cx="8382000" cy="4800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182562" tIns="46038" rIns="1825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 name="Text Box 16"/>
          <p:cNvSpPr txBox="1">
            <a:spLocks noChangeArrowheads="1"/>
          </p:cNvSpPr>
          <p:nvPr/>
        </p:nvSpPr>
        <p:spPr bwMode="auto">
          <a:xfrm>
            <a:off x="76200" y="6430963"/>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spcBef>
                <a:spcPct val="50000"/>
              </a:spcBef>
            </a:pPr>
            <a:r>
              <a:rPr lang="en-US" altLang="en-US" sz="1200" dirty="0">
                <a:solidFill>
                  <a:schemeClr val="tx1"/>
                </a:solidFill>
                <a:latin typeface="Arial" charset="0"/>
              </a:rPr>
              <a:t>10-</a:t>
            </a:r>
            <a:fld id="{A4454175-274F-4631-9D4E-49CD18182952}" type="slidenum">
              <a:rPr lang="en-US" altLang="en-US" sz="1200">
                <a:solidFill>
                  <a:schemeClr val="tx1"/>
                </a:solidFill>
                <a:latin typeface="Arial" charset="0"/>
              </a:rPr>
              <a:pPr>
                <a:spcBef>
                  <a:spcPct val="50000"/>
                </a:spcBef>
              </a:pPr>
              <a:t>‹#›</a:t>
            </a:fld>
            <a:endParaRPr lang="en-US" altLang="en-US" sz="1200" dirty="0">
              <a:solidFill>
                <a:schemeClr val="tx1"/>
              </a:solidFill>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ransition>
    <p:wipe dir="r"/>
  </p:transition>
  <p:txStyles>
    <p:title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l"/>
        <a:defRPr sz="2800" b="1">
          <a:solidFill>
            <a:schemeClr val="bg2"/>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l"/>
        <a:defRPr sz="2400" b="1">
          <a:solidFill>
            <a:schemeClr val="bg2"/>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5"/>
          <p:cNvSpPr txBox="1">
            <a:spLocks noChangeArrowheads="1"/>
          </p:cNvSpPr>
          <p:nvPr/>
        </p:nvSpPr>
        <p:spPr bwMode="auto">
          <a:xfrm>
            <a:off x="609600" y="2000250"/>
            <a:ext cx="7708900" cy="219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685800" indent="-45720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200"/>
              </a:spcBef>
              <a:buSzPct val="80000"/>
            </a:pPr>
            <a:r>
              <a:rPr lang="en-US" altLang="en-US" sz="2200" b="0" dirty="0">
                <a:solidFill>
                  <a:srgbClr val="000000"/>
                </a:solidFill>
                <a:latin typeface="Liberation Sans" panose="020B0604020202020204" pitchFamily="34" charset="0"/>
              </a:rPr>
              <a:t>Ordinarily accounted for on the basis of: </a:t>
            </a:r>
          </a:p>
          <a:p>
            <a:pPr lvl="1" algn="l">
              <a:lnSpc>
                <a:spcPct val="120000"/>
              </a:lnSpc>
              <a:spcBef>
                <a:spcPts val="1200"/>
              </a:spcBef>
              <a:buClr>
                <a:srgbClr val="800000"/>
              </a:buClr>
              <a:buSzPct val="80000"/>
              <a:buFont typeface="Wingdings" pitchFamily="2" charset="2"/>
              <a:buChar char="u"/>
            </a:pPr>
            <a:r>
              <a:rPr lang="en-US" altLang="en-US" sz="2100" b="0" dirty="0">
                <a:solidFill>
                  <a:srgbClr val="000000"/>
                </a:solidFill>
                <a:latin typeface="Liberation Sans" panose="020B0604020202020204" pitchFamily="34" charset="0"/>
              </a:rPr>
              <a:t>the fair value of the asset given up or </a:t>
            </a:r>
          </a:p>
          <a:p>
            <a:pPr lvl="1" algn="l">
              <a:lnSpc>
                <a:spcPct val="120000"/>
              </a:lnSpc>
              <a:spcBef>
                <a:spcPts val="1200"/>
              </a:spcBef>
              <a:buClr>
                <a:srgbClr val="800000"/>
              </a:buClr>
              <a:buSzPct val="80000"/>
              <a:buFont typeface="Wingdings" pitchFamily="2" charset="2"/>
              <a:buChar char="u"/>
            </a:pPr>
            <a:r>
              <a:rPr lang="en-US" altLang="en-US" sz="2100" b="0" dirty="0">
                <a:solidFill>
                  <a:srgbClr val="000000"/>
                </a:solidFill>
                <a:latin typeface="Liberation Sans" panose="020B0604020202020204" pitchFamily="34" charset="0"/>
              </a:rPr>
              <a:t>the fair value of the asset received,</a:t>
            </a:r>
          </a:p>
          <a:p>
            <a:pPr algn="l">
              <a:lnSpc>
                <a:spcPct val="120000"/>
              </a:lnSpc>
              <a:spcBef>
                <a:spcPts val="1200"/>
              </a:spcBef>
              <a:buSzPct val="80000"/>
            </a:pPr>
            <a:r>
              <a:rPr lang="en-US" altLang="en-US" sz="2200" b="0" dirty="0">
                <a:solidFill>
                  <a:srgbClr val="000000"/>
                </a:solidFill>
                <a:latin typeface="Liberation Sans" panose="020B0604020202020204" pitchFamily="34" charset="0"/>
              </a:rPr>
              <a:t>whichever is clearly more evident. </a:t>
            </a:r>
          </a:p>
        </p:txBody>
      </p:sp>
      <p:sp>
        <p:nvSpPr>
          <p:cNvPr id="40965" name="Text Box 6"/>
          <p:cNvSpPr txBox="1">
            <a:spLocks noChangeArrowheads="1"/>
          </p:cNvSpPr>
          <p:nvPr/>
        </p:nvSpPr>
        <p:spPr bwMode="auto">
          <a:xfrm>
            <a:off x="609600" y="1371600"/>
            <a:ext cx="8001000" cy="529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800" dirty="0">
                <a:solidFill>
                  <a:srgbClr val="800000"/>
                </a:solidFill>
                <a:latin typeface="Liberation Sans" panose="020B0604020202020204" pitchFamily="34" charset="0"/>
              </a:rPr>
              <a:t>Exchanges of Non-Monetary Assets</a:t>
            </a:r>
          </a:p>
        </p:txBody>
      </p:sp>
      <p:sp>
        <p:nvSpPr>
          <p:cNvPr id="40966" name="Text Box 7"/>
          <p:cNvSpPr txBox="1">
            <a:spLocks noChangeArrowheads="1"/>
          </p:cNvSpPr>
          <p:nvPr/>
        </p:nvSpPr>
        <p:spPr bwMode="auto">
          <a:xfrm>
            <a:off x="609600" y="4273550"/>
            <a:ext cx="7937500" cy="866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ts val="1200"/>
              </a:spcBef>
              <a:buSzPct val="80000"/>
            </a:pPr>
            <a:r>
              <a:rPr lang="en-US" altLang="en-US" sz="2100" b="0" dirty="0">
                <a:solidFill>
                  <a:schemeClr val="tx1"/>
                </a:solidFill>
                <a:latin typeface="Liberation Sans" panose="020B0604020202020204" pitchFamily="34" charset="0"/>
              </a:rPr>
              <a:t>Companies should recognize immediately any gains or losses on the exchange when the transaction has </a:t>
            </a:r>
            <a:r>
              <a:rPr lang="en-US" altLang="en-US" sz="2100" dirty="0">
                <a:solidFill>
                  <a:schemeClr val="tx1"/>
                </a:solidFill>
                <a:latin typeface="Liberation Sans" panose="020B0604020202020204" pitchFamily="34" charset="0"/>
              </a:rPr>
              <a:t>commercial substance</a:t>
            </a:r>
            <a:r>
              <a:rPr lang="en-US" altLang="en-US" sz="2100" b="0" dirty="0">
                <a:solidFill>
                  <a:schemeClr val="tx1"/>
                </a:solidFill>
                <a:latin typeface="Liberation Sans" panose="020B0604020202020204" pitchFamily="34" charset="0"/>
              </a:rPr>
              <a:t>.</a:t>
            </a: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VALUATION OF PP&amp;E</a:t>
            </a:r>
          </a:p>
        </p:txBody>
      </p:sp>
      <p:sp>
        <p:nvSpPr>
          <p:cNvPr id="9"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2370" name="Rectangle 2"/>
          <p:cNvSpPr>
            <a:spLocks noChangeArrowheads="1"/>
          </p:cNvSpPr>
          <p:nvPr/>
        </p:nvSpPr>
        <p:spPr bwMode="auto">
          <a:xfrm>
            <a:off x="990600" y="2355850"/>
            <a:ext cx="7467600" cy="177279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3550" indent="-463550">
              <a:tabLst>
                <a:tab pos="5718175" algn="r"/>
                <a:tab pos="7083425" algn="r"/>
              </a:tabLst>
              <a:defRPr b="1">
                <a:solidFill>
                  <a:schemeClr val="folHlink"/>
                </a:solidFill>
                <a:latin typeface="Comic Sans MS" pitchFamily="66" charset="0"/>
              </a:defRPr>
            </a:lvl1pPr>
            <a:lvl2pPr marL="742950" indent="-285750">
              <a:tabLst>
                <a:tab pos="5718175" algn="r"/>
                <a:tab pos="7083425" algn="r"/>
              </a:tabLst>
              <a:defRPr b="1">
                <a:solidFill>
                  <a:schemeClr val="folHlink"/>
                </a:solidFill>
                <a:latin typeface="Comic Sans MS" pitchFamily="66" charset="0"/>
              </a:defRPr>
            </a:lvl2pPr>
            <a:lvl3pPr marL="1143000" indent="-228600">
              <a:tabLst>
                <a:tab pos="5718175" algn="r"/>
                <a:tab pos="7083425" algn="r"/>
              </a:tabLst>
              <a:defRPr b="1">
                <a:solidFill>
                  <a:schemeClr val="folHlink"/>
                </a:solidFill>
                <a:latin typeface="Comic Sans MS" pitchFamily="66" charset="0"/>
              </a:defRPr>
            </a:lvl3pPr>
            <a:lvl4pPr marL="1600200" indent="-228600">
              <a:tabLst>
                <a:tab pos="5718175" algn="r"/>
                <a:tab pos="7083425" algn="r"/>
              </a:tabLst>
              <a:defRPr b="1">
                <a:solidFill>
                  <a:schemeClr val="folHlink"/>
                </a:solidFill>
                <a:latin typeface="Comic Sans MS" pitchFamily="66" charset="0"/>
              </a:defRPr>
            </a:lvl4pPr>
            <a:lvl5pPr marL="2057400" indent="-228600">
              <a:tabLst>
                <a:tab pos="5718175" algn="r"/>
                <a:tab pos="7083425"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9pPr>
          </a:lstStyle>
          <a:p>
            <a:pPr algn="l">
              <a:lnSpc>
                <a:spcPct val="115000"/>
              </a:lnSpc>
              <a:spcBef>
                <a:spcPct val="20000"/>
              </a:spcBef>
            </a:pPr>
            <a:r>
              <a:rPr lang="en-US" altLang="en-US" sz="2100" b="0" dirty="0">
                <a:latin typeface="Liberation Sans" panose="020B0604020202020204" pitchFamily="34" charset="0"/>
              </a:rPr>
              <a:t>Trucks (semi) 	53,000</a:t>
            </a:r>
          </a:p>
          <a:p>
            <a:pPr algn="l">
              <a:lnSpc>
                <a:spcPct val="115000"/>
              </a:lnSpc>
              <a:spcBef>
                <a:spcPct val="20000"/>
              </a:spcBef>
            </a:pPr>
            <a:r>
              <a:rPr lang="en-US" altLang="en-US" sz="2100" b="0" dirty="0">
                <a:latin typeface="Liberation Sans" panose="020B0604020202020204" pitchFamily="34" charset="0"/>
              </a:rPr>
              <a:t>Accumulated Depreciation—Trucks 	22,000</a:t>
            </a:r>
          </a:p>
          <a:p>
            <a:pPr algn="l">
              <a:lnSpc>
                <a:spcPct val="115000"/>
              </a:lnSpc>
              <a:spcBef>
                <a:spcPct val="20000"/>
              </a:spcBef>
            </a:pPr>
            <a:r>
              <a:rPr lang="en-US" altLang="en-US" sz="2100" b="0" dirty="0">
                <a:latin typeface="Liberation Sans" panose="020B0604020202020204" pitchFamily="34" charset="0"/>
              </a:rPr>
              <a:t>	Trucks (used)		64,000</a:t>
            </a:r>
          </a:p>
          <a:p>
            <a:pPr algn="l">
              <a:lnSpc>
                <a:spcPct val="115000"/>
              </a:lnSpc>
              <a:spcBef>
                <a:spcPct val="20000"/>
              </a:spcBef>
            </a:pPr>
            <a:r>
              <a:rPr lang="en-US" altLang="en-US" sz="2100" b="0" dirty="0">
                <a:latin typeface="Liberation Sans" panose="020B0604020202020204" pitchFamily="34" charset="0"/>
              </a:rPr>
              <a:t>	Cash 		11,000</a:t>
            </a:r>
          </a:p>
        </p:txBody>
      </p:sp>
      <p:sp>
        <p:nvSpPr>
          <p:cNvPr id="50181" name="Rectangle 5"/>
          <p:cNvSpPr>
            <a:spLocks noChangeArrowheads="1"/>
          </p:cNvSpPr>
          <p:nvPr/>
        </p:nvSpPr>
        <p:spPr bwMode="auto">
          <a:xfrm>
            <a:off x="609600" y="1382713"/>
            <a:ext cx="7429500" cy="835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5000"/>
              </a:lnSpc>
            </a:pPr>
            <a:r>
              <a:rPr lang="en-US" altLang="en-US" sz="2100" dirty="0">
                <a:solidFill>
                  <a:srgbClr val="800000"/>
                </a:solidFill>
                <a:latin typeface="Liberation Sans" panose="020B0604020202020204" pitchFamily="34" charset="0"/>
              </a:rPr>
              <a:t>Illustration:</a:t>
            </a:r>
            <a:r>
              <a:rPr lang="en-US" altLang="en-US" sz="2100" b="0" dirty="0">
                <a:latin typeface="Liberation Sans" panose="020B0604020202020204" pitchFamily="34" charset="0"/>
              </a:rPr>
              <a:t>  Interstate records the exchange transaction as follows:</a:t>
            </a:r>
          </a:p>
        </p:txBody>
      </p:sp>
      <p:pic>
        <p:nvPicPr>
          <p:cNvPr id="5018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419600"/>
            <a:ext cx="8305800" cy="1190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10"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sp>
        <p:nvSpPr>
          <p:cNvPr id="2" name="Rectangle 1"/>
          <p:cNvSpPr/>
          <p:nvPr/>
        </p:nvSpPr>
        <p:spPr>
          <a:xfrm>
            <a:off x="457200" y="5638800"/>
            <a:ext cx="2057400" cy="646331"/>
          </a:xfrm>
          <a:prstGeom prst="rect">
            <a:avLst/>
          </a:prstGeom>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10-15</a:t>
            </a:r>
          </a:p>
          <a:p>
            <a:pPr algn="l"/>
            <a:r>
              <a:rPr lang="en-US" sz="1200" b="0" dirty="0">
                <a:latin typeface="Liberation Sans" panose="020B0604020202020204" pitchFamily="34" charset="0"/>
              </a:rPr>
              <a:t>Basis of Semi-Truck—</a:t>
            </a:r>
          </a:p>
          <a:p>
            <a:pPr algn="l"/>
            <a:r>
              <a:rPr lang="en-US" sz="1200" b="0" dirty="0">
                <a:latin typeface="Liberation Sans" panose="020B0604020202020204" pitchFamily="34" charset="0"/>
              </a:rPr>
              <a:t>Fair Value vs. Book Value</a:t>
            </a:r>
            <a:endParaRPr lang="en-US" sz="1200" dirty="0">
              <a:latin typeface="Liberation Sans" panose="020B0604020202020204" pitchFamily="34" charset="0"/>
            </a:endParaRP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82370">
                                            <p:txEl>
                                              <p:pRg st="0" end="0"/>
                                            </p:txEl>
                                          </p:spTgt>
                                        </p:tgtEl>
                                        <p:attrNameLst>
                                          <p:attrName>style.visibility</p:attrName>
                                        </p:attrNameLst>
                                      </p:cBhvr>
                                      <p:to>
                                        <p:strVal val="visible"/>
                                      </p:to>
                                    </p:set>
                                    <p:animEffect transition="in" filter="wipe(left)">
                                      <p:cBhvr>
                                        <p:cTn id="7" dur="500"/>
                                        <p:tgtEl>
                                          <p:spTgt spid="10823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82370">
                                            <p:txEl>
                                              <p:pRg st="1" end="1"/>
                                            </p:txEl>
                                          </p:spTgt>
                                        </p:tgtEl>
                                        <p:attrNameLst>
                                          <p:attrName>style.visibility</p:attrName>
                                        </p:attrNameLst>
                                      </p:cBhvr>
                                      <p:to>
                                        <p:strVal val="visible"/>
                                      </p:to>
                                    </p:set>
                                    <p:animEffect transition="in" filter="wipe(left)">
                                      <p:cBhvr>
                                        <p:cTn id="12" dur="500"/>
                                        <p:tgtEl>
                                          <p:spTgt spid="108237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82370">
                                            <p:txEl>
                                              <p:pRg st="2" end="2"/>
                                            </p:txEl>
                                          </p:spTgt>
                                        </p:tgtEl>
                                        <p:attrNameLst>
                                          <p:attrName>style.visibility</p:attrName>
                                        </p:attrNameLst>
                                      </p:cBhvr>
                                      <p:to>
                                        <p:strVal val="visible"/>
                                      </p:to>
                                    </p:set>
                                    <p:animEffect transition="in" filter="wipe(left)">
                                      <p:cBhvr>
                                        <p:cTn id="17" dur="500"/>
                                        <p:tgtEl>
                                          <p:spTgt spid="108237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82370">
                                            <p:txEl>
                                              <p:pRg st="3" end="3"/>
                                            </p:txEl>
                                          </p:spTgt>
                                        </p:tgtEl>
                                        <p:attrNameLst>
                                          <p:attrName>style.visibility</p:attrName>
                                        </p:attrNameLst>
                                      </p:cBhvr>
                                      <p:to>
                                        <p:strVal val="visible"/>
                                      </p:to>
                                    </p:set>
                                    <p:animEffect transition="in" filter="wipe(left)">
                                      <p:cBhvr>
                                        <p:cTn id="22" dur="500"/>
                                        <p:tgtEl>
                                          <p:spTgt spid="10823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237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9"/>
          <p:cNvSpPr>
            <a:spLocks noChangeArrowheads="1"/>
          </p:cNvSpPr>
          <p:nvPr/>
        </p:nvSpPr>
        <p:spPr bwMode="auto">
          <a:xfrm>
            <a:off x="457200" y="1371600"/>
            <a:ext cx="5334000" cy="796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pPr>
            <a:r>
              <a:rPr lang="en-US" altLang="en-US" sz="2100" dirty="0">
                <a:latin typeface="Liberation Sans" panose="020B0604020202020204" pitchFamily="34" charset="0"/>
              </a:rPr>
              <a:t>Summary of Gain and Loss Recognition on Exchanges of Non-Monetary Assets</a:t>
            </a:r>
          </a:p>
        </p:txBody>
      </p:sp>
      <p:sp>
        <p:nvSpPr>
          <p:cNvPr id="55301" name="Rectangle 11"/>
          <p:cNvSpPr>
            <a:spLocks noChangeArrowheads="1"/>
          </p:cNvSpPr>
          <p:nvPr/>
        </p:nvSpPr>
        <p:spPr bwMode="auto">
          <a:xfrm>
            <a:off x="6858000" y="2057400"/>
            <a:ext cx="19050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200" dirty="0">
                <a:solidFill>
                  <a:srgbClr val="800000"/>
                </a:solidFill>
                <a:latin typeface="Liberation Sans" panose="020B0604020202020204" pitchFamily="34" charset="0"/>
              </a:rPr>
              <a:t>ILLUSTRATION 10-16</a:t>
            </a: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pic>
        <p:nvPicPr>
          <p:cNvPr id="1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373313"/>
            <a:ext cx="8305800" cy="16049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a:spLocks noChangeArrowheads="1"/>
          </p:cNvSpPr>
          <p:nvPr/>
        </p:nvSpPr>
        <p:spPr bwMode="auto">
          <a:xfrm>
            <a:off x="457200" y="4191000"/>
            <a:ext cx="8077200" cy="16773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10000"/>
              </a:lnSpc>
              <a:spcBef>
                <a:spcPct val="25000"/>
              </a:spcBef>
            </a:pPr>
            <a:r>
              <a:rPr lang="en-US" altLang="en-US" sz="2100" b="0" dirty="0">
                <a:solidFill>
                  <a:schemeClr val="folHlink"/>
                </a:solidFill>
                <a:effectLst/>
                <a:latin typeface="Liberation Sans" panose="020B0604020202020204" pitchFamily="34" charset="0"/>
              </a:rPr>
              <a:t>Disclosure include</a:t>
            </a:r>
          </a:p>
          <a:p>
            <a:pPr lvl="1">
              <a:lnSpc>
                <a:spcPct val="110000"/>
              </a:lnSpc>
              <a:spcBef>
                <a:spcPct val="25000"/>
              </a:spcBef>
              <a:buClr>
                <a:srgbClr val="800000"/>
              </a:buClr>
              <a:buSzPct val="80000"/>
              <a:buFont typeface="Wingdings" pitchFamily="2" charset="2"/>
              <a:buChar char="u"/>
            </a:pPr>
            <a:r>
              <a:rPr lang="en-US" altLang="en-US" sz="2000" b="0" dirty="0">
                <a:solidFill>
                  <a:schemeClr val="folHlink"/>
                </a:solidFill>
                <a:effectLst/>
                <a:latin typeface="Liberation Sans" panose="020B0604020202020204" pitchFamily="34" charset="0"/>
              </a:rPr>
              <a:t>nature of the transaction(s), </a:t>
            </a:r>
          </a:p>
          <a:p>
            <a:pPr lvl="1">
              <a:lnSpc>
                <a:spcPct val="110000"/>
              </a:lnSpc>
              <a:spcBef>
                <a:spcPct val="25000"/>
              </a:spcBef>
              <a:buClr>
                <a:srgbClr val="800000"/>
              </a:buClr>
              <a:buSzPct val="80000"/>
              <a:buFont typeface="Wingdings" pitchFamily="2" charset="2"/>
              <a:buChar char="u"/>
            </a:pPr>
            <a:r>
              <a:rPr lang="en-US" altLang="en-US" sz="2000" b="0" dirty="0">
                <a:solidFill>
                  <a:schemeClr val="folHlink"/>
                </a:solidFill>
                <a:effectLst/>
                <a:latin typeface="Liberation Sans" panose="020B0604020202020204" pitchFamily="34" charset="0"/>
              </a:rPr>
              <a:t>method of accounting for the assets exchanged, and </a:t>
            </a:r>
          </a:p>
          <a:p>
            <a:pPr lvl="1">
              <a:lnSpc>
                <a:spcPct val="110000"/>
              </a:lnSpc>
              <a:spcBef>
                <a:spcPct val="25000"/>
              </a:spcBef>
              <a:buClr>
                <a:srgbClr val="800000"/>
              </a:buClr>
              <a:buSzPct val="80000"/>
              <a:buFont typeface="Wingdings" pitchFamily="2" charset="2"/>
              <a:buChar char="u"/>
            </a:pPr>
            <a:r>
              <a:rPr lang="en-US" altLang="en-US" sz="2000" b="0" dirty="0">
                <a:solidFill>
                  <a:schemeClr val="folHlink"/>
                </a:solidFill>
                <a:effectLst/>
                <a:latin typeface="Liberation Sans" panose="020B0604020202020204" pitchFamily="34" charset="0"/>
              </a:rPr>
              <a:t>gains or losses recognized on the exchanges.</a:t>
            </a: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6" name="Text Box 4"/>
          <p:cNvSpPr txBox="1">
            <a:spLocks noChangeArrowheads="1"/>
          </p:cNvSpPr>
          <p:nvPr/>
        </p:nvSpPr>
        <p:spPr bwMode="auto">
          <a:xfrm>
            <a:off x="596900" y="1981200"/>
            <a:ext cx="7632700" cy="3631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25000"/>
              </a:lnSpc>
              <a:spcBef>
                <a:spcPts val="1200"/>
              </a:spcBef>
              <a:buSzPct val="80000"/>
            </a:pPr>
            <a:r>
              <a:rPr lang="en-US" altLang="en-US" sz="2300" dirty="0">
                <a:solidFill>
                  <a:schemeClr val="tx2">
                    <a:lumMod val="75000"/>
                  </a:schemeClr>
                </a:solidFill>
                <a:effectLst/>
                <a:latin typeface="Liberation Sans" panose="020B0604020202020204" pitchFamily="34" charset="0"/>
              </a:rPr>
              <a:t>Government Grants </a:t>
            </a:r>
            <a:r>
              <a:rPr lang="en-US" altLang="en-US" sz="2200" b="0" dirty="0">
                <a:effectLst/>
                <a:latin typeface="Liberation Sans" panose="020B0604020202020204" pitchFamily="34" charset="0"/>
              </a:rPr>
              <a:t>are assistance received from a government in the form of transfers of resources to a company in return for past or future compliance with certain conditions relating to the operating activities of the company.</a:t>
            </a:r>
          </a:p>
          <a:p>
            <a:pPr>
              <a:lnSpc>
                <a:spcPct val="125000"/>
              </a:lnSpc>
              <a:spcBef>
                <a:spcPts val="1200"/>
              </a:spcBef>
              <a:buSzPct val="80000"/>
            </a:pPr>
            <a:r>
              <a:rPr lang="en-US" altLang="en-US" sz="2200" dirty="0">
                <a:effectLst/>
                <a:latin typeface="Liberation Sans" panose="020B0604020202020204" pitchFamily="34" charset="0"/>
              </a:rPr>
              <a:t>IFRS</a:t>
            </a:r>
            <a:r>
              <a:rPr lang="en-US" altLang="en-US" sz="2200" b="0" dirty="0">
                <a:effectLst/>
                <a:latin typeface="Liberation Sans" panose="020B0604020202020204" pitchFamily="34" charset="0"/>
              </a:rPr>
              <a:t> requires grants to be recognized in income </a:t>
            </a:r>
            <a:r>
              <a:rPr lang="en-US" altLang="en-US" sz="2200" dirty="0">
                <a:effectLst/>
                <a:latin typeface="Liberation Sans" panose="020B0604020202020204" pitchFamily="34" charset="0"/>
              </a:rPr>
              <a:t>(income approach)</a:t>
            </a:r>
            <a:r>
              <a:rPr lang="en-US" altLang="en-US" sz="2200" b="0" dirty="0">
                <a:effectLst/>
                <a:latin typeface="Liberation Sans" panose="020B0604020202020204" pitchFamily="34" charset="0"/>
              </a:rPr>
              <a:t> on a systematic basis that matches them with the related costs that they are intended to compensate.</a:t>
            </a:r>
          </a:p>
        </p:txBody>
      </p:sp>
      <p:sp>
        <p:nvSpPr>
          <p:cNvPr id="1006597" name="Text Box 5"/>
          <p:cNvSpPr txBox="1">
            <a:spLocks noChangeArrowheads="1"/>
          </p:cNvSpPr>
          <p:nvPr/>
        </p:nvSpPr>
        <p:spPr bwMode="auto">
          <a:xfrm>
            <a:off x="609600" y="1371600"/>
            <a:ext cx="8001000" cy="5663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lnSpc>
                <a:spcPct val="110000"/>
              </a:lnSpc>
              <a:spcBef>
                <a:spcPct val="30000"/>
              </a:spcBef>
              <a:spcAft>
                <a:spcPct val="20000"/>
              </a:spcAft>
              <a:buSzPct val="80000"/>
              <a:defRPr sz="2800">
                <a:solidFill>
                  <a:srgbClr val="800000"/>
                </a:solidFill>
                <a:latin typeface="Liberation Sans" panose="020B0604020202020204" pitchFamily="34"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altLang="en-US" dirty="0"/>
              <a:t>Government Grants</a:t>
            </a:r>
          </a:p>
        </p:txBody>
      </p:sp>
      <p:sp>
        <p:nvSpPr>
          <p:cNvPr id="7"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VALUATION OF PP&amp;E</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extLst>
      <p:ext uri="{BB962C8B-B14F-4D97-AF65-F5344CB8AC3E}">
        <p14:creationId xmlns:p14="http://schemas.microsoft.com/office/powerpoint/2010/main" val="1435217199"/>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261" name="Text Box 5"/>
          <p:cNvSpPr txBox="1">
            <a:spLocks noChangeArrowheads="1"/>
          </p:cNvSpPr>
          <p:nvPr/>
        </p:nvSpPr>
        <p:spPr bwMode="auto">
          <a:xfrm>
            <a:off x="609600" y="1352550"/>
            <a:ext cx="8001000" cy="4580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685800" indent="-457200" algn="l">
              <a:defRPr sz="2400">
                <a:solidFill>
                  <a:schemeClr val="tx1"/>
                </a:solidFill>
                <a:latin typeface="Times New Roman" pitchFamily="18" charset="0"/>
              </a:defRPr>
            </a:lvl2pPr>
            <a:lvl3pPr marL="1600200" indent="-457200" algn="l">
              <a:defRPr sz="2400">
                <a:solidFill>
                  <a:schemeClr val="tx1"/>
                </a:solidFill>
                <a:latin typeface="Times New Roman" pitchFamily="18" charset="0"/>
              </a:defRPr>
            </a:lvl3pPr>
            <a:lvl4pPr marL="2171700" indent="-457200" algn="l">
              <a:defRPr sz="2400">
                <a:solidFill>
                  <a:schemeClr val="tx1"/>
                </a:solidFill>
                <a:latin typeface="Times New Roman" pitchFamily="18" charset="0"/>
              </a:defRPr>
            </a:lvl4pPr>
            <a:lvl5pPr marL="2743200" indent="-457200" algn="l">
              <a:defRPr sz="2400">
                <a:solidFill>
                  <a:schemeClr val="tx1"/>
                </a:solidFill>
                <a:latin typeface="Times New Roman" pitchFamily="18" charset="0"/>
              </a:defRPr>
            </a:lvl5pPr>
            <a:lvl6pPr marL="3200400" indent="-457200" eaLnBrk="0" fontAlgn="base" hangingPunct="0">
              <a:spcBef>
                <a:spcPct val="0"/>
              </a:spcBef>
              <a:spcAft>
                <a:spcPct val="0"/>
              </a:spcAft>
              <a:defRPr sz="2400">
                <a:solidFill>
                  <a:schemeClr val="tx1"/>
                </a:solidFill>
                <a:latin typeface="Times New Roman" pitchFamily="18" charset="0"/>
              </a:defRPr>
            </a:lvl6pPr>
            <a:lvl7pPr marL="3657600" indent="-457200" eaLnBrk="0" fontAlgn="base" hangingPunct="0">
              <a:spcBef>
                <a:spcPct val="0"/>
              </a:spcBef>
              <a:spcAft>
                <a:spcPct val="0"/>
              </a:spcAft>
              <a:defRPr sz="2400">
                <a:solidFill>
                  <a:schemeClr val="tx1"/>
                </a:solidFill>
                <a:latin typeface="Times New Roman" pitchFamily="18" charset="0"/>
              </a:defRPr>
            </a:lvl7pPr>
            <a:lvl8pPr marL="4114800" indent="-457200" eaLnBrk="0" fontAlgn="base" hangingPunct="0">
              <a:spcBef>
                <a:spcPct val="0"/>
              </a:spcBef>
              <a:spcAft>
                <a:spcPct val="0"/>
              </a:spcAft>
              <a:defRPr sz="2400">
                <a:solidFill>
                  <a:schemeClr val="tx1"/>
                </a:solidFill>
                <a:latin typeface="Times New Roman" pitchFamily="18" charset="0"/>
              </a:defRPr>
            </a:lvl8pPr>
            <a:lvl9pPr marL="4572000" indent="-457200" eaLnBrk="0" fontAlgn="base" hangingPunct="0">
              <a:spcBef>
                <a:spcPct val="0"/>
              </a:spcBef>
              <a:spcAft>
                <a:spcPct val="0"/>
              </a:spcAft>
              <a:defRPr sz="2400">
                <a:solidFill>
                  <a:schemeClr val="tx1"/>
                </a:solidFill>
                <a:latin typeface="Times New Roman" pitchFamily="18" charset="0"/>
              </a:defRPr>
            </a:lvl9pPr>
          </a:lstStyle>
          <a:p>
            <a:pPr>
              <a:lnSpc>
                <a:spcPct val="125000"/>
              </a:lnSpc>
              <a:spcBef>
                <a:spcPct val="60000"/>
              </a:spcBef>
            </a:pPr>
            <a:r>
              <a:rPr lang="en-US" altLang="en-US" sz="2100" dirty="0">
                <a:solidFill>
                  <a:schemeClr val="folHlink"/>
                </a:solidFill>
                <a:effectLst/>
                <a:latin typeface="Liberation Sans" panose="020B0604020202020204" pitchFamily="34" charset="0"/>
              </a:rPr>
              <a:t>Example 1: Grant for Lab Equipment.  </a:t>
            </a:r>
            <a:r>
              <a:rPr lang="en-US" altLang="en-US" sz="2100" b="0" dirty="0">
                <a:solidFill>
                  <a:schemeClr val="folHlink"/>
                </a:solidFill>
                <a:effectLst/>
                <a:latin typeface="Liberation Sans" panose="020B0604020202020204" pitchFamily="34" charset="0"/>
              </a:rPr>
              <a:t>AG Company received a €500,000 subsidy from the government to purchase lab equipment on January 2, 2015. The lab equipment cost is €2,000,000, has a useful life of five years, and is depreciated on the </a:t>
            </a:r>
            <a:r>
              <a:rPr lang="en-US" altLang="en-US" sz="2100" b="0" dirty="0">
                <a:effectLst/>
                <a:latin typeface="Liberation Sans" panose="020B0604020202020204" pitchFamily="34" charset="0"/>
              </a:rPr>
              <a:t>straight-line basis.</a:t>
            </a:r>
          </a:p>
          <a:p>
            <a:pPr>
              <a:lnSpc>
                <a:spcPct val="125000"/>
              </a:lnSpc>
              <a:spcBef>
                <a:spcPct val="60000"/>
              </a:spcBef>
            </a:pPr>
            <a:r>
              <a:rPr lang="en-US" altLang="en-US" sz="2100" dirty="0">
                <a:effectLst/>
                <a:latin typeface="Liberation Sans" panose="020B0604020202020204" pitchFamily="34" charset="0"/>
              </a:rPr>
              <a:t>IFRS allows</a:t>
            </a:r>
            <a:r>
              <a:rPr lang="en-US" altLang="en-US" sz="2100" b="0" dirty="0">
                <a:effectLst/>
                <a:latin typeface="Liberation Sans" panose="020B0604020202020204" pitchFamily="34" charset="0"/>
              </a:rPr>
              <a:t> AG to record this grant in one of two ways: </a:t>
            </a:r>
          </a:p>
          <a:p>
            <a:pPr lvl="1">
              <a:lnSpc>
                <a:spcPct val="125000"/>
              </a:lnSpc>
              <a:spcBef>
                <a:spcPct val="60000"/>
              </a:spcBef>
              <a:buFontTx/>
              <a:buAutoNum type="arabicPeriod"/>
            </a:pPr>
            <a:r>
              <a:rPr lang="en-US" altLang="en-US" sz="2000" dirty="0">
                <a:effectLst/>
                <a:latin typeface="Liberation Sans" panose="020B0604020202020204" pitchFamily="34" charset="0"/>
              </a:rPr>
              <a:t>Credit Deferred Grant Revenue</a:t>
            </a:r>
            <a:r>
              <a:rPr lang="en-US" altLang="en-US" sz="2000" b="0" dirty="0">
                <a:effectLst/>
                <a:latin typeface="Liberation Sans" panose="020B0604020202020204" pitchFamily="34" charset="0"/>
              </a:rPr>
              <a:t> for the subsidy and amortize the deferred grant revenue over the five-year period. </a:t>
            </a:r>
          </a:p>
          <a:p>
            <a:pPr lvl="1">
              <a:lnSpc>
                <a:spcPct val="125000"/>
              </a:lnSpc>
              <a:spcBef>
                <a:spcPct val="60000"/>
              </a:spcBef>
              <a:buFontTx/>
              <a:buAutoNum type="arabicPeriod"/>
            </a:pPr>
            <a:r>
              <a:rPr lang="en-US" altLang="en-US" sz="2000" dirty="0">
                <a:effectLst/>
                <a:latin typeface="Liberation Sans" panose="020B0604020202020204" pitchFamily="34" charset="0"/>
              </a:rPr>
              <a:t>Credit the lab equipment</a:t>
            </a:r>
            <a:r>
              <a:rPr lang="en-US" altLang="en-US" sz="2000" b="0" dirty="0">
                <a:effectLst/>
                <a:latin typeface="Liberation Sans" panose="020B0604020202020204" pitchFamily="34" charset="0"/>
              </a:rPr>
              <a:t> for the subsidy and depreciate this amount over the five-year period.</a:t>
            </a:r>
          </a:p>
        </p:txBody>
      </p:sp>
      <p:sp>
        <p:nvSpPr>
          <p:cNvPr id="6"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r>
              <a:rPr lang="en-US" altLang="en-US" sz="3200" i="0" dirty="0">
                <a:solidFill>
                  <a:srgbClr val="800000"/>
                </a:solidFill>
                <a:effectLst/>
                <a:latin typeface="Liberation Sans" panose="020B0604020202020204" pitchFamily="34" charset="0"/>
              </a:rPr>
              <a:t>Government Grants</a:t>
            </a: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extLst>
      <p:ext uri="{BB962C8B-B14F-4D97-AF65-F5344CB8AC3E}">
        <p14:creationId xmlns:p14="http://schemas.microsoft.com/office/powerpoint/2010/main" val="3853478987"/>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2308" name="Text Box 4"/>
          <p:cNvSpPr txBox="1">
            <a:spLocks noChangeArrowheads="1"/>
          </p:cNvSpPr>
          <p:nvPr/>
        </p:nvSpPr>
        <p:spPr bwMode="auto">
          <a:xfrm>
            <a:off x="609600" y="1352550"/>
            <a:ext cx="8001000" cy="17081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lnSpc>
                <a:spcPct val="125000"/>
              </a:lnSpc>
              <a:spcBef>
                <a:spcPct val="60000"/>
              </a:spcBef>
              <a:defRPr sz="2100">
                <a:effectLst/>
                <a:latin typeface="Liberation Sans" panose="020B0604020202020204" pitchFamily="34" charset="0"/>
              </a:defRPr>
            </a:lvl1pPr>
            <a:lvl2pPr marL="685800" lvl="1" indent="-457200" algn="l">
              <a:lnSpc>
                <a:spcPct val="125000"/>
              </a:lnSpc>
              <a:spcBef>
                <a:spcPct val="60000"/>
              </a:spcBef>
              <a:buFontTx/>
              <a:buAutoNum type="arabicPeriod"/>
              <a:defRPr sz="2000">
                <a:solidFill>
                  <a:srgbClr val="800000"/>
                </a:solidFill>
                <a:effectLst/>
                <a:latin typeface="Liberation Sans" panose="020B0604020202020204" pitchFamily="34" charset="0"/>
              </a:defRPr>
            </a:lvl2pPr>
            <a:lvl3pPr marL="1600200" indent="-457200" algn="l">
              <a:defRPr sz="2400">
                <a:solidFill>
                  <a:schemeClr val="tx1"/>
                </a:solidFill>
                <a:latin typeface="Times New Roman" pitchFamily="18" charset="0"/>
              </a:defRPr>
            </a:lvl3pPr>
            <a:lvl4pPr marL="2171700" indent="-457200" algn="l">
              <a:defRPr sz="2400">
                <a:solidFill>
                  <a:schemeClr val="tx1"/>
                </a:solidFill>
                <a:latin typeface="Times New Roman" pitchFamily="18" charset="0"/>
              </a:defRPr>
            </a:lvl4pPr>
            <a:lvl5pPr marL="2743200" indent="-457200" algn="l">
              <a:defRPr sz="2400">
                <a:solidFill>
                  <a:schemeClr val="tx1"/>
                </a:solidFill>
                <a:latin typeface="Times New Roman" pitchFamily="18" charset="0"/>
              </a:defRPr>
            </a:lvl5pPr>
            <a:lvl6pPr marL="3200400" indent="-457200" eaLnBrk="0" fontAlgn="base" hangingPunct="0">
              <a:spcBef>
                <a:spcPct val="0"/>
              </a:spcBef>
              <a:spcAft>
                <a:spcPct val="0"/>
              </a:spcAft>
              <a:defRPr sz="2400">
                <a:solidFill>
                  <a:schemeClr val="tx1"/>
                </a:solidFill>
                <a:latin typeface="Times New Roman" pitchFamily="18" charset="0"/>
              </a:defRPr>
            </a:lvl6pPr>
            <a:lvl7pPr marL="3657600" indent="-457200" eaLnBrk="0" fontAlgn="base" hangingPunct="0">
              <a:spcBef>
                <a:spcPct val="0"/>
              </a:spcBef>
              <a:spcAft>
                <a:spcPct val="0"/>
              </a:spcAft>
              <a:defRPr sz="2400">
                <a:solidFill>
                  <a:schemeClr val="tx1"/>
                </a:solidFill>
                <a:latin typeface="Times New Roman" pitchFamily="18" charset="0"/>
              </a:defRPr>
            </a:lvl7pPr>
            <a:lvl8pPr marL="4114800" indent="-457200" eaLnBrk="0" fontAlgn="base" hangingPunct="0">
              <a:spcBef>
                <a:spcPct val="0"/>
              </a:spcBef>
              <a:spcAft>
                <a:spcPct val="0"/>
              </a:spcAft>
              <a:defRPr sz="2400">
                <a:solidFill>
                  <a:schemeClr val="tx1"/>
                </a:solidFill>
                <a:latin typeface="Times New Roman" pitchFamily="18" charset="0"/>
              </a:defRPr>
            </a:lvl8pPr>
            <a:lvl9pPr marL="4572000" indent="-457200" eaLnBrk="0" fontAlgn="base" hangingPunct="0">
              <a:spcBef>
                <a:spcPct val="0"/>
              </a:spcBef>
              <a:spcAft>
                <a:spcPct val="0"/>
              </a:spcAft>
              <a:defRPr sz="2400">
                <a:solidFill>
                  <a:schemeClr val="tx1"/>
                </a:solidFill>
                <a:latin typeface="Times New Roman" pitchFamily="18" charset="0"/>
              </a:defRPr>
            </a:lvl9pPr>
          </a:lstStyle>
          <a:p>
            <a:r>
              <a:rPr lang="en-US" altLang="en-US" dirty="0"/>
              <a:t>Example 1: Grant for Lab Equipment</a:t>
            </a:r>
            <a:r>
              <a:rPr lang="en-US" altLang="en-US" b="0" dirty="0"/>
              <a:t>.   If AG chooses to </a:t>
            </a:r>
            <a:r>
              <a:rPr lang="en-US" altLang="en-US" dirty="0"/>
              <a:t>record deferred revenue</a:t>
            </a:r>
            <a:r>
              <a:rPr lang="en-US" altLang="en-US" b="0" dirty="0"/>
              <a:t> of €500,000, it amortizes this amount over the five-year period to income (€100,000 per year). The effects on the financial statements at December 31, 2015, are:</a:t>
            </a: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r>
              <a:rPr lang="en-US" altLang="en-US" sz="3200" i="0" dirty="0">
                <a:solidFill>
                  <a:srgbClr val="800000"/>
                </a:solidFill>
                <a:effectLst/>
                <a:latin typeface="Liberation Sans" panose="020B0604020202020204" pitchFamily="34" charset="0"/>
              </a:rPr>
              <a:t>Government Grants</a:t>
            </a:r>
          </a:p>
        </p:txBody>
      </p:sp>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pic>
        <p:nvPicPr>
          <p:cNvPr id="154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9624" y="3200400"/>
            <a:ext cx="6795176" cy="33432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3" name="Rectangle 2"/>
          <p:cNvSpPr/>
          <p:nvPr/>
        </p:nvSpPr>
        <p:spPr>
          <a:xfrm>
            <a:off x="6934200" y="4872037"/>
            <a:ext cx="1981200" cy="830997"/>
          </a:xfrm>
          <a:prstGeom prst="rect">
            <a:avLst/>
          </a:prstGeom>
          <a:solidFill>
            <a:schemeClr val="bg1"/>
          </a:solidFill>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10-17</a:t>
            </a:r>
          </a:p>
          <a:p>
            <a:pPr algn="l"/>
            <a:r>
              <a:rPr lang="en-US" sz="1200" b="0" dirty="0">
                <a:solidFill>
                  <a:schemeClr val="tx1"/>
                </a:solidFill>
                <a:latin typeface="Liberation Sans" panose="020B0604020202020204" pitchFamily="34" charset="0"/>
              </a:rPr>
              <a:t>Government Grant</a:t>
            </a:r>
          </a:p>
          <a:p>
            <a:pPr algn="l"/>
            <a:r>
              <a:rPr lang="en-US" sz="1200" b="0" dirty="0">
                <a:solidFill>
                  <a:schemeClr val="tx1"/>
                </a:solidFill>
                <a:latin typeface="Liberation Sans" panose="020B0604020202020204" pitchFamily="34" charset="0"/>
              </a:rPr>
              <a:t>Recorded as Deferred</a:t>
            </a:r>
          </a:p>
          <a:p>
            <a:pPr algn="l"/>
            <a:r>
              <a:rPr lang="en-US" sz="1200" b="0" dirty="0">
                <a:solidFill>
                  <a:schemeClr val="tx1"/>
                </a:solidFill>
                <a:latin typeface="Liberation Sans" panose="020B0604020202020204" pitchFamily="34" charset="0"/>
              </a:rPr>
              <a:t>Revenue</a:t>
            </a: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extLst>
      <p:ext uri="{BB962C8B-B14F-4D97-AF65-F5344CB8AC3E}">
        <p14:creationId xmlns:p14="http://schemas.microsoft.com/office/powerpoint/2010/main" val="1220940925"/>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356" name="Text Box 4"/>
          <p:cNvSpPr txBox="1">
            <a:spLocks noChangeArrowheads="1"/>
          </p:cNvSpPr>
          <p:nvPr/>
        </p:nvSpPr>
        <p:spPr bwMode="auto">
          <a:xfrm>
            <a:off x="609600" y="1352550"/>
            <a:ext cx="8001000" cy="2112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sz="2400">
                <a:solidFill>
                  <a:schemeClr val="tx1"/>
                </a:solidFill>
                <a:latin typeface="Times New Roman" pitchFamily="18" charset="0"/>
              </a:defRPr>
            </a:lvl1pPr>
            <a:lvl2pPr marL="571500"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nSpc>
                <a:spcPct val="125000"/>
              </a:lnSpc>
              <a:spcBef>
                <a:spcPct val="50000"/>
              </a:spcBef>
            </a:pPr>
            <a:r>
              <a:rPr lang="en-US" altLang="en-US" sz="2100" dirty="0">
                <a:solidFill>
                  <a:schemeClr val="folHlink"/>
                </a:solidFill>
                <a:effectLst/>
                <a:latin typeface="Liberation Sans" panose="020B0604020202020204" pitchFamily="34" charset="0"/>
              </a:rPr>
              <a:t>Example 1: Grant for Lab Equipment.  </a:t>
            </a:r>
            <a:r>
              <a:rPr lang="en-US" altLang="en-US" sz="2100" b="0" dirty="0">
                <a:solidFill>
                  <a:schemeClr val="folHlink"/>
                </a:solidFill>
                <a:effectLst/>
                <a:latin typeface="Liberation Sans" panose="020B0604020202020204" pitchFamily="34" charset="0"/>
              </a:rPr>
              <a:t>If AG chooses to </a:t>
            </a:r>
            <a:r>
              <a:rPr lang="en-US" altLang="en-US" sz="2100" dirty="0">
                <a:solidFill>
                  <a:schemeClr val="folHlink"/>
                </a:solidFill>
                <a:effectLst/>
                <a:latin typeface="Liberation Sans" panose="020B0604020202020204" pitchFamily="34" charset="0"/>
              </a:rPr>
              <a:t>reduce the cost of the lab equipment</a:t>
            </a:r>
            <a:r>
              <a:rPr lang="en-US" altLang="en-US" sz="2100" b="0" dirty="0">
                <a:solidFill>
                  <a:schemeClr val="folHlink"/>
                </a:solidFill>
                <a:effectLst/>
                <a:latin typeface="Liberation Sans" panose="020B0604020202020204" pitchFamily="34" charset="0"/>
              </a:rPr>
              <a:t>, AG reports the equipment at €1,500,000 (€2,000,000 - €500,000) and depreciates this amount over the five-year period. The effects on the financial statements at December 31, 2015, are:</a:t>
            </a: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r>
              <a:rPr lang="en-US" altLang="en-US" sz="3200" i="0" dirty="0">
                <a:solidFill>
                  <a:srgbClr val="800000"/>
                </a:solidFill>
                <a:effectLst/>
                <a:latin typeface="Liberation Sans" panose="020B0604020202020204" pitchFamily="34" charset="0"/>
              </a:rPr>
              <a:t>Government Grants</a:t>
            </a:r>
          </a:p>
        </p:txBody>
      </p:sp>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pic>
        <p:nvPicPr>
          <p:cNvPr id="155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3682145"/>
            <a:ext cx="8229600" cy="226145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12" name="Rectangle 11"/>
          <p:cNvSpPr/>
          <p:nvPr/>
        </p:nvSpPr>
        <p:spPr>
          <a:xfrm>
            <a:off x="6019800" y="3206657"/>
            <a:ext cx="2740926" cy="461665"/>
          </a:xfrm>
          <a:prstGeom prst="rect">
            <a:avLst/>
          </a:prstGeom>
          <a:solidFill>
            <a:schemeClr val="bg1"/>
          </a:solidFill>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10-18</a:t>
            </a:r>
          </a:p>
          <a:p>
            <a:pPr algn="l"/>
            <a:r>
              <a:rPr lang="en-US" sz="1200" b="0" dirty="0">
                <a:solidFill>
                  <a:schemeClr val="tx1"/>
                </a:solidFill>
                <a:latin typeface="Liberation Sans" panose="020B0604020202020204" pitchFamily="34" charset="0"/>
              </a:rPr>
              <a:t>Government Grant Adjusted to Asset</a:t>
            </a:r>
          </a:p>
        </p:txBody>
      </p:sp>
      <p:sp>
        <p:nvSpPr>
          <p:cNvPr id="13"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extLst>
      <p:ext uri="{BB962C8B-B14F-4D97-AF65-F5344CB8AC3E}">
        <p14:creationId xmlns:p14="http://schemas.microsoft.com/office/powerpoint/2010/main" val="4130218945"/>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ChangeArrowheads="1"/>
          </p:cNvSpPr>
          <p:nvPr/>
        </p:nvSpPr>
        <p:spPr bwMode="auto">
          <a:xfrm>
            <a:off x="4724400" y="3352800"/>
            <a:ext cx="41148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Understand accounting issues related to acquiring and valuing plant assets.</a:t>
            </a:r>
          </a:p>
          <a:p>
            <a:pPr marL="342900" indent="-342900" algn="l">
              <a:lnSpc>
                <a:spcPct val="115000"/>
              </a:lnSpc>
              <a:spcBef>
                <a:spcPct val="45000"/>
              </a:spcBef>
              <a:buClr>
                <a:srgbClr val="A50021"/>
              </a:buClr>
              <a:buSzPct val="100000"/>
              <a:buFont typeface="+mj-lt"/>
              <a:buAutoNum type="arabicPeriod" startAt="5"/>
              <a:defRPr/>
            </a:pPr>
            <a:r>
              <a:rPr lang="en-US" dirty="0">
                <a:solidFill>
                  <a:schemeClr val="bg2"/>
                </a:solidFill>
                <a:latin typeface="Liberation Sans" panose="020B0604020202020204" pitchFamily="34" charset="0"/>
              </a:rPr>
              <a:t>Describe the accounting treatment for costs subsequent to acquisition.</a:t>
            </a:r>
          </a:p>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Describe the accounting treatment for the disposal of property, plant, and equipment.</a:t>
            </a:r>
          </a:p>
        </p:txBody>
      </p:sp>
      <p:sp>
        <p:nvSpPr>
          <p:cNvPr id="9220" name="Rectangle 19"/>
          <p:cNvSpPr>
            <a:spLocks noChangeArrowheads="1"/>
          </p:cNvSpPr>
          <p:nvPr/>
        </p:nvSpPr>
        <p:spPr bwMode="auto">
          <a:xfrm>
            <a:off x="457200" y="2971800"/>
            <a:ext cx="5181600"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spAutoFit/>
          </a:bodyPr>
          <a:lstStyle>
            <a:lvl1pPr marL="285750" indent="-28575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5000"/>
              </a:lnSpc>
              <a:spcBef>
                <a:spcPct val="45000"/>
              </a:spcBef>
              <a:buClr>
                <a:srgbClr val="A50021"/>
              </a:buClr>
              <a:buFont typeface="Wingdings" pitchFamily="2" charset="2"/>
              <a:buNone/>
            </a:pPr>
            <a:r>
              <a:rPr lang="en-US" altLang="en-US" sz="1600" b="1" i="1" dirty="0">
                <a:solidFill>
                  <a:schemeClr val="bg2"/>
                </a:solidFill>
                <a:latin typeface="Liberation Sans" panose="020B0604020202020204" pitchFamily="34" charset="0"/>
              </a:rPr>
              <a:t>After studying this chapter, you should be able to:</a:t>
            </a:r>
          </a:p>
        </p:txBody>
      </p:sp>
      <p:pic>
        <p:nvPicPr>
          <p:cNvPr id="9221"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0"/>
            <a:ext cx="6705600" cy="205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Rectangle 24"/>
          <p:cNvSpPr>
            <a:spLocks noChangeArrowheads="1"/>
          </p:cNvSpPr>
          <p:nvPr/>
        </p:nvSpPr>
        <p:spPr bwMode="auto">
          <a:xfrm>
            <a:off x="2590800" y="488950"/>
            <a:ext cx="6473825" cy="1066800"/>
          </a:xfrm>
          <a:prstGeom prst="rect">
            <a:avLst/>
          </a:prstGeom>
          <a:noFill/>
          <a:ln>
            <a:noFill/>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altLang="en-US" sz="3600" b="1" dirty="0">
                <a:solidFill>
                  <a:schemeClr val="bg1"/>
                </a:solidFill>
                <a:effectLst>
                  <a:outerShdw blurRad="38100" dist="38100" dir="2700000" algn="tl">
                    <a:srgbClr val="000000">
                      <a:alpha val="43137"/>
                    </a:srgbClr>
                  </a:outerShdw>
                </a:effectLst>
                <a:latin typeface="Liberation Sans" panose="020B0604020202020204" pitchFamily="34" charset="0"/>
              </a:rPr>
              <a:t>Acquisition and Disposition of Property, Plant, and Equipment</a:t>
            </a:r>
          </a:p>
        </p:txBody>
      </p:sp>
      <p:pic>
        <p:nvPicPr>
          <p:cNvPr id="9223" name="Picture 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412750"/>
            <a:ext cx="314325" cy="129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4" name="Text Box 26"/>
          <p:cNvSpPr txBox="1">
            <a:spLocks noChangeArrowheads="1"/>
          </p:cNvSpPr>
          <p:nvPr/>
        </p:nvSpPr>
        <p:spPr bwMode="auto">
          <a:xfrm>
            <a:off x="533400" y="152400"/>
            <a:ext cx="1905000" cy="1722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spcBef>
                <a:spcPct val="50000"/>
              </a:spcBef>
            </a:pPr>
            <a:r>
              <a:rPr lang="en-US" altLang="en-US" sz="10700" b="1" dirty="0">
                <a:solidFill>
                  <a:srgbClr val="5F5F5F"/>
                </a:solidFill>
                <a:latin typeface="Liberation Sans" panose="020B0604020202020204" pitchFamily="34" charset="0"/>
              </a:rPr>
              <a:t>10</a:t>
            </a:r>
          </a:p>
        </p:txBody>
      </p:sp>
      <p:pic>
        <p:nvPicPr>
          <p:cNvPr id="9225" name="Picture 2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11363"/>
            <a:ext cx="9140825" cy="46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6" name="Rectangle 15"/>
          <p:cNvSpPr txBox="1">
            <a:spLocks noChangeArrowheads="1"/>
          </p:cNvSpPr>
          <p:nvPr/>
        </p:nvSpPr>
        <p:spPr bwMode="auto">
          <a:xfrm>
            <a:off x="381000" y="2286000"/>
            <a:ext cx="3886200" cy="533400"/>
          </a:xfrm>
          <a:prstGeom prst="rect">
            <a:avLst/>
          </a:prstGeom>
          <a:solidFill>
            <a:srgbClr val="339933"/>
          </a:solidFill>
          <a:ln>
            <a:noFill/>
          </a:ln>
          <a:effectLst>
            <a:outerShdw sx="999" sy="999"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0000"/>
              </a:lnSpc>
            </a:pPr>
            <a:r>
              <a:rPr lang="en-US" altLang="en-US" sz="2400" b="1" dirty="0">
                <a:solidFill>
                  <a:schemeClr val="bg1"/>
                </a:solidFill>
                <a:latin typeface="Liberation Sans" panose="020B0604020202020204" pitchFamily="34" charset="0"/>
              </a:rPr>
              <a:t>LEARNING OBJECTIVES</a:t>
            </a:r>
          </a:p>
        </p:txBody>
      </p:sp>
      <p:sp>
        <p:nvSpPr>
          <p:cNvPr id="3074" name="Rectangle 2"/>
          <p:cNvSpPr>
            <a:spLocks noGrp="1" noChangeArrowheads="1"/>
          </p:cNvSpPr>
          <p:nvPr>
            <p:ph type="body" idx="1"/>
          </p:nvPr>
        </p:nvSpPr>
        <p:spPr>
          <a:xfrm>
            <a:off x="457200" y="3352800"/>
            <a:ext cx="4114800" cy="3048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Lst>
        </p:spPr>
        <p:txBody>
          <a:bodyPr lIns="90488" tIns="44450" rIns="90488" bIns="44450"/>
          <a:lstStyle/>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Identify the costs to include in initial valuation of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self-constructed assets.</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interest capitalization.</a:t>
            </a:r>
          </a:p>
        </p:txBody>
      </p:sp>
    </p:spTree>
    <p:extLst>
      <p:ext uri="{BB962C8B-B14F-4D97-AF65-F5344CB8AC3E}">
        <p14:creationId xmlns:p14="http://schemas.microsoft.com/office/powerpoint/2010/main" val="2518196045"/>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COSTS SUBSEQUENT TO ACQUISITION</a:t>
            </a:r>
          </a:p>
        </p:txBody>
      </p:sp>
      <p:sp>
        <p:nvSpPr>
          <p:cNvPr id="66564" name="Text Box 4"/>
          <p:cNvSpPr txBox="1">
            <a:spLocks noChangeArrowheads="1"/>
          </p:cNvSpPr>
          <p:nvPr/>
        </p:nvSpPr>
        <p:spPr bwMode="auto">
          <a:xfrm>
            <a:off x="609600" y="1371600"/>
            <a:ext cx="8077200" cy="34963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600700" algn="r"/>
                <a:tab pos="6629400" algn="r"/>
              </a:tabLst>
              <a:defRPr b="1">
                <a:solidFill>
                  <a:schemeClr val="folHlink"/>
                </a:solidFill>
                <a:latin typeface="Comic Sans MS" pitchFamily="66" charset="0"/>
              </a:defRPr>
            </a:lvl1pPr>
            <a:lvl2pPr marL="742950" indent="-285750">
              <a:tabLst>
                <a:tab pos="5600700" algn="r"/>
                <a:tab pos="6629400" algn="r"/>
              </a:tabLst>
              <a:defRPr b="1">
                <a:solidFill>
                  <a:schemeClr val="folHlink"/>
                </a:solidFill>
                <a:latin typeface="Comic Sans MS" pitchFamily="66" charset="0"/>
              </a:defRPr>
            </a:lvl2pPr>
            <a:lvl3pPr marL="1143000" indent="-228600">
              <a:tabLst>
                <a:tab pos="5600700" algn="r"/>
                <a:tab pos="6629400" algn="r"/>
              </a:tabLst>
              <a:defRPr b="1">
                <a:solidFill>
                  <a:schemeClr val="folHlink"/>
                </a:solidFill>
                <a:latin typeface="Comic Sans MS" pitchFamily="66" charset="0"/>
              </a:defRPr>
            </a:lvl3pPr>
            <a:lvl4pPr marL="1600200" indent="-228600">
              <a:tabLst>
                <a:tab pos="5600700" algn="r"/>
                <a:tab pos="6629400" algn="r"/>
              </a:tabLst>
              <a:defRPr b="1">
                <a:solidFill>
                  <a:schemeClr val="folHlink"/>
                </a:solidFill>
                <a:latin typeface="Comic Sans MS" pitchFamily="66" charset="0"/>
              </a:defRPr>
            </a:lvl4pPr>
            <a:lvl5pPr marL="2057400" indent="-228600">
              <a:tabLst>
                <a:tab pos="5600700" algn="r"/>
                <a:tab pos="6629400"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9pPr>
          </a:lstStyle>
          <a:p>
            <a:pPr algn="l">
              <a:lnSpc>
                <a:spcPct val="120000"/>
              </a:lnSpc>
              <a:spcBef>
                <a:spcPts val="1200"/>
              </a:spcBef>
            </a:pPr>
            <a:r>
              <a:rPr lang="en-US" sz="2200" dirty="0">
                <a:solidFill>
                  <a:schemeClr val="tx1"/>
                </a:solidFill>
                <a:latin typeface="Liberation Sans" panose="020B0604020202020204" pitchFamily="34" charset="0"/>
              </a:rPr>
              <a:t>Recognize costs subsequent to acquisition </a:t>
            </a:r>
            <a:r>
              <a:rPr lang="en-US" sz="2200" b="0" dirty="0">
                <a:solidFill>
                  <a:schemeClr val="tx1"/>
                </a:solidFill>
                <a:latin typeface="Liberation Sans" panose="020B0604020202020204" pitchFamily="34" charset="0"/>
              </a:rPr>
              <a:t>as an asset when the costs can be measured reliably and it is probable that the company will obtain </a:t>
            </a:r>
            <a:r>
              <a:rPr lang="en-US" sz="2200" dirty="0">
                <a:solidFill>
                  <a:schemeClr val="tx1"/>
                </a:solidFill>
                <a:latin typeface="Liberation Sans" panose="020B0604020202020204" pitchFamily="34" charset="0"/>
              </a:rPr>
              <a:t>future economic benefits</a:t>
            </a:r>
            <a:r>
              <a:rPr lang="en-US" sz="2200" b="0" dirty="0">
                <a:solidFill>
                  <a:schemeClr val="tx1"/>
                </a:solidFill>
                <a:latin typeface="Liberation Sans" panose="020B0604020202020204" pitchFamily="34" charset="0"/>
              </a:rPr>
              <a:t>. </a:t>
            </a:r>
          </a:p>
          <a:p>
            <a:pPr algn="l">
              <a:lnSpc>
                <a:spcPct val="120000"/>
              </a:lnSpc>
              <a:spcBef>
                <a:spcPts val="1200"/>
              </a:spcBef>
            </a:pPr>
            <a:r>
              <a:rPr lang="en-US" sz="2200" dirty="0">
                <a:solidFill>
                  <a:schemeClr val="tx1"/>
                </a:solidFill>
                <a:latin typeface="Liberation Sans" panose="020B0604020202020204" pitchFamily="34" charset="0"/>
              </a:rPr>
              <a:t>Evidence</a:t>
            </a:r>
            <a:r>
              <a:rPr lang="en-US" sz="2200" b="0" dirty="0">
                <a:solidFill>
                  <a:schemeClr val="tx1"/>
                </a:solidFill>
                <a:latin typeface="Liberation Sans" panose="020B0604020202020204" pitchFamily="34" charset="0"/>
              </a:rPr>
              <a:t> of future economic benefit would include increases in </a:t>
            </a:r>
          </a:p>
          <a:p>
            <a:pPr marL="682625" lvl="1" indent="-450850" algn="l">
              <a:lnSpc>
                <a:spcPct val="120000"/>
              </a:lnSpc>
              <a:spcBef>
                <a:spcPts val="1200"/>
              </a:spcBef>
              <a:buFont typeface="+mj-lt"/>
              <a:buAutoNum type="arabicPeriod"/>
            </a:pPr>
            <a:r>
              <a:rPr lang="en-US" sz="2100" b="0" dirty="0">
                <a:solidFill>
                  <a:schemeClr val="tx1"/>
                </a:solidFill>
                <a:latin typeface="Liberation Sans" panose="020B0604020202020204" pitchFamily="34" charset="0"/>
              </a:rPr>
              <a:t>useful life, </a:t>
            </a:r>
          </a:p>
          <a:p>
            <a:pPr marL="682625" lvl="1" indent="-450850" algn="l">
              <a:lnSpc>
                <a:spcPct val="120000"/>
              </a:lnSpc>
              <a:spcBef>
                <a:spcPts val="1200"/>
              </a:spcBef>
              <a:buFont typeface="+mj-lt"/>
              <a:buAutoNum type="arabicPeriod"/>
            </a:pPr>
            <a:r>
              <a:rPr lang="en-US" sz="2100" b="0" dirty="0">
                <a:solidFill>
                  <a:schemeClr val="tx1"/>
                </a:solidFill>
                <a:latin typeface="Liberation Sans" panose="020B0604020202020204" pitchFamily="34" charset="0"/>
              </a:rPr>
              <a:t>quantity of product produced, and</a:t>
            </a:r>
          </a:p>
          <a:p>
            <a:pPr marL="682625" lvl="1" indent="-450850" algn="l">
              <a:lnSpc>
                <a:spcPct val="120000"/>
              </a:lnSpc>
              <a:spcBef>
                <a:spcPts val="1200"/>
              </a:spcBef>
              <a:buFont typeface="+mj-lt"/>
              <a:buAutoNum type="arabicPeriod"/>
            </a:pPr>
            <a:r>
              <a:rPr lang="en-US" sz="2100" b="0" dirty="0">
                <a:solidFill>
                  <a:schemeClr val="tx1"/>
                </a:solidFill>
                <a:latin typeface="Liberation Sans" panose="020B0604020202020204" pitchFamily="34" charset="0"/>
              </a:rPr>
              <a:t>quality of product produced.</a:t>
            </a:r>
            <a:endParaRPr lang="en-US" altLang="en-US" sz="2100" b="0" dirty="0">
              <a:solidFill>
                <a:schemeClr val="tx1"/>
              </a:solidFill>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7"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6</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9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263248"/>
            <a:ext cx="8000999" cy="254300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endParaRPr>
          </a:p>
        </p:txBody>
      </p:sp>
      <p:sp>
        <p:nvSpPr>
          <p:cNvPr id="8" name="Rectangle 2"/>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COSTS SUBSEQUENT TO ACQUISITION</a:t>
            </a:r>
          </a:p>
        </p:txBody>
      </p:sp>
      <p:pic>
        <p:nvPicPr>
          <p:cNvPr id="6759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923816"/>
            <a:ext cx="8001000" cy="2476984"/>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9" name="Rectangle 8"/>
          <p:cNvSpPr/>
          <p:nvPr/>
        </p:nvSpPr>
        <p:spPr>
          <a:xfrm>
            <a:off x="838200" y="6428601"/>
            <a:ext cx="5562600" cy="276999"/>
          </a:xfrm>
          <a:prstGeom prst="rect">
            <a:avLst/>
          </a:prstGeom>
          <a:solidFill>
            <a:schemeClr val="bg1"/>
          </a:solidFill>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10-21  </a:t>
            </a:r>
            <a:r>
              <a:rPr lang="en-US" sz="1200" b="0" dirty="0">
                <a:solidFill>
                  <a:schemeClr val="tx1"/>
                </a:solidFill>
                <a:latin typeface="Liberation Sans" panose="020B0604020202020204" pitchFamily="34" charset="0"/>
              </a:rPr>
              <a:t>Summary of Costs Subsequent to Acquisition</a:t>
            </a:r>
            <a:endParaRPr lang="en-US" sz="1200" dirty="0">
              <a:solidFill>
                <a:schemeClr val="accent6">
                  <a:lumMod val="50000"/>
                </a:schemeClr>
              </a:solidFill>
              <a:latin typeface="Liberation Sans" panose="020B0604020202020204" pitchFamily="34" charset="0"/>
            </a:endParaRP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6</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ChangeArrowheads="1"/>
          </p:cNvSpPr>
          <p:nvPr/>
        </p:nvSpPr>
        <p:spPr bwMode="auto">
          <a:xfrm>
            <a:off x="4724400" y="3352800"/>
            <a:ext cx="41148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Understand accounting issues related to acquiring and valuing plant assets.</a:t>
            </a:r>
          </a:p>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Describe the accounting treatment for costs subsequent to acquisition.</a:t>
            </a:r>
          </a:p>
          <a:p>
            <a:pPr marL="342900" indent="-342900" algn="l">
              <a:lnSpc>
                <a:spcPct val="115000"/>
              </a:lnSpc>
              <a:spcBef>
                <a:spcPct val="45000"/>
              </a:spcBef>
              <a:buClr>
                <a:srgbClr val="A50021"/>
              </a:buClr>
              <a:buSzPct val="100000"/>
              <a:buFont typeface="+mj-lt"/>
              <a:buAutoNum type="arabicPeriod" startAt="5"/>
              <a:defRPr/>
            </a:pPr>
            <a:r>
              <a:rPr lang="en-US" dirty="0">
                <a:solidFill>
                  <a:schemeClr val="bg2"/>
                </a:solidFill>
                <a:latin typeface="Liberation Sans" panose="020B0604020202020204" pitchFamily="34" charset="0"/>
              </a:rPr>
              <a:t>Describe the accounting treatment for the disposal of property, plant, and equipment.</a:t>
            </a:r>
          </a:p>
        </p:txBody>
      </p:sp>
      <p:sp>
        <p:nvSpPr>
          <p:cNvPr id="9220" name="Rectangle 19"/>
          <p:cNvSpPr>
            <a:spLocks noChangeArrowheads="1"/>
          </p:cNvSpPr>
          <p:nvPr/>
        </p:nvSpPr>
        <p:spPr bwMode="auto">
          <a:xfrm>
            <a:off x="457200" y="2971800"/>
            <a:ext cx="5181600"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spAutoFit/>
          </a:bodyPr>
          <a:lstStyle>
            <a:lvl1pPr marL="285750" indent="-28575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5000"/>
              </a:lnSpc>
              <a:spcBef>
                <a:spcPct val="45000"/>
              </a:spcBef>
              <a:buClr>
                <a:srgbClr val="A50021"/>
              </a:buClr>
              <a:buFont typeface="Wingdings" pitchFamily="2" charset="2"/>
              <a:buNone/>
            </a:pPr>
            <a:r>
              <a:rPr lang="en-US" altLang="en-US" sz="1600" b="1" i="1" dirty="0">
                <a:solidFill>
                  <a:schemeClr val="bg2"/>
                </a:solidFill>
                <a:latin typeface="Liberation Sans" panose="020B0604020202020204" pitchFamily="34" charset="0"/>
              </a:rPr>
              <a:t>After studying this chapter, you should be able to:</a:t>
            </a:r>
          </a:p>
        </p:txBody>
      </p:sp>
      <p:pic>
        <p:nvPicPr>
          <p:cNvPr id="9221"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0"/>
            <a:ext cx="6705600" cy="205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Rectangle 24"/>
          <p:cNvSpPr>
            <a:spLocks noChangeArrowheads="1"/>
          </p:cNvSpPr>
          <p:nvPr/>
        </p:nvSpPr>
        <p:spPr bwMode="auto">
          <a:xfrm>
            <a:off x="2590800" y="488950"/>
            <a:ext cx="6473825" cy="1066800"/>
          </a:xfrm>
          <a:prstGeom prst="rect">
            <a:avLst/>
          </a:prstGeom>
          <a:noFill/>
          <a:ln>
            <a:noFill/>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altLang="en-US" sz="3600" b="1" dirty="0">
                <a:solidFill>
                  <a:schemeClr val="bg1"/>
                </a:solidFill>
                <a:effectLst>
                  <a:outerShdw blurRad="38100" dist="38100" dir="2700000" algn="tl">
                    <a:srgbClr val="000000">
                      <a:alpha val="43137"/>
                    </a:srgbClr>
                  </a:outerShdw>
                </a:effectLst>
                <a:latin typeface="Liberation Sans" panose="020B0604020202020204" pitchFamily="34" charset="0"/>
              </a:rPr>
              <a:t>Acquisition and Disposition of Property, Plant, and Equipment</a:t>
            </a:r>
          </a:p>
        </p:txBody>
      </p:sp>
      <p:pic>
        <p:nvPicPr>
          <p:cNvPr id="9223" name="Picture 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412750"/>
            <a:ext cx="314325" cy="129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4" name="Text Box 26"/>
          <p:cNvSpPr txBox="1">
            <a:spLocks noChangeArrowheads="1"/>
          </p:cNvSpPr>
          <p:nvPr/>
        </p:nvSpPr>
        <p:spPr bwMode="auto">
          <a:xfrm>
            <a:off x="533400" y="152400"/>
            <a:ext cx="1905000" cy="1722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spcBef>
                <a:spcPct val="50000"/>
              </a:spcBef>
            </a:pPr>
            <a:r>
              <a:rPr lang="en-US" altLang="en-US" sz="10700" b="1" dirty="0">
                <a:solidFill>
                  <a:srgbClr val="5F5F5F"/>
                </a:solidFill>
                <a:latin typeface="Liberation Sans" panose="020B0604020202020204" pitchFamily="34" charset="0"/>
              </a:rPr>
              <a:t>10</a:t>
            </a:r>
          </a:p>
        </p:txBody>
      </p:sp>
      <p:pic>
        <p:nvPicPr>
          <p:cNvPr id="9225" name="Picture 2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11363"/>
            <a:ext cx="9140825" cy="46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6" name="Rectangle 15"/>
          <p:cNvSpPr txBox="1">
            <a:spLocks noChangeArrowheads="1"/>
          </p:cNvSpPr>
          <p:nvPr/>
        </p:nvSpPr>
        <p:spPr bwMode="auto">
          <a:xfrm>
            <a:off x="381000" y="2286000"/>
            <a:ext cx="3886200" cy="533400"/>
          </a:xfrm>
          <a:prstGeom prst="rect">
            <a:avLst/>
          </a:prstGeom>
          <a:solidFill>
            <a:srgbClr val="339933"/>
          </a:solidFill>
          <a:ln>
            <a:noFill/>
          </a:ln>
          <a:effectLst>
            <a:outerShdw sx="999" sy="999"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0000"/>
              </a:lnSpc>
            </a:pPr>
            <a:r>
              <a:rPr lang="en-US" altLang="en-US" sz="2400" b="1" dirty="0">
                <a:solidFill>
                  <a:schemeClr val="bg1"/>
                </a:solidFill>
                <a:latin typeface="Liberation Sans" panose="020B0604020202020204" pitchFamily="34" charset="0"/>
              </a:rPr>
              <a:t>LEARNING OBJECTIVES</a:t>
            </a:r>
          </a:p>
        </p:txBody>
      </p:sp>
      <p:sp>
        <p:nvSpPr>
          <p:cNvPr id="3074" name="Rectangle 2"/>
          <p:cNvSpPr>
            <a:spLocks noGrp="1" noChangeArrowheads="1"/>
          </p:cNvSpPr>
          <p:nvPr>
            <p:ph type="body" idx="1"/>
          </p:nvPr>
        </p:nvSpPr>
        <p:spPr>
          <a:xfrm>
            <a:off x="457200" y="3352800"/>
            <a:ext cx="4114800" cy="3048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Lst>
        </p:spPr>
        <p:txBody>
          <a:bodyPr lIns="90488" tIns="44450" rIns="90488" bIns="44450"/>
          <a:lstStyle/>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Identify the costs to include in initial valuation of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self-constructed assets.</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interest capitalization.</a:t>
            </a:r>
          </a:p>
        </p:txBody>
      </p:sp>
    </p:spTree>
    <p:extLst>
      <p:ext uri="{BB962C8B-B14F-4D97-AF65-F5344CB8AC3E}">
        <p14:creationId xmlns:p14="http://schemas.microsoft.com/office/powerpoint/2010/main" val="2518196045"/>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Text Box 1029"/>
          <p:cNvSpPr txBox="1">
            <a:spLocks noChangeArrowheads="1"/>
          </p:cNvSpPr>
          <p:nvPr/>
        </p:nvSpPr>
        <p:spPr bwMode="auto">
          <a:xfrm>
            <a:off x="609600" y="1371600"/>
            <a:ext cx="8001000"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600" dirty="0">
                <a:solidFill>
                  <a:schemeClr val="tx1"/>
                </a:solidFill>
                <a:latin typeface="Liberation Sans" panose="020B0604020202020204" pitchFamily="34" charset="0"/>
              </a:rPr>
              <a:t>Meaning of Commercial Substance</a:t>
            </a:r>
            <a:endParaRPr lang="en-US" altLang="en-US" sz="2600" b="0" dirty="0">
              <a:solidFill>
                <a:schemeClr val="tx1"/>
              </a:solidFill>
              <a:latin typeface="Liberation Sans" panose="020B0604020202020204" pitchFamily="34" charset="0"/>
            </a:endParaRPr>
          </a:p>
        </p:txBody>
      </p:sp>
      <p:sp>
        <p:nvSpPr>
          <p:cNvPr id="40966" name="Rectangle 1034"/>
          <p:cNvSpPr>
            <a:spLocks noChangeArrowheads="1"/>
          </p:cNvSpPr>
          <p:nvPr/>
        </p:nvSpPr>
        <p:spPr bwMode="auto">
          <a:xfrm>
            <a:off x="609600" y="1981200"/>
            <a:ext cx="7772400" cy="1628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20000"/>
              </a:lnSpc>
              <a:spcBef>
                <a:spcPts val="1200"/>
              </a:spcBef>
              <a:defRPr/>
            </a:pPr>
            <a:r>
              <a:rPr lang="en-US" sz="2100" b="0" dirty="0">
                <a:solidFill>
                  <a:schemeClr val="tx1"/>
                </a:solidFill>
                <a:latin typeface="Liberation Sans" panose="020B0604020202020204" pitchFamily="34" charset="0"/>
              </a:rPr>
              <a:t>Exchange has </a:t>
            </a:r>
            <a:r>
              <a:rPr lang="en-US" sz="2100" dirty="0">
                <a:solidFill>
                  <a:schemeClr val="tx2">
                    <a:lumMod val="75000"/>
                  </a:schemeClr>
                </a:solidFill>
                <a:latin typeface="Liberation Sans" panose="020B0604020202020204" pitchFamily="34" charset="0"/>
              </a:rPr>
              <a:t>commercial substance </a:t>
            </a:r>
            <a:r>
              <a:rPr lang="en-US" sz="2100" b="0" dirty="0">
                <a:solidFill>
                  <a:schemeClr val="tx1"/>
                </a:solidFill>
                <a:latin typeface="Liberation Sans" panose="020B0604020202020204" pitchFamily="34" charset="0"/>
              </a:rPr>
              <a:t>if the future cash flows change as a result of the transaction. That is, if the two parties’ </a:t>
            </a:r>
            <a:r>
              <a:rPr lang="en-US" sz="2100" dirty="0">
                <a:solidFill>
                  <a:schemeClr val="tx1"/>
                </a:solidFill>
                <a:latin typeface="Liberation Sans" panose="020B0604020202020204" pitchFamily="34" charset="0"/>
              </a:rPr>
              <a:t>economic positions change</a:t>
            </a:r>
            <a:r>
              <a:rPr lang="en-US" sz="2100" b="0" dirty="0">
                <a:solidFill>
                  <a:schemeClr val="tx1"/>
                </a:solidFill>
                <a:latin typeface="Liberation Sans" panose="020B0604020202020204" pitchFamily="34" charset="0"/>
              </a:rPr>
              <a:t>, the transaction has commercial substance.</a:t>
            </a:r>
          </a:p>
        </p:txBody>
      </p:sp>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10"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pic>
        <p:nvPicPr>
          <p:cNvPr id="4199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798703"/>
            <a:ext cx="8001000" cy="1992497"/>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2" name="Rectangle 1"/>
          <p:cNvSpPr/>
          <p:nvPr/>
        </p:nvSpPr>
        <p:spPr>
          <a:xfrm>
            <a:off x="609600" y="5791200"/>
            <a:ext cx="2286000" cy="4616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ts val="0"/>
              </a:spcBef>
            </a:pPr>
            <a:r>
              <a:rPr lang="en-US" sz="1200" dirty="0">
                <a:solidFill>
                  <a:srgbClr val="800000"/>
                </a:solidFill>
                <a:latin typeface="Liberation Sans" panose="020B0604020202020204" pitchFamily="34" charset="0"/>
              </a:rPr>
              <a:t>ILLUSTRATION 10-10</a:t>
            </a:r>
          </a:p>
          <a:p>
            <a:pPr algn="l">
              <a:spcBef>
                <a:spcPts val="0"/>
              </a:spcBef>
            </a:pPr>
            <a:r>
              <a:rPr lang="en-US" sz="1200" b="0" dirty="0">
                <a:solidFill>
                  <a:schemeClr val="tx1"/>
                </a:solidFill>
                <a:latin typeface="Liberation Sans" panose="020B0604020202020204" pitchFamily="34" charset="0"/>
              </a:rPr>
              <a:t>Accounting for Exchanges</a:t>
            </a:r>
          </a:p>
        </p:txBody>
      </p:sp>
      <p:sp>
        <p:nvSpPr>
          <p:cNvPr id="14"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8" name="Rectangle 1026"/>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DISPOSITION OF PROPERTY, PLANT, AND EQUIPMENT</a:t>
            </a:r>
          </a:p>
        </p:txBody>
      </p:sp>
      <p:sp>
        <p:nvSpPr>
          <p:cNvPr id="70660" name="Rectangle 1032"/>
          <p:cNvSpPr>
            <a:spLocks noChangeArrowheads="1"/>
          </p:cNvSpPr>
          <p:nvPr/>
        </p:nvSpPr>
        <p:spPr bwMode="auto">
          <a:xfrm>
            <a:off x="609600" y="1828800"/>
            <a:ext cx="8077200" cy="3170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682625" indent="-4508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200"/>
              </a:spcBef>
            </a:pPr>
            <a:r>
              <a:rPr lang="en-US" altLang="en-US" sz="2200" b="0" dirty="0">
                <a:latin typeface="Liberation Sans" panose="020B0604020202020204" pitchFamily="34" charset="0"/>
              </a:rPr>
              <a:t>A company may retire plant assets voluntarily or dispose of them by</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Sale,</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Exchange,</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Involuntary conversion, or</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Abandonment.</a:t>
            </a:r>
          </a:p>
        </p:txBody>
      </p:sp>
      <p:sp>
        <p:nvSpPr>
          <p:cNvPr id="70661" name="Rectangle 1033"/>
          <p:cNvSpPr>
            <a:spLocks noChangeArrowheads="1"/>
          </p:cNvSpPr>
          <p:nvPr/>
        </p:nvSpPr>
        <p:spPr bwMode="auto">
          <a:xfrm>
            <a:off x="609600" y="5029200"/>
            <a:ext cx="8077200" cy="53245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folHlink"/>
                </a:solidFill>
                <a:latin typeface="Comic Sans MS" pitchFamily="66" charset="0"/>
              </a:defRPr>
            </a:lvl1pPr>
            <a:lvl2pPr>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lvl="1" algn="l">
              <a:lnSpc>
                <a:spcPct val="130000"/>
              </a:lnSpc>
              <a:buClr>
                <a:srgbClr val="800000"/>
              </a:buClr>
              <a:buFont typeface="Wingdings" pitchFamily="2" charset="2"/>
              <a:buNone/>
            </a:pPr>
            <a:r>
              <a:rPr lang="en-US" altLang="en-US" sz="2200" b="0" dirty="0">
                <a:latin typeface="Liberation Sans" panose="020B0604020202020204" pitchFamily="34" charset="0"/>
              </a:rPr>
              <a:t>Depreciation must be taken up to the date of disposition. </a:t>
            </a:r>
          </a:p>
        </p:txBody>
      </p:sp>
      <p:sp>
        <p:nvSpPr>
          <p:cNvPr id="7" name="Line 16"/>
          <p:cNvSpPr>
            <a:spLocks noChangeShapeType="1"/>
          </p:cNvSpPr>
          <p:nvPr/>
        </p:nvSpPr>
        <p:spPr bwMode="auto">
          <a:xfrm>
            <a:off x="381000" y="15240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5"/>
          <p:cNvSpPr txBox="1">
            <a:spLocks noChangeArrowheads="1"/>
          </p:cNvSpPr>
          <p:nvPr/>
        </p:nvSpPr>
        <p:spPr bwMode="auto">
          <a:xfrm>
            <a:off x="609600" y="2005013"/>
            <a:ext cx="8153400" cy="170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ct val="50000"/>
              </a:spcBef>
            </a:pPr>
            <a:r>
              <a:rPr lang="en-US" altLang="en-US" sz="2100" dirty="0">
                <a:solidFill>
                  <a:srgbClr val="800000"/>
                </a:solidFill>
                <a:latin typeface="Liberation Sans" panose="020B0604020202020204" pitchFamily="34" charset="0"/>
              </a:rPr>
              <a:t>Illustration:  </a:t>
            </a:r>
            <a:r>
              <a:rPr lang="en-US" altLang="en-US" sz="2100" b="0" dirty="0">
                <a:latin typeface="Liberation Sans" panose="020B0604020202020204" pitchFamily="34" charset="0"/>
              </a:rPr>
              <a:t>Barret Company recorded depreciation on a machine costing €18,000 for nine years at the rate of €1,200 per year. If it sells the machine in the middle of the tenth year for €7,000, Barret records depreciation to the date of sale as:</a:t>
            </a:r>
          </a:p>
        </p:txBody>
      </p:sp>
      <p:sp>
        <p:nvSpPr>
          <p:cNvPr id="71684" name="Text Box 7"/>
          <p:cNvSpPr txBox="1">
            <a:spLocks noChangeArrowheads="1"/>
          </p:cNvSpPr>
          <p:nvPr/>
        </p:nvSpPr>
        <p:spPr bwMode="auto">
          <a:xfrm>
            <a:off x="609600" y="1371600"/>
            <a:ext cx="800100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800" dirty="0">
                <a:solidFill>
                  <a:srgbClr val="800000"/>
                </a:solidFill>
                <a:latin typeface="Liberation Sans" panose="020B0604020202020204" pitchFamily="34" charset="0"/>
              </a:rPr>
              <a:t>Sale of Plant Assets</a:t>
            </a:r>
          </a:p>
        </p:txBody>
      </p:sp>
      <p:sp>
        <p:nvSpPr>
          <p:cNvPr id="7" name="Rectangle 1026"/>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905250"/>
            <a:ext cx="8229600" cy="867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113463" algn="r"/>
                <a:tab pos="6973888" algn="r"/>
              </a:tabLst>
              <a:defRPr b="1">
                <a:solidFill>
                  <a:schemeClr val="folHlink"/>
                </a:solidFill>
                <a:latin typeface="Comic Sans MS" pitchFamily="66" charset="0"/>
              </a:defRPr>
            </a:lvl1pPr>
            <a:lvl2pPr marL="742950" indent="-285750">
              <a:tabLst>
                <a:tab pos="6113463" algn="r"/>
                <a:tab pos="6973888" algn="r"/>
              </a:tabLst>
              <a:defRPr b="1">
                <a:solidFill>
                  <a:schemeClr val="folHlink"/>
                </a:solidFill>
                <a:latin typeface="Comic Sans MS" pitchFamily="66" charset="0"/>
              </a:defRPr>
            </a:lvl2pPr>
            <a:lvl3pPr marL="1143000" indent="-228600">
              <a:tabLst>
                <a:tab pos="6113463" algn="r"/>
                <a:tab pos="6973888" algn="r"/>
              </a:tabLst>
              <a:defRPr b="1">
                <a:solidFill>
                  <a:schemeClr val="folHlink"/>
                </a:solidFill>
                <a:latin typeface="Comic Sans MS" pitchFamily="66" charset="0"/>
              </a:defRPr>
            </a:lvl3pPr>
            <a:lvl4pPr marL="1600200" indent="-228600">
              <a:tabLst>
                <a:tab pos="6113463" algn="r"/>
                <a:tab pos="6973888" algn="r"/>
              </a:tabLst>
              <a:defRPr b="1">
                <a:solidFill>
                  <a:schemeClr val="folHlink"/>
                </a:solidFill>
                <a:latin typeface="Comic Sans MS" pitchFamily="66" charset="0"/>
              </a:defRPr>
            </a:lvl4pPr>
            <a:lvl5pPr marL="2057400" indent="-228600">
              <a:tabLst>
                <a:tab pos="6113463" algn="r"/>
                <a:tab pos="6973888"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9pPr>
          </a:lstStyle>
          <a:p>
            <a:pPr algn="l">
              <a:spcBef>
                <a:spcPct val="30000"/>
              </a:spcBef>
              <a:spcAft>
                <a:spcPct val="10000"/>
              </a:spcAft>
              <a:buSzPct val="80000"/>
              <a:tabLst>
                <a:tab pos="6400800" algn="r"/>
                <a:tab pos="7546975" algn="r"/>
              </a:tabLst>
            </a:pPr>
            <a:r>
              <a:rPr lang="en-US" altLang="en-US" sz="2100" b="0" dirty="0">
                <a:solidFill>
                  <a:schemeClr val="tx1"/>
                </a:solidFill>
                <a:latin typeface="Liberation Sans" panose="020B0604020202020204" pitchFamily="34" charset="0"/>
              </a:rPr>
              <a:t>Depreciation Expense (€1,200 x ½)	600</a:t>
            </a:r>
          </a:p>
          <a:p>
            <a:pPr algn="l">
              <a:spcBef>
                <a:spcPct val="30000"/>
              </a:spcBef>
              <a:spcAft>
                <a:spcPct val="10000"/>
              </a:spcAft>
              <a:buSzPct val="80000"/>
              <a:tabLst>
                <a:tab pos="6578600" algn="r"/>
                <a:tab pos="7546975" algn="r"/>
              </a:tabLst>
            </a:pPr>
            <a:r>
              <a:rPr lang="en-US" altLang="en-US" sz="2100" b="0" dirty="0">
                <a:solidFill>
                  <a:schemeClr val="tx1"/>
                </a:solidFill>
                <a:latin typeface="Liberation Sans" panose="020B0604020202020204" pitchFamily="34" charset="0"/>
              </a:rPr>
              <a:t>	Accumulated Depreciation</a:t>
            </a:r>
            <a:r>
              <a:rPr lang="en-US" sz="2100" b="0" dirty="0">
                <a:solidFill>
                  <a:schemeClr val="tx1"/>
                </a:solidFill>
                <a:latin typeface="Liberation Sans" panose="020B0604020202020204" pitchFamily="34" charset="0"/>
              </a:rPr>
              <a:t>—Machinery</a:t>
            </a:r>
            <a:r>
              <a:rPr lang="en-US" altLang="en-US" sz="2100" b="0" dirty="0">
                <a:solidFill>
                  <a:schemeClr val="tx1"/>
                </a:solidFill>
                <a:latin typeface="Liberation Sans" panose="020B0604020202020204" pitchFamily="34" charset="0"/>
              </a:rPr>
              <a:t>		600</a:t>
            </a: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5"/>
          <p:cNvSpPr txBox="1">
            <a:spLocks noChangeArrowheads="1"/>
          </p:cNvSpPr>
          <p:nvPr/>
        </p:nvSpPr>
        <p:spPr bwMode="auto">
          <a:xfrm>
            <a:off x="609600" y="1371600"/>
            <a:ext cx="8153400" cy="2111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ct val="50000"/>
              </a:spcBef>
            </a:pPr>
            <a:r>
              <a:rPr lang="en-US" altLang="en-US" sz="2100" dirty="0">
                <a:solidFill>
                  <a:srgbClr val="800000"/>
                </a:solidFill>
                <a:latin typeface="Liberation Sans" panose="020B0604020202020204" pitchFamily="34" charset="0"/>
              </a:rPr>
              <a:t>Illustration:  </a:t>
            </a:r>
            <a:r>
              <a:rPr lang="en-US" altLang="en-US" sz="2100" b="0" dirty="0">
                <a:latin typeface="Liberation Sans" panose="020B0604020202020204" pitchFamily="34" charset="0"/>
              </a:rPr>
              <a:t>Barret Company recorded depreciation on a machine costing $18,000 for 9 years at the rate of $1,200 per year. If it sells the machine in the middle of the tenth year for $7,000, Barret records depreciation to the date of sale.  Record the entry to record the sale of the asset:</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633788"/>
            <a:ext cx="8229600" cy="177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113463" algn="r"/>
                <a:tab pos="6973888" algn="r"/>
              </a:tabLst>
              <a:defRPr b="1">
                <a:solidFill>
                  <a:schemeClr val="folHlink"/>
                </a:solidFill>
                <a:latin typeface="Comic Sans MS" pitchFamily="66" charset="0"/>
              </a:defRPr>
            </a:lvl1pPr>
            <a:lvl2pPr marL="742950" indent="-285750">
              <a:tabLst>
                <a:tab pos="6113463" algn="r"/>
                <a:tab pos="6973888" algn="r"/>
              </a:tabLst>
              <a:defRPr b="1">
                <a:solidFill>
                  <a:schemeClr val="folHlink"/>
                </a:solidFill>
                <a:latin typeface="Comic Sans MS" pitchFamily="66" charset="0"/>
              </a:defRPr>
            </a:lvl2pPr>
            <a:lvl3pPr marL="1143000" indent="-228600">
              <a:tabLst>
                <a:tab pos="6113463" algn="r"/>
                <a:tab pos="6973888" algn="r"/>
              </a:tabLst>
              <a:defRPr b="1">
                <a:solidFill>
                  <a:schemeClr val="folHlink"/>
                </a:solidFill>
                <a:latin typeface="Comic Sans MS" pitchFamily="66" charset="0"/>
              </a:defRPr>
            </a:lvl3pPr>
            <a:lvl4pPr marL="1600200" indent="-228600">
              <a:tabLst>
                <a:tab pos="6113463" algn="r"/>
                <a:tab pos="6973888" algn="r"/>
              </a:tabLst>
              <a:defRPr b="1">
                <a:solidFill>
                  <a:schemeClr val="folHlink"/>
                </a:solidFill>
                <a:latin typeface="Comic Sans MS" pitchFamily="66" charset="0"/>
              </a:defRPr>
            </a:lvl4pPr>
            <a:lvl5pPr marL="2057400" indent="-228600">
              <a:tabLst>
                <a:tab pos="6113463" algn="r"/>
                <a:tab pos="6973888"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9pPr>
          </a:lstStyle>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Cash	7,000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Accumulated Depreciation</a:t>
            </a:r>
            <a:r>
              <a:rPr lang="en-US" sz="2100" b="0" dirty="0">
                <a:solidFill>
                  <a:schemeClr val="tx1"/>
                </a:solidFill>
                <a:latin typeface="Liberation Sans" panose="020B0604020202020204" pitchFamily="34" charset="0"/>
              </a:rPr>
              <a:t>—Machinery</a:t>
            </a:r>
            <a:r>
              <a:rPr lang="en-US" altLang="en-US" sz="2100" b="0" dirty="0">
                <a:solidFill>
                  <a:schemeClr val="tx1"/>
                </a:solidFill>
                <a:latin typeface="Liberation Sans" panose="020B0604020202020204" pitchFamily="34" charset="0"/>
              </a:rPr>
              <a:t>	11,400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	Machinery		18,000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	Gain on Disposal of Machinery		400</a:t>
            </a:r>
          </a:p>
        </p:txBody>
      </p:sp>
      <p:sp>
        <p:nvSpPr>
          <p:cNvPr id="10"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1028"/>
          <p:cNvSpPr txBox="1">
            <a:spLocks noChangeArrowheads="1"/>
          </p:cNvSpPr>
          <p:nvPr/>
        </p:nvSpPr>
        <p:spPr bwMode="auto">
          <a:xfrm>
            <a:off x="609600" y="2025650"/>
            <a:ext cx="8077200" cy="311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Sometimes an asset’s service is terminated through some type of </a:t>
            </a:r>
            <a:r>
              <a:rPr lang="en-US" sz="2100" dirty="0">
                <a:solidFill>
                  <a:schemeClr val="tx2">
                    <a:lumMod val="75000"/>
                  </a:schemeClr>
                </a:solidFill>
                <a:latin typeface="Liberation Sans" panose="020B0604020202020204" pitchFamily="34" charset="0"/>
              </a:rPr>
              <a:t>involuntary conversion </a:t>
            </a:r>
            <a:r>
              <a:rPr lang="en-US" sz="2100" b="0" dirty="0">
                <a:solidFill>
                  <a:srgbClr val="000000"/>
                </a:solidFill>
                <a:latin typeface="Liberation Sans" panose="020B0604020202020204" pitchFamily="34" charset="0"/>
              </a:rPr>
              <a:t>such as fire, flood, theft, or condemnation. </a:t>
            </a:r>
          </a:p>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Companies report the difference between the amount recovered (e.g., from a condemnation award or insurance recovery), if any, and the asset’s book value as a gain or loss. </a:t>
            </a:r>
          </a:p>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They treat these gains or losses like any other type of disposition. </a:t>
            </a:r>
          </a:p>
        </p:txBody>
      </p:sp>
      <p:sp>
        <p:nvSpPr>
          <p:cNvPr id="73731" name="Text Box 1029"/>
          <p:cNvSpPr txBox="1">
            <a:spLocks noChangeArrowheads="1"/>
          </p:cNvSpPr>
          <p:nvPr/>
        </p:nvSpPr>
        <p:spPr bwMode="auto">
          <a:xfrm>
            <a:off x="609600" y="1371600"/>
            <a:ext cx="8001000" cy="529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800" dirty="0">
                <a:solidFill>
                  <a:srgbClr val="800000"/>
                </a:solidFill>
                <a:latin typeface="Liberation Sans" panose="020B0604020202020204" pitchFamily="34" charset="0"/>
              </a:rPr>
              <a:t>Involuntary Conversion</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Text Box 1029"/>
          <p:cNvSpPr txBox="1">
            <a:spLocks noChangeArrowheads="1"/>
          </p:cNvSpPr>
          <p:nvPr/>
        </p:nvSpPr>
        <p:spPr bwMode="auto">
          <a:xfrm>
            <a:off x="609600" y="1323975"/>
            <a:ext cx="8001000" cy="23628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lnSpc>
                <a:spcPct val="120000"/>
              </a:lnSpc>
              <a:spcBef>
                <a:spcPts val="1200"/>
              </a:spcBef>
              <a:spcAft>
                <a:spcPts val="0"/>
              </a:spcAft>
              <a:buSzPct val="80000"/>
              <a:defRPr sz="2100" b="0">
                <a:solidFill>
                  <a:srgbClr val="000000"/>
                </a:solidFill>
                <a:latin typeface="Arial"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a:lnSpc>
                <a:spcPct val="125000"/>
              </a:lnSpc>
              <a:defRPr/>
            </a:pPr>
            <a:r>
              <a:rPr lang="en-US" sz="2000" b="1" dirty="0">
                <a:solidFill>
                  <a:schemeClr val="accent6">
                    <a:lumMod val="50000"/>
                  </a:schemeClr>
                </a:solidFill>
                <a:latin typeface="Liberation Sans" panose="020B0604020202020204" pitchFamily="34" charset="0"/>
              </a:rPr>
              <a:t>Illustration:</a:t>
            </a:r>
            <a:r>
              <a:rPr lang="en-US" sz="2000" dirty="0">
                <a:latin typeface="Liberation Sans" panose="020B0604020202020204" pitchFamily="34" charset="0"/>
              </a:rPr>
              <a:t>  Camel Transport Corp. had to sell a plant located on company property that stood directly in the path of an interstate highway. Camel received $500,000, which substantially exceeded the book value of the land of $150,000 and the book value of the building of $100,000 (cost of $300,000 less accumulated depreciation of $200,000). Camel made the following entry.</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962400"/>
            <a:ext cx="8229600" cy="21236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456363" algn="r"/>
                <a:tab pos="7940675" algn="r"/>
              </a:tabLst>
              <a:defRPr b="1">
                <a:solidFill>
                  <a:schemeClr val="folHlink"/>
                </a:solidFill>
                <a:latin typeface="Comic Sans MS" pitchFamily="66" charset="0"/>
              </a:defRPr>
            </a:lvl1pPr>
            <a:lvl2pPr marL="742950" indent="-285750">
              <a:tabLst>
                <a:tab pos="6456363" algn="r"/>
                <a:tab pos="7940675" algn="r"/>
              </a:tabLst>
              <a:defRPr b="1">
                <a:solidFill>
                  <a:schemeClr val="folHlink"/>
                </a:solidFill>
                <a:latin typeface="Comic Sans MS" pitchFamily="66" charset="0"/>
              </a:defRPr>
            </a:lvl2pPr>
            <a:lvl3pPr marL="1143000" indent="-228600">
              <a:tabLst>
                <a:tab pos="6456363" algn="r"/>
                <a:tab pos="7940675" algn="r"/>
              </a:tabLst>
              <a:defRPr b="1">
                <a:solidFill>
                  <a:schemeClr val="folHlink"/>
                </a:solidFill>
                <a:latin typeface="Comic Sans MS" pitchFamily="66" charset="0"/>
              </a:defRPr>
            </a:lvl3pPr>
            <a:lvl4pPr marL="1600200" indent="-228600">
              <a:tabLst>
                <a:tab pos="6456363" algn="r"/>
                <a:tab pos="7940675" algn="r"/>
              </a:tabLst>
              <a:defRPr b="1">
                <a:solidFill>
                  <a:schemeClr val="folHlink"/>
                </a:solidFill>
                <a:latin typeface="Comic Sans MS" pitchFamily="66" charset="0"/>
              </a:defRPr>
            </a:lvl4pPr>
            <a:lvl5pPr marL="2057400" indent="-228600">
              <a:tabLst>
                <a:tab pos="6456363" algn="r"/>
                <a:tab pos="7940675"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9pPr>
          </a:lstStyle>
          <a:p>
            <a:pPr algn="l">
              <a:spcBef>
                <a:spcPct val="30000"/>
              </a:spcBef>
              <a:spcAft>
                <a:spcPct val="10000"/>
              </a:spcAft>
              <a:buSzPct val="80000"/>
              <a:tabLst>
                <a:tab pos="6113463" algn="r"/>
                <a:tab pos="6973888" algn="r"/>
              </a:tabLst>
              <a:defRPr/>
            </a:pPr>
            <a:r>
              <a:rPr lang="en-US" sz="2000" b="0" dirty="0">
                <a:solidFill>
                  <a:schemeClr val="tx1"/>
                </a:solidFill>
                <a:latin typeface="Liberation Sans" panose="020B0604020202020204" pitchFamily="34" charset="0"/>
              </a:rPr>
              <a:t>Cash	500,000</a:t>
            </a:r>
          </a:p>
          <a:p>
            <a:pPr algn="l">
              <a:spcBef>
                <a:spcPct val="30000"/>
              </a:spcBef>
              <a:spcAft>
                <a:spcPct val="10000"/>
              </a:spcAft>
              <a:buSzPct val="80000"/>
              <a:tabLst>
                <a:tab pos="6113463" algn="r"/>
                <a:tab pos="6973888" algn="r"/>
              </a:tabLst>
              <a:defRPr/>
            </a:pPr>
            <a:r>
              <a:rPr lang="en-US" sz="2000" b="0" dirty="0">
                <a:solidFill>
                  <a:schemeClr val="tx1"/>
                </a:solidFill>
                <a:latin typeface="Liberation Sans" panose="020B0604020202020204" pitchFamily="34" charset="0"/>
              </a:rPr>
              <a:t>Accumulated Depreciation—Buildings 	200,000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Buildings		300,000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Land		150,000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Gain on Disposal of Plant Assets 		250,000</a:t>
            </a:r>
          </a:p>
        </p:txBody>
      </p:sp>
      <p:sp>
        <p:nvSpPr>
          <p:cNvPr id="10"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1"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left)">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762000" y="1371600"/>
            <a:ext cx="7772400"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just">
              <a:lnSpc>
                <a:spcPct val="130000"/>
              </a:lnSpc>
            </a:pPr>
            <a:r>
              <a:rPr lang="en-US" altLang="en-US" sz="2000" b="0" dirty="0">
                <a:solidFill>
                  <a:schemeClr val="tx1"/>
                </a:solidFill>
                <a:latin typeface="Liberation Sans" panose="020B0604020202020204" pitchFamily="34" charset="0"/>
              </a:rPr>
              <a:t>Copyright © 2014 John Wiley &amp; Sons, Inc. All rights reserved. Reproduction or translation of this work beyond that permitted in Section 117 of the 1976 United States Copyright Act without the express written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a:t>
            </a:r>
          </a:p>
        </p:txBody>
      </p:sp>
      <p:sp>
        <p:nvSpPr>
          <p:cNvPr id="188422" name="Line 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65540" name="Rectangle 7"/>
          <p:cNvSpPr>
            <a:spLocks noChangeArrowheads="1"/>
          </p:cNvSpPr>
          <p:nvPr/>
        </p:nvSpPr>
        <p:spPr bwMode="auto">
          <a:xfrm>
            <a:off x="0" y="457200"/>
            <a:ext cx="9144000" cy="560388"/>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r>
              <a:rPr lang="en-US" altLang="en-US" sz="3200" b="1" dirty="0">
                <a:solidFill>
                  <a:srgbClr val="0000E2"/>
                </a:solidFill>
                <a:latin typeface="Liberation Sans" panose="020B0604020202020204" pitchFamily="34" charset="0"/>
              </a:rPr>
              <a:t>COPYRIGHT</a:t>
            </a:r>
          </a:p>
        </p:txBody>
      </p:sp>
    </p:spTree>
    <p:extLst>
      <p:ext uri="{BB962C8B-B14F-4D97-AF65-F5344CB8AC3E}">
        <p14:creationId xmlns:p14="http://schemas.microsoft.com/office/powerpoint/2010/main" val="896074284"/>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609600" y="1981200"/>
            <a:ext cx="8077200" cy="2173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lgn="ctr">
                <a:solidFill>
                  <a:srgbClr val="8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ct val="50000"/>
              </a:spcBef>
            </a:pPr>
            <a:r>
              <a:rPr lang="en-US" altLang="en-US" sz="2100" b="0" dirty="0">
                <a:solidFill>
                  <a:schemeClr val="tx1"/>
                </a:solidFill>
                <a:latin typeface="Liberation Sans" panose="020B0604020202020204" pitchFamily="34" charset="0"/>
              </a:rPr>
              <a:t>Companies recognize a </a:t>
            </a:r>
            <a:r>
              <a:rPr lang="en-US" altLang="en-US" sz="2100" dirty="0">
                <a:solidFill>
                  <a:schemeClr val="tx1"/>
                </a:solidFill>
                <a:latin typeface="Liberation Sans" panose="020B0604020202020204" pitchFamily="34" charset="0"/>
              </a:rPr>
              <a:t>loss immediately</a:t>
            </a:r>
            <a:r>
              <a:rPr lang="en-US" altLang="en-US" sz="2100" b="0" dirty="0">
                <a:solidFill>
                  <a:schemeClr val="tx1"/>
                </a:solidFill>
                <a:latin typeface="Liberation Sans" panose="020B0604020202020204" pitchFamily="34" charset="0"/>
              </a:rPr>
              <a:t> whether the exchange has commercial substance or not.</a:t>
            </a:r>
          </a:p>
          <a:p>
            <a:pPr algn="l">
              <a:lnSpc>
                <a:spcPct val="120000"/>
              </a:lnSpc>
              <a:spcBef>
                <a:spcPct val="50000"/>
              </a:spcBef>
            </a:pPr>
            <a:r>
              <a:rPr lang="en-US" altLang="en-US" sz="2100" dirty="0">
                <a:solidFill>
                  <a:schemeClr val="tx1"/>
                </a:solidFill>
                <a:latin typeface="Liberation Sans" panose="020B0604020202020204" pitchFamily="34" charset="0"/>
              </a:rPr>
              <a:t>Rationale:</a:t>
            </a:r>
            <a:r>
              <a:rPr lang="en-US" altLang="en-US" sz="2100" b="0" dirty="0">
                <a:solidFill>
                  <a:schemeClr val="tx1"/>
                </a:solidFill>
                <a:latin typeface="Liberation Sans" panose="020B0604020202020204" pitchFamily="34" charset="0"/>
              </a:rPr>
              <a:t> Companies should not value assets at more than their cash equivalent price; if the loss were deferred, assets would be overstated.</a:t>
            </a:r>
          </a:p>
        </p:txBody>
      </p:sp>
      <p:sp>
        <p:nvSpPr>
          <p:cNvPr id="43013" name="Text Box 5"/>
          <p:cNvSpPr txBox="1">
            <a:spLocks noChangeArrowheads="1"/>
          </p:cNvSpPr>
          <p:nvPr/>
        </p:nvSpPr>
        <p:spPr bwMode="auto">
          <a:xfrm>
            <a:off x="609600" y="1371600"/>
            <a:ext cx="8001000" cy="532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600" dirty="0">
                <a:solidFill>
                  <a:schemeClr val="tx1"/>
                </a:solidFill>
                <a:latin typeface="Liberation Sans" panose="020B0604020202020204" pitchFamily="34" charset="0"/>
              </a:rPr>
              <a:t>Exchanges—Loss Situation</a:t>
            </a: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sp>
        <p:nvSpPr>
          <p:cNvPr id="9"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ChangeArrowheads="1"/>
          </p:cNvSpPr>
          <p:nvPr/>
        </p:nvSpPr>
        <p:spPr bwMode="auto">
          <a:xfrm>
            <a:off x="609600" y="1368425"/>
            <a:ext cx="8229600" cy="30469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pPr>
            <a:r>
              <a:rPr lang="en-US" altLang="en-US" sz="2000" dirty="0">
                <a:solidFill>
                  <a:srgbClr val="800000"/>
                </a:solidFill>
                <a:latin typeface="Liberation Sans" panose="020B0604020202020204" pitchFamily="34" charset="0"/>
              </a:rPr>
              <a:t>Illustration:</a:t>
            </a:r>
            <a:r>
              <a:rPr lang="en-US" altLang="en-US" sz="2000" b="0" dirty="0">
                <a:latin typeface="Liberation Sans" panose="020B0604020202020204" pitchFamily="34" charset="0"/>
              </a:rPr>
              <a:t>  Information Processing, Inc. trades its used machine for a new model at Jerrod Business Solutions Inc. The exchange has commercial substance. The used machine has a book value of €8,000 (original cost €12,000 less €4,000 accumulated depreciation) and a fair value of €6,000. The new model lists for €16,000. Jerrod gives Information Processing a trade-in allowance of €9,000 for the used machine. Information Processing computes the cost of the new asset as follows.</a:t>
            </a:r>
          </a:p>
        </p:txBody>
      </p:sp>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pic>
        <p:nvPicPr>
          <p:cNvPr id="4404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4549" y="4267200"/>
            <a:ext cx="6352251" cy="1988212"/>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2" name="Rectangle 1"/>
          <p:cNvSpPr/>
          <p:nvPr/>
        </p:nvSpPr>
        <p:spPr>
          <a:xfrm>
            <a:off x="457200" y="5562600"/>
            <a:ext cx="1981200" cy="646331"/>
          </a:xfrm>
          <a:prstGeom prst="rect">
            <a:avLst/>
          </a:prstGeom>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10-11</a:t>
            </a:r>
          </a:p>
          <a:p>
            <a:pPr algn="l"/>
            <a:r>
              <a:rPr lang="en-US" sz="1200" b="0" dirty="0">
                <a:latin typeface="Liberation Sans" panose="020B0604020202020204" pitchFamily="34" charset="0"/>
              </a:rPr>
              <a:t>Computation of Cost of</a:t>
            </a:r>
          </a:p>
          <a:p>
            <a:pPr algn="l"/>
            <a:r>
              <a:rPr lang="en-US" sz="1200" b="0" dirty="0">
                <a:latin typeface="Liberation Sans" panose="020B0604020202020204" pitchFamily="34" charset="0"/>
              </a:rPr>
              <a:t>New Machine</a:t>
            </a:r>
            <a:endParaRPr lang="en-US" sz="1200" dirty="0">
              <a:latin typeface="Liberation Sans" panose="020B0604020202020204" pitchFamily="34" charset="0"/>
            </a:endParaRP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8039" name="Rectangle 7"/>
          <p:cNvSpPr>
            <a:spLocks noChangeArrowheads="1"/>
          </p:cNvSpPr>
          <p:nvPr/>
        </p:nvSpPr>
        <p:spPr bwMode="auto">
          <a:xfrm>
            <a:off x="990600" y="2297113"/>
            <a:ext cx="7467600" cy="226215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3550" indent="-463550">
              <a:tabLst>
                <a:tab pos="5718175" algn="r"/>
                <a:tab pos="7083425" algn="r"/>
              </a:tabLst>
              <a:defRPr b="1">
                <a:solidFill>
                  <a:schemeClr val="folHlink"/>
                </a:solidFill>
                <a:latin typeface="Comic Sans MS" pitchFamily="66" charset="0"/>
              </a:defRPr>
            </a:lvl1pPr>
            <a:lvl2pPr marL="742950" indent="-285750">
              <a:tabLst>
                <a:tab pos="5718175" algn="r"/>
                <a:tab pos="7083425" algn="r"/>
              </a:tabLst>
              <a:defRPr b="1">
                <a:solidFill>
                  <a:schemeClr val="folHlink"/>
                </a:solidFill>
                <a:latin typeface="Comic Sans MS" pitchFamily="66" charset="0"/>
              </a:defRPr>
            </a:lvl2pPr>
            <a:lvl3pPr marL="1143000" indent="-228600">
              <a:tabLst>
                <a:tab pos="5718175" algn="r"/>
                <a:tab pos="7083425" algn="r"/>
              </a:tabLst>
              <a:defRPr b="1">
                <a:solidFill>
                  <a:schemeClr val="folHlink"/>
                </a:solidFill>
                <a:latin typeface="Comic Sans MS" pitchFamily="66" charset="0"/>
              </a:defRPr>
            </a:lvl3pPr>
            <a:lvl4pPr marL="1600200" indent="-228600">
              <a:tabLst>
                <a:tab pos="5718175" algn="r"/>
                <a:tab pos="7083425" algn="r"/>
              </a:tabLst>
              <a:defRPr b="1">
                <a:solidFill>
                  <a:schemeClr val="folHlink"/>
                </a:solidFill>
                <a:latin typeface="Comic Sans MS" pitchFamily="66" charset="0"/>
              </a:defRPr>
            </a:lvl4pPr>
            <a:lvl5pPr marL="2057400" indent="-228600">
              <a:tabLst>
                <a:tab pos="5718175" algn="r"/>
                <a:tab pos="7083425"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9pPr>
          </a:lstStyle>
          <a:p>
            <a:pPr algn="l">
              <a:lnSpc>
                <a:spcPct val="125000"/>
              </a:lnSpc>
              <a:spcBef>
                <a:spcPct val="20000"/>
              </a:spcBef>
            </a:pPr>
            <a:r>
              <a:rPr lang="en-US" altLang="en-US" sz="2000" b="0" dirty="0">
                <a:latin typeface="Liberation Sans" panose="020B0604020202020204" pitchFamily="34" charset="0"/>
              </a:rPr>
              <a:t>Equipment 	13,000</a:t>
            </a:r>
          </a:p>
          <a:p>
            <a:pPr algn="l">
              <a:lnSpc>
                <a:spcPct val="125000"/>
              </a:lnSpc>
              <a:spcBef>
                <a:spcPct val="20000"/>
              </a:spcBef>
            </a:pPr>
            <a:r>
              <a:rPr lang="en-US" altLang="en-US" sz="2000" b="0" dirty="0">
                <a:latin typeface="Liberation Sans" panose="020B0604020202020204" pitchFamily="34" charset="0"/>
              </a:rPr>
              <a:t>Accumulated Depreciation—Equipment 	4,000</a:t>
            </a:r>
          </a:p>
          <a:p>
            <a:pPr algn="l">
              <a:lnSpc>
                <a:spcPct val="125000"/>
              </a:lnSpc>
              <a:spcBef>
                <a:spcPct val="20000"/>
              </a:spcBef>
            </a:pPr>
            <a:r>
              <a:rPr lang="en-US" altLang="en-US" sz="2000" b="0" dirty="0">
                <a:latin typeface="Liberation Sans" panose="020B0604020202020204" pitchFamily="34" charset="0"/>
              </a:rPr>
              <a:t>Loss on Disposal of Equipment 	2,000</a:t>
            </a:r>
          </a:p>
          <a:p>
            <a:pPr algn="l">
              <a:lnSpc>
                <a:spcPct val="125000"/>
              </a:lnSpc>
              <a:spcBef>
                <a:spcPct val="20000"/>
              </a:spcBef>
            </a:pPr>
            <a:r>
              <a:rPr lang="en-US" altLang="en-US" sz="2000" b="0" dirty="0">
                <a:latin typeface="Liberation Sans" panose="020B0604020202020204" pitchFamily="34" charset="0"/>
              </a:rPr>
              <a:t>	Equipment 		12,000</a:t>
            </a:r>
          </a:p>
          <a:p>
            <a:pPr algn="l">
              <a:lnSpc>
                <a:spcPct val="125000"/>
              </a:lnSpc>
              <a:spcBef>
                <a:spcPct val="20000"/>
              </a:spcBef>
            </a:pPr>
            <a:r>
              <a:rPr lang="en-US" altLang="en-US" sz="2000" b="0" dirty="0">
                <a:latin typeface="Liberation Sans" panose="020B0604020202020204" pitchFamily="34" charset="0"/>
              </a:rPr>
              <a:t>	Cash 		7,000</a:t>
            </a:r>
          </a:p>
        </p:txBody>
      </p:sp>
      <p:sp>
        <p:nvSpPr>
          <p:cNvPr id="45061" name="Rectangle 4"/>
          <p:cNvSpPr>
            <a:spLocks noChangeArrowheads="1"/>
          </p:cNvSpPr>
          <p:nvPr/>
        </p:nvSpPr>
        <p:spPr bwMode="auto">
          <a:xfrm>
            <a:off x="609600" y="1382713"/>
            <a:ext cx="8229600" cy="793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5000"/>
              </a:lnSpc>
            </a:pPr>
            <a:r>
              <a:rPr lang="en-US" altLang="en-US" sz="2000" dirty="0">
                <a:solidFill>
                  <a:srgbClr val="800000"/>
                </a:solidFill>
                <a:latin typeface="Liberation Sans" panose="020B0604020202020204" pitchFamily="34" charset="0"/>
              </a:rPr>
              <a:t>Illustration:</a:t>
            </a:r>
            <a:r>
              <a:rPr lang="en-US" altLang="en-US" sz="2000" b="0" dirty="0">
                <a:latin typeface="Liberation Sans" panose="020B0604020202020204" pitchFamily="34" charset="0"/>
              </a:rPr>
              <a:t>  Information Processing records this transaction as follows:</a:t>
            </a:r>
          </a:p>
        </p:txBody>
      </p:sp>
      <p:sp>
        <p:nvSpPr>
          <p:cNvPr id="45063" name="Rectangle 9"/>
          <p:cNvSpPr>
            <a:spLocks noChangeArrowheads="1"/>
          </p:cNvSpPr>
          <p:nvPr/>
        </p:nvSpPr>
        <p:spPr bwMode="auto">
          <a:xfrm>
            <a:off x="304800" y="4953000"/>
            <a:ext cx="1371600" cy="793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nSpc>
                <a:spcPct val="115000"/>
              </a:lnSpc>
            </a:pPr>
            <a:r>
              <a:rPr lang="en-US" altLang="en-US" sz="2000" dirty="0">
                <a:solidFill>
                  <a:schemeClr val="tx1"/>
                </a:solidFill>
                <a:latin typeface="Liberation Sans" panose="020B0604020202020204" pitchFamily="34" charset="0"/>
              </a:rPr>
              <a:t>Loss on Disposal</a:t>
            </a:r>
            <a:endParaRPr lang="en-US" altLang="en-US" sz="2000" b="0" dirty="0">
              <a:solidFill>
                <a:schemeClr val="tx1"/>
              </a:solidFill>
              <a:latin typeface="Liberation Sans" panose="020B0604020202020204" pitchFamily="34" charset="0"/>
            </a:endParaRPr>
          </a:p>
        </p:txBody>
      </p:sp>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11"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pic>
        <p:nvPicPr>
          <p:cNvPr id="4506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4851647"/>
            <a:ext cx="5410200" cy="1320553"/>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2" name="Rectangle 1"/>
          <p:cNvSpPr/>
          <p:nvPr/>
        </p:nvSpPr>
        <p:spPr>
          <a:xfrm>
            <a:off x="7239000" y="4800600"/>
            <a:ext cx="1981200" cy="830997"/>
          </a:xfrm>
          <a:prstGeom prst="rect">
            <a:avLst/>
          </a:prstGeom>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10-12</a:t>
            </a:r>
          </a:p>
          <a:p>
            <a:pPr algn="l"/>
            <a:r>
              <a:rPr lang="en-US" sz="1200" b="0" dirty="0">
                <a:solidFill>
                  <a:schemeClr val="tx1"/>
                </a:solidFill>
                <a:latin typeface="Liberation Sans" panose="020B0604020202020204" pitchFamily="34" charset="0"/>
              </a:rPr>
              <a:t>Computation of Loss</a:t>
            </a:r>
          </a:p>
          <a:p>
            <a:pPr algn="l"/>
            <a:r>
              <a:rPr lang="en-US" sz="1200" b="0" dirty="0">
                <a:solidFill>
                  <a:schemeClr val="tx1"/>
                </a:solidFill>
                <a:latin typeface="Liberation Sans" panose="020B0604020202020204" pitchFamily="34" charset="0"/>
              </a:rPr>
              <a:t>on Disposal of Used</a:t>
            </a:r>
          </a:p>
          <a:p>
            <a:pPr algn="l"/>
            <a:r>
              <a:rPr lang="en-US" sz="1200" b="0" dirty="0">
                <a:solidFill>
                  <a:schemeClr val="tx1"/>
                </a:solidFill>
                <a:latin typeface="Liberation Sans" panose="020B0604020202020204" pitchFamily="34" charset="0"/>
              </a:rPr>
              <a:t>Machine</a:t>
            </a:r>
          </a:p>
        </p:txBody>
      </p:sp>
      <p:sp>
        <p:nvSpPr>
          <p:cNvPr id="14"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8039">
                                            <p:txEl>
                                              <p:pRg st="0" end="0"/>
                                            </p:txEl>
                                          </p:spTgt>
                                        </p:tgtEl>
                                        <p:attrNameLst>
                                          <p:attrName>style.visibility</p:attrName>
                                        </p:attrNameLst>
                                      </p:cBhvr>
                                      <p:to>
                                        <p:strVal val="visible"/>
                                      </p:to>
                                    </p:set>
                                    <p:animEffect transition="in" filter="wipe(left)">
                                      <p:cBhvr>
                                        <p:cTn id="7" dur="500"/>
                                        <p:tgtEl>
                                          <p:spTgt spid="10680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68039">
                                            <p:txEl>
                                              <p:pRg st="1" end="1"/>
                                            </p:txEl>
                                          </p:spTgt>
                                        </p:tgtEl>
                                        <p:attrNameLst>
                                          <p:attrName>style.visibility</p:attrName>
                                        </p:attrNameLst>
                                      </p:cBhvr>
                                      <p:to>
                                        <p:strVal val="visible"/>
                                      </p:to>
                                    </p:set>
                                    <p:animEffect transition="in" filter="wipe(left)">
                                      <p:cBhvr>
                                        <p:cTn id="12" dur="500"/>
                                        <p:tgtEl>
                                          <p:spTgt spid="10680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68039">
                                            <p:txEl>
                                              <p:pRg st="2" end="2"/>
                                            </p:txEl>
                                          </p:spTgt>
                                        </p:tgtEl>
                                        <p:attrNameLst>
                                          <p:attrName>style.visibility</p:attrName>
                                        </p:attrNameLst>
                                      </p:cBhvr>
                                      <p:to>
                                        <p:strVal val="visible"/>
                                      </p:to>
                                    </p:set>
                                    <p:animEffect transition="in" filter="wipe(left)">
                                      <p:cBhvr>
                                        <p:cTn id="17" dur="500"/>
                                        <p:tgtEl>
                                          <p:spTgt spid="10680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68039">
                                            <p:txEl>
                                              <p:pRg st="3" end="3"/>
                                            </p:txEl>
                                          </p:spTgt>
                                        </p:tgtEl>
                                        <p:attrNameLst>
                                          <p:attrName>style.visibility</p:attrName>
                                        </p:attrNameLst>
                                      </p:cBhvr>
                                      <p:to>
                                        <p:strVal val="visible"/>
                                      </p:to>
                                    </p:set>
                                    <p:animEffect transition="in" filter="wipe(left)">
                                      <p:cBhvr>
                                        <p:cTn id="22" dur="500"/>
                                        <p:tgtEl>
                                          <p:spTgt spid="10680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68039">
                                            <p:txEl>
                                              <p:pRg st="4" end="4"/>
                                            </p:txEl>
                                          </p:spTgt>
                                        </p:tgtEl>
                                        <p:attrNameLst>
                                          <p:attrName>style.visibility</p:attrName>
                                        </p:attrNameLst>
                                      </p:cBhvr>
                                      <p:to>
                                        <p:strVal val="visible"/>
                                      </p:to>
                                    </p:set>
                                    <p:animEffect transition="in" filter="wipe(left)">
                                      <p:cBhvr>
                                        <p:cTn id="27" dur="500"/>
                                        <p:tgtEl>
                                          <p:spTgt spid="10680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80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5"/>
          <p:cNvSpPr txBox="1">
            <a:spLocks noChangeArrowheads="1"/>
          </p:cNvSpPr>
          <p:nvPr/>
        </p:nvSpPr>
        <p:spPr bwMode="auto">
          <a:xfrm>
            <a:off x="609600" y="1371600"/>
            <a:ext cx="8001000" cy="5324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600" dirty="0">
                <a:solidFill>
                  <a:schemeClr val="tx1"/>
                </a:solidFill>
                <a:latin typeface="Liberation Sans" panose="020B0604020202020204" pitchFamily="34" charset="0"/>
              </a:rPr>
              <a:t>Exchanges—Gain Situation</a:t>
            </a:r>
          </a:p>
        </p:txBody>
      </p:sp>
      <p:sp>
        <p:nvSpPr>
          <p:cNvPr id="46085" name="Rectangle 6"/>
          <p:cNvSpPr>
            <a:spLocks noChangeArrowheads="1"/>
          </p:cNvSpPr>
          <p:nvPr/>
        </p:nvSpPr>
        <p:spPr bwMode="auto">
          <a:xfrm>
            <a:off x="609600" y="1981200"/>
            <a:ext cx="7696200" cy="185281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30000"/>
              </a:lnSpc>
            </a:pPr>
            <a:r>
              <a:rPr lang="en-US" altLang="en-US" sz="2200" dirty="0">
                <a:solidFill>
                  <a:schemeClr val="tx1"/>
                </a:solidFill>
                <a:latin typeface="Liberation Sans" panose="020B0604020202020204" pitchFamily="34" charset="0"/>
              </a:rPr>
              <a:t>Has Commercial Substance. </a:t>
            </a:r>
            <a:r>
              <a:rPr lang="en-US" altLang="en-US" sz="2200" b="0" dirty="0">
                <a:solidFill>
                  <a:schemeClr val="tx1"/>
                </a:solidFill>
                <a:latin typeface="Liberation Sans" panose="020B0604020202020204" pitchFamily="34" charset="0"/>
              </a:rPr>
              <a:t>Company usually records the cost of a non-monetary asset acquired in exchange for another non-monetary asset at the </a:t>
            </a:r>
            <a:r>
              <a:rPr lang="en-US" altLang="en-US" sz="2200" dirty="0">
                <a:solidFill>
                  <a:schemeClr val="tx1"/>
                </a:solidFill>
                <a:latin typeface="Liberation Sans" panose="020B0604020202020204" pitchFamily="34" charset="0"/>
              </a:rPr>
              <a:t>fair value of the asset given up</a:t>
            </a:r>
            <a:r>
              <a:rPr lang="en-US" altLang="en-US" sz="2200" b="0" dirty="0">
                <a:solidFill>
                  <a:schemeClr val="tx1"/>
                </a:solidFill>
                <a:latin typeface="Liberation Sans" panose="020B0604020202020204" pitchFamily="34" charset="0"/>
              </a:rPr>
              <a:t>, and immediately recognizes a gain. </a:t>
            </a: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sp>
        <p:nvSpPr>
          <p:cNvPr id="9"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6"/>
          <p:cNvSpPr>
            <a:spLocks noChangeArrowheads="1"/>
          </p:cNvSpPr>
          <p:nvPr/>
        </p:nvSpPr>
        <p:spPr bwMode="auto">
          <a:xfrm>
            <a:off x="609600" y="1371600"/>
            <a:ext cx="7924800" cy="2898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5000"/>
              </a:lnSpc>
            </a:pPr>
            <a:r>
              <a:rPr lang="en-US" altLang="en-US" sz="2000" dirty="0">
                <a:solidFill>
                  <a:srgbClr val="800000"/>
                </a:solidFill>
                <a:latin typeface="Liberation Sans" panose="020B0604020202020204" pitchFamily="34" charset="0"/>
              </a:rPr>
              <a:t>Illustration:</a:t>
            </a:r>
            <a:r>
              <a:rPr lang="en-US" altLang="en-US" sz="2000" b="0" dirty="0">
                <a:latin typeface="Liberation Sans" panose="020B0604020202020204" pitchFamily="34" charset="0"/>
              </a:rPr>
              <a:t>  Interstate Transportation Company exchanged a number of used trucks plus cash for a semi-truck. The used trucks have a combined book value of $42,000 (cost $64,000 less $22,000 accumulated depreciation). Interstate’s purchasing agent, experienced in the secondhand market, indicates that the used trucks have a fair market value of $49,000. In addition to the trucks, Interstate must pay $11,000 cash for the semi-truck. Interstate computes the cost of the semi-truck as follows.</a:t>
            </a:r>
          </a:p>
        </p:txBody>
      </p:sp>
      <p:sp>
        <p:nvSpPr>
          <p:cNvPr id="47109" name="Text Box 8"/>
          <p:cNvSpPr txBox="1">
            <a:spLocks noChangeArrowheads="1"/>
          </p:cNvSpPr>
          <p:nvPr/>
        </p:nvSpPr>
        <p:spPr bwMode="auto">
          <a:xfrm>
            <a:off x="7315200" y="4495800"/>
            <a:ext cx="1447800"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spcBef>
                <a:spcPct val="50000"/>
              </a:spcBef>
            </a:pPr>
            <a:r>
              <a:rPr lang="en-US" altLang="en-US" sz="1200" dirty="0">
                <a:solidFill>
                  <a:srgbClr val="800000"/>
                </a:solidFill>
                <a:latin typeface="Liberation Sans" panose="020B0604020202020204" pitchFamily="34" charset="0"/>
              </a:rPr>
              <a:t>Illustration 10-13</a:t>
            </a:r>
          </a:p>
          <a:p>
            <a:pPr algn="l">
              <a:spcBef>
                <a:spcPts val="0"/>
              </a:spcBef>
            </a:pPr>
            <a:r>
              <a:rPr lang="en-US" altLang="en-US" sz="1200" b="0" dirty="0">
                <a:solidFill>
                  <a:schemeClr val="tx1"/>
                </a:solidFill>
                <a:latin typeface="Liberation Sans" panose="020B0604020202020204" pitchFamily="34" charset="0"/>
              </a:rPr>
              <a:t>Computation of Semi-Truck Cost</a:t>
            </a:r>
          </a:p>
        </p:txBody>
      </p:sp>
      <p:pic>
        <p:nvPicPr>
          <p:cNvPr id="4711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495800"/>
            <a:ext cx="6553200" cy="16332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6226" name="Rectangle 2"/>
          <p:cNvSpPr>
            <a:spLocks noChangeArrowheads="1"/>
          </p:cNvSpPr>
          <p:nvPr/>
        </p:nvSpPr>
        <p:spPr bwMode="auto">
          <a:xfrm>
            <a:off x="990600" y="2057400"/>
            <a:ext cx="7467600" cy="22090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3550" indent="-463550">
              <a:tabLst>
                <a:tab pos="5718175" algn="r"/>
                <a:tab pos="7083425" algn="r"/>
              </a:tabLst>
              <a:defRPr b="1">
                <a:solidFill>
                  <a:schemeClr val="folHlink"/>
                </a:solidFill>
                <a:latin typeface="Comic Sans MS" pitchFamily="66" charset="0"/>
              </a:defRPr>
            </a:lvl1pPr>
            <a:lvl2pPr marL="742950" indent="-285750">
              <a:tabLst>
                <a:tab pos="5718175" algn="r"/>
                <a:tab pos="7083425" algn="r"/>
              </a:tabLst>
              <a:defRPr b="1">
                <a:solidFill>
                  <a:schemeClr val="folHlink"/>
                </a:solidFill>
                <a:latin typeface="Comic Sans MS" pitchFamily="66" charset="0"/>
              </a:defRPr>
            </a:lvl2pPr>
            <a:lvl3pPr marL="1143000" indent="-228600">
              <a:tabLst>
                <a:tab pos="5718175" algn="r"/>
                <a:tab pos="7083425" algn="r"/>
              </a:tabLst>
              <a:defRPr b="1">
                <a:solidFill>
                  <a:schemeClr val="folHlink"/>
                </a:solidFill>
                <a:latin typeface="Comic Sans MS" pitchFamily="66" charset="0"/>
              </a:defRPr>
            </a:lvl3pPr>
            <a:lvl4pPr marL="1600200" indent="-228600">
              <a:tabLst>
                <a:tab pos="5718175" algn="r"/>
                <a:tab pos="7083425" algn="r"/>
              </a:tabLst>
              <a:defRPr b="1">
                <a:solidFill>
                  <a:schemeClr val="folHlink"/>
                </a:solidFill>
                <a:latin typeface="Comic Sans MS" pitchFamily="66" charset="0"/>
              </a:defRPr>
            </a:lvl4pPr>
            <a:lvl5pPr marL="2057400" indent="-228600">
              <a:tabLst>
                <a:tab pos="5718175" algn="r"/>
                <a:tab pos="7083425"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5718175" algn="r"/>
                <a:tab pos="7083425" algn="r"/>
              </a:tabLst>
              <a:defRPr b="1">
                <a:solidFill>
                  <a:schemeClr val="folHlink"/>
                </a:solidFill>
                <a:latin typeface="Comic Sans MS" pitchFamily="66" charset="0"/>
              </a:defRPr>
            </a:lvl9pPr>
          </a:lstStyle>
          <a:p>
            <a:pPr algn="l">
              <a:lnSpc>
                <a:spcPct val="115000"/>
              </a:lnSpc>
              <a:spcBef>
                <a:spcPct val="20000"/>
              </a:spcBef>
            </a:pPr>
            <a:r>
              <a:rPr lang="en-US" altLang="en-US" sz="2100" b="0" dirty="0">
                <a:latin typeface="Liberation Sans" panose="020B0604020202020204" pitchFamily="34" charset="0"/>
              </a:rPr>
              <a:t>Truck (semi) 	60,000</a:t>
            </a:r>
          </a:p>
          <a:p>
            <a:pPr algn="l">
              <a:lnSpc>
                <a:spcPct val="115000"/>
              </a:lnSpc>
              <a:spcBef>
                <a:spcPct val="20000"/>
              </a:spcBef>
            </a:pPr>
            <a:r>
              <a:rPr lang="en-US" altLang="en-US" sz="2100" b="0" dirty="0">
                <a:latin typeface="Liberation Sans" panose="020B0604020202020204" pitchFamily="34" charset="0"/>
              </a:rPr>
              <a:t>Accumulated Depreciation—Trucks 	22,000</a:t>
            </a:r>
          </a:p>
          <a:p>
            <a:pPr algn="l">
              <a:lnSpc>
                <a:spcPct val="115000"/>
              </a:lnSpc>
              <a:spcBef>
                <a:spcPct val="20000"/>
              </a:spcBef>
            </a:pPr>
            <a:r>
              <a:rPr lang="en-US" altLang="en-US" sz="2100" b="0" dirty="0">
                <a:latin typeface="Liberation Sans" panose="020B0604020202020204" pitchFamily="34" charset="0"/>
              </a:rPr>
              <a:t>	Trucks (used)		64,000</a:t>
            </a:r>
          </a:p>
          <a:p>
            <a:pPr algn="l">
              <a:lnSpc>
                <a:spcPct val="115000"/>
              </a:lnSpc>
              <a:spcBef>
                <a:spcPct val="20000"/>
              </a:spcBef>
            </a:pPr>
            <a:r>
              <a:rPr lang="en-US" altLang="en-US" sz="2100" b="0" dirty="0">
                <a:latin typeface="Liberation Sans" panose="020B0604020202020204" pitchFamily="34" charset="0"/>
              </a:rPr>
              <a:t>	Gain on Disposal of Trucks		7,000</a:t>
            </a:r>
          </a:p>
          <a:p>
            <a:pPr algn="l">
              <a:lnSpc>
                <a:spcPct val="115000"/>
              </a:lnSpc>
              <a:spcBef>
                <a:spcPct val="20000"/>
              </a:spcBef>
            </a:pPr>
            <a:r>
              <a:rPr lang="en-US" altLang="en-US" sz="2100" b="0" dirty="0">
                <a:latin typeface="Liberation Sans" panose="020B0604020202020204" pitchFamily="34" charset="0"/>
              </a:rPr>
              <a:t>	Cash 		11,000</a:t>
            </a:r>
          </a:p>
        </p:txBody>
      </p:sp>
      <p:sp>
        <p:nvSpPr>
          <p:cNvPr id="48133" name="Rectangle 5"/>
          <p:cNvSpPr>
            <a:spLocks noChangeArrowheads="1"/>
          </p:cNvSpPr>
          <p:nvPr/>
        </p:nvSpPr>
        <p:spPr bwMode="auto">
          <a:xfrm>
            <a:off x="609600" y="1371600"/>
            <a:ext cx="8305800" cy="463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5000"/>
              </a:lnSpc>
            </a:pPr>
            <a:r>
              <a:rPr lang="en-US" altLang="en-US" sz="2100" dirty="0">
                <a:solidFill>
                  <a:srgbClr val="800000"/>
                </a:solidFill>
                <a:latin typeface="Liberation Sans" panose="020B0604020202020204" pitchFamily="34" charset="0"/>
              </a:rPr>
              <a:t>Illustration:</a:t>
            </a:r>
            <a:r>
              <a:rPr lang="en-US" altLang="en-US" sz="2100" b="0" dirty="0">
                <a:latin typeface="Liberation Sans" panose="020B0604020202020204" pitchFamily="34" charset="0"/>
              </a:rPr>
              <a:t>  Interstate records the exchange transaction as follows:</a:t>
            </a:r>
          </a:p>
        </p:txBody>
      </p:sp>
      <p:sp>
        <p:nvSpPr>
          <p:cNvPr id="48134" name="Text Box 6"/>
          <p:cNvSpPr txBox="1">
            <a:spLocks noChangeArrowheads="1"/>
          </p:cNvSpPr>
          <p:nvPr/>
        </p:nvSpPr>
        <p:spPr bwMode="auto">
          <a:xfrm>
            <a:off x="7162800" y="4514850"/>
            <a:ext cx="1752600" cy="8309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r>
              <a:rPr lang="en-US" sz="1200" dirty="0">
                <a:solidFill>
                  <a:srgbClr val="800000"/>
                </a:solidFill>
                <a:latin typeface="Liberation Sans" panose="020B0604020202020204" pitchFamily="34" charset="0"/>
              </a:rPr>
              <a:t>ILLUSTRATION 10-14</a:t>
            </a:r>
          </a:p>
          <a:p>
            <a:pPr algn="l"/>
            <a:r>
              <a:rPr lang="en-US" sz="1200" b="0" dirty="0">
                <a:solidFill>
                  <a:schemeClr val="tx1"/>
                </a:solidFill>
                <a:latin typeface="Liberation Sans" panose="020B0604020202020204" pitchFamily="34" charset="0"/>
              </a:rPr>
              <a:t>Computation of Gain on Disposal of Used Trucks</a:t>
            </a:r>
            <a:endParaRPr lang="en-US" altLang="en-US" sz="1200" b="0" dirty="0">
              <a:solidFill>
                <a:schemeClr val="tx1"/>
              </a:solidFill>
              <a:latin typeface="Liberation Sans" panose="020B0604020202020204" pitchFamily="34" charset="0"/>
            </a:endParaRPr>
          </a:p>
        </p:txBody>
      </p:sp>
      <p:sp>
        <p:nvSpPr>
          <p:cNvPr id="48135" name="Rectangle 8"/>
          <p:cNvSpPr>
            <a:spLocks noChangeArrowheads="1"/>
          </p:cNvSpPr>
          <p:nvPr/>
        </p:nvSpPr>
        <p:spPr bwMode="auto">
          <a:xfrm>
            <a:off x="381000" y="4789488"/>
            <a:ext cx="1371600" cy="793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nSpc>
                <a:spcPct val="115000"/>
              </a:lnSpc>
            </a:pPr>
            <a:r>
              <a:rPr lang="en-US" altLang="en-US" sz="2000" dirty="0">
                <a:solidFill>
                  <a:schemeClr val="tx1"/>
                </a:solidFill>
                <a:latin typeface="Liberation Sans" panose="020B0604020202020204" pitchFamily="34" charset="0"/>
              </a:rPr>
              <a:t>Gain on Disposal</a:t>
            </a:r>
            <a:endParaRPr lang="en-US" altLang="en-US" sz="2000" b="0" dirty="0">
              <a:solidFill>
                <a:schemeClr val="tx1"/>
              </a:solidFill>
              <a:latin typeface="Liberation Sans" panose="020B0604020202020204" pitchFamily="34" charset="0"/>
            </a:endParaRPr>
          </a:p>
        </p:txBody>
      </p:sp>
      <p:pic>
        <p:nvPicPr>
          <p:cNvPr id="48136"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511675"/>
            <a:ext cx="5181600" cy="15541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11"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6226">
                                            <p:txEl>
                                              <p:pRg st="0" end="0"/>
                                            </p:txEl>
                                          </p:spTgt>
                                        </p:tgtEl>
                                        <p:attrNameLst>
                                          <p:attrName>style.visibility</p:attrName>
                                        </p:attrNameLst>
                                      </p:cBhvr>
                                      <p:to>
                                        <p:strVal val="visible"/>
                                      </p:to>
                                    </p:set>
                                    <p:animEffect transition="in" filter="wipe(left)">
                                      <p:cBhvr>
                                        <p:cTn id="7" dur="500"/>
                                        <p:tgtEl>
                                          <p:spTgt spid="10762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6226">
                                            <p:txEl>
                                              <p:pRg st="1" end="1"/>
                                            </p:txEl>
                                          </p:spTgt>
                                        </p:tgtEl>
                                        <p:attrNameLst>
                                          <p:attrName>style.visibility</p:attrName>
                                        </p:attrNameLst>
                                      </p:cBhvr>
                                      <p:to>
                                        <p:strVal val="visible"/>
                                      </p:to>
                                    </p:set>
                                    <p:animEffect transition="in" filter="wipe(left)">
                                      <p:cBhvr>
                                        <p:cTn id="12" dur="500"/>
                                        <p:tgtEl>
                                          <p:spTgt spid="10762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6226">
                                            <p:txEl>
                                              <p:pRg st="2" end="2"/>
                                            </p:txEl>
                                          </p:spTgt>
                                        </p:tgtEl>
                                        <p:attrNameLst>
                                          <p:attrName>style.visibility</p:attrName>
                                        </p:attrNameLst>
                                      </p:cBhvr>
                                      <p:to>
                                        <p:strVal val="visible"/>
                                      </p:to>
                                    </p:set>
                                    <p:animEffect transition="in" filter="wipe(left)">
                                      <p:cBhvr>
                                        <p:cTn id="17" dur="500"/>
                                        <p:tgtEl>
                                          <p:spTgt spid="10762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76226">
                                            <p:txEl>
                                              <p:pRg st="3" end="3"/>
                                            </p:txEl>
                                          </p:spTgt>
                                        </p:tgtEl>
                                        <p:attrNameLst>
                                          <p:attrName>style.visibility</p:attrName>
                                        </p:attrNameLst>
                                      </p:cBhvr>
                                      <p:to>
                                        <p:strVal val="visible"/>
                                      </p:to>
                                    </p:set>
                                    <p:animEffect transition="in" filter="wipe(left)">
                                      <p:cBhvr>
                                        <p:cTn id="22" dur="500"/>
                                        <p:tgtEl>
                                          <p:spTgt spid="107622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76226">
                                            <p:txEl>
                                              <p:pRg st="4" end="4"/>
                                            </p:txEl>
                                          </p:spTgt>
                                        </p:tgtEl>
                                        <p:attrNameLst>
                                          <p:attrName>style.visibility</p:attrName>
                                        </p:attrNameLst>
                                      </p:cBhvr>
                                      <p:to>
                                        <p:strVal val="visible"/>
                                      </p:to>
                                    </p:set>
                                    <p:animEffect transition="in" filter="wipe(left)">
                                      <p:cBhvr>
                                        <p:cTn id="27" dur="500"/>
                                        <p:tgtEl>
                                          <p:spTgt spid="10762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622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4"/>
          <p:cNvSpPr txBox="1">
            <a:spLocks noChangeArrowheads="1"/>
          </p:cNvSpPr>
          <p:nvPr/>
        </p:nvSpPr>
        <p:spPr bwMode="auto">
          <a:xfrm>
            <a:off x="609600" y="1371600"/>
            <a:ext cx="8001000"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600" dirty="0">
                <a:solidFill>
                  <a:schemeClr val="tx1"/>
                </a:solidFill>
                <a:latin typeface="Liberation Sans" panose="020B0604020202020204" pitchFamily="34" charset="0"/>
              </a:rPr>
              <a:t>Exchanges—Gain Situation</a:t>
            </a:r>
          </a:p>
        </p:txBody>
      </p:sp>
      <p:sp>
        <p:nvSpPr>
          <p:cNvPr id="49157" name="Rectangle 5"/>
          <p:cNvSpPr>
            <a:spLocks noChangeArrowheads="1"/>
          </p:cNvSpPr>
          <p:nvPr/>
        </p:nvSpPr>
        <p:spPr bwMode="auto">
          <a:xfrm>
            <a:off x="609600" y="1981200"/>
            <a:ext cx="7696200" cy="23205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ts val="1200"/>
              </a:spcBef>
            </a:pPr>
            <a:r>
              <a:rPr lang="en-US" altLang="en-US" sz="2200" dirty="0">
                <a:solidFill>
                  <a:schemeClr val="tx1"/>
                </a:solidFill>
                <a:latin typeface="Liberation Sans" panose="020B0604020202020204" pitchFamily="34" charset="0"/>
              </a:rPr>
              <a:t>Lacks Commercial Substance.</a:t>
            </a:r>
            <a:r>
              <a:rPr lang="en-US" altLang="en-US" sz="2200" b="0" dirty="0">
                <a:solidFill>
                  <a:schemeClr val="tx1"/>
                </a:solidFill>
                <a:latin typeface="Liberation Sans" panose="020B0604020202020204" pitchFamily="34" charset="0"/>
              </a:rPr>
              <a:t> Now assume that Interstate Transportation Company exchange lacks commercial substance. </a:t>
            </a:r>
          </a:p>
          <a:p>
            <a:pPr algn="l">
              <a:lnSpc>
                <a:spcPct val="125000"/>
              </a:lnSpc>
              <a:spcBef>
                <a:spcPts val="1200"/>
              </a:spcBef>
            </a:pPr>
            <a:r>
              <a:rPr lang="en-US" altLang="en-US" sz="2200" b="0" dirty="0">
                <a:solidFill>
                  <a:schemeClr val="tx1"/>
                </a:solidFill>
                <a:latin typeface="Liberation Sans" panose="020B0604020202020204" pitchFamily="34" charset="0"/>
              </a:rPr>
              <a:t>Interstate defers the gain of $7,000 and reduces the basis of the semi-truck. </a:t>
            </a: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Rectangle 4"/>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algn="l">
              <a:lnSpc>
                <a:spcPct val="110000"/>
              </a:lnSpc>
              <a:spcBef>
                <a:spcPct val="30000"/>
              </a:spcBef>
              <a:spcAft>
                <a:spcPct val="20000"/>
              </a:spcAft>
              <a:buSzPct val="80000"/>
            </a:pPr>
            <a:r>
              <a:rPr lang="en-US" altLang="en-US" sz="3200" i="0" dirty="0">
                <a:solidFill>
                  <a:srgbClr val="800000"/>
                </a:solidFill>
                <a:effectLst/>
                <a:latin typeface="Liberation Sans" panose="020B0604020202020204" pitchFamily="34" charset="0"/>
              </a:rPr>
              <a:t>Exchanges of Non-Monetary Assets</a:t>
            </a:r>
          </a:p>
        </p:txBody>
      </p:sp>
      <p:sp>
        <p:nvSpPr>
          <p:cNvPr id="9"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5</a:t>
            </a:r>
          </a:p>
        </p:txBody>
      </p:sp>
    </p:spTree>
  </p:cSld>
  <p:clrMapOvr>
    <a:masterClrMapping/>
  </p:clrMapOvr>
  <p:transition>
    <p:wipe dir="r"/>
  </p:transition>
</p:sld>
</file>

<file path=ppt/theme/theme1.xml><?xml version="1.0" encoding="utf-8"?>
<a:theme xmlns:a="http://schemas.openxmlformats.org/drawingml/2006/main" name="movnglnc">
  <a:themeElements>
    <a:clrScheme name="">
      <a:dk1>
        <a:srgbClr val="000000"/>
      </a:dk1>
      <a:lt1>
        <a:srgbClr val="FFFFFF"/>
      </a:lt1>
      <a:dk2>
        <a:srgbClr val="0000FF"/>
      </a:dk2>
      <a:lt2>
        <a:srgbClr val="000000"/>
      </a:lt2>
      <a:accent1>
        <a:srgbClr val="00FFFF"/>
      </a:accent1>
      <a:accent2>
        <a:srgbClr val="FF0000"/>
      </a:accent2>
      <a:accent3>
        <a:srgbClr val="FFFFFF"/>
      </a:accent3>
      <a:accent4>
        <a:srgbClr val="000000"/>
      </a:accent4>
      <a:accent5>
        <a:srgbClr val="AAFFFF"/>
      </a:accent5>
      <a:accent6>
        <a:srgbClr val="E70000"/>
      </a:accent6>
      <a:hlink>
        <a:srgbClr val="000099"/>
      </a:hlink>
      <a:folHlink>
        <a:srgbClr val="000000"/>
      </a:folHlink>
    </a:clrScheme>
    <a:fontScheme name="movnglnc">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movngln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vngln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vngln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vngln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vngln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vngln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vngln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Office\Templates\1033\Company Handbook.pot</Template>
  <TotalTime>15984</TotalTime>
  <Pages>43</Pages>
  <Words>1627</Words>
  <Application>Microsoft Office PowerPoint</Application>
  <PresentationFormat>On-screen Show (4:3)</PresentationFormat>
  <Paragraphs>173</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Comic Sans MS</vt:lpstr>
      <vt:lpstr>Liberation Sans</vt:lpstr>
      <vt:lpstr>Wingdings</vt:lpstr>
      <vt:lpstr>movnglnc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COSTS SUBSEQUENT TO ACQUISITION</vt:lpstr>
      <vt:lpstr>PowerPoint Presentation</vt:lpstr>
      <vt:lpstr>PowerPoint Presentation</vt:lpstr>
      <vt:lpstr>DISPOSITION OF PROPERTY, PLANT, AND EQUIPMENT</vt:lpstr>
      <vt:lpstr>DISPOSITION OF PP&amp;E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 and Accounting Standards</dc:title>
  <dc:creator>Coby Harmon</dc:creator>
  <cp:lastModifiedBy>Salah</cp:lastModifiedBy>
  <cp:revision>2411</cp:revision>
  <cp:lastPrinted>1999-09-16T17:08:20Z</cp:lastPrinted>
  <dcterms:created xsi:type="dcterms:W3CDTF">1997-03-28T18:03:02Z</dcterms:created>
  <dcterms:modified xsi:type="dcterms:W3CDTF">2019-03-07T15:49:03Z</dcterms:modified>
</cp:coreProperties>
</file>