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656" r:id="rId2"/>
  </p:sldIdLst>
  <p:sldSz cx="9144000" cy="6858000" type="screen4x3"/>
  <p:notesSz cx="6858000" cy="9190038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94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AEFB6"/>
    <a:srgbClr val="99CCFF"/>
    <a:srgbClr val="F9EDB1"/>
    <a:srgbClr val="FCF6DA"/>
    <a:srgbClr val="800000"/>
    <a:srgbClr val="000066"/>
    <a:srgbClr val="B9FFD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62" autoAdjust="0"/>
    <p:restoredTop sz="94671" autoAdjust="0"/>
  </p:normalViewPr>
  <p:slideViewPr>
    <p:cSldViewPr>
      <p:cViewPr varScale="1">
        <p:scale>
          <a:sx n="86" d="100"/>
          <a:sy n="86" d="100"/>
        </p:scale>
        <p:origin x="1354" y="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44934"/>
    </p:cViewPr>
  </p:sorterViewPr>
  <p:notesViewPr>
    <p:cSldViewPr>
      <p:cViewPr>
        <p:scale>
          <a:sx n="75" d="100"/>
          <a:sy n="75" d="100"/>
        </p:scale>
        <p:origin x="-2442" y="-270"/>
      </p:cViewPr>
      <p:guideLst>
        <p:guide orient="horz" pos="2894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57598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81000" y="4365625"/>
            <a:ext cx="6172200" cy="4135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notes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0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9825" y="695325"/>
            <a:ext cx="4578350" cy="34337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</p:spTree>
    <p:extLst>
      <p:ext uri="{BB962C8B-B14F-4D97-AF65-F5344CB8AC3E}">
        <p14:creationId xmlns:p14="http://schemas.microsoft.com/office/powerpoint/2010/main" val="15865761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65625"/>
            <a:ext cx="5029200" cy="4135438"/>
          </a:xfrm>
          <a:noFill/>
        </p:spPr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618474867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24273869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354013"/>
            <a:ext cx="2095500" cy="5589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54013"/>
            <a:ext cx="6134100" cy="55895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07762265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32595566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8553285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91365349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1430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16947186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52360134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08756739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9455622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3023101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23608862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1149350" y="354013"/>
            <a:ext cx="7607300" cy="560387"/>
          </a:xfrm>
          <a:prstGeom prst="rect">
            <a:avLst/>
          </a:prstGeom>
          <a:solidFill>
            <a:srgbClr val="005B88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3820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2562" tIns="46038" rIns="1825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76200" y="6430963"/>
            <a:ext cx="7620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1200" b="1" dirty="0">
                <a:latin typeface="Arial" charset="0"/>
              </a:rPr>
              <a:t> 7-</a:t>
            </a:r>
            <a:fld id="{0C82F043-D45E-4351-B480-9B57A2015952}" type="slidenum">
              <a:rPr lang="en-US" altLang="en-US" sz="1200" b="1">
                <a:latin typeface="Arial" charset="0"/>
              </a:rPr>
              <a:pPr algn="l">
                <a:spcBef>
                  <a:spcPct val="50000"/>
                </a:spcBef>
              </a:pPr>
              <a:t>‹#›</a:t>
            </a:fld>
            <a:endParaRPr lang="en-US" altLang="en-US" sz="1200" b="1" dirty="0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wipe dir="r"/>
  </p:transition>
  <p:txStyles>
    <p:titleStyle>
      <a:lvl1pPr marL="109538"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marL="109538"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marL="109538"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marL="109538"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marL="109538"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566738"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1023938"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481138"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938338"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0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0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0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0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0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0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0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4"/>
          <p:cNvSpPr>
            <a:spLocks noChangeArrowheads="1"/>
          </p:cNvSpPr>
          <p:nvPr/>
        </p:nvSpPr>
        <p:spPr bwMode="auto">
          <a:xfrm>
            <a:off x="609600" y="1371600"/>
            <a:ext cx="8305800" cy="125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en-US" sz="2100" b="1" dirty="0">
                <a:solidFill>
                  <a:srgbClr val="800000"/>
                </a:solidFill>
                <a:latin typeface="Liberation Sans" panose="020B0604020202020204" pitchFamily="34" charset="0"/>
              </a:rPr>
              <a:t>Illustration:  </a:t>
            </a:r>
            <a:r>
              <a:rPr lang="en-US" altLang="en-US" sz="2100" dirty="0">
                <a:latin typeface="Liberation Sans" panose="020B0604020202020204" pitchFamily="34" charset="0"/>
              </a:rPr>
              <a:t>The financial vice president of Brown Furniture authorizes a write-off of the £1,000 balance owed by Randall Co. on March 1. The entry to record the write-off is:</a:t>
            </a:r>
          </a:p>
        </p:txBody>
      </p:sp>
      <p:sp>
        <p:nvSpPr>
          <p:cNvPr id="47107" name="Rectangle 5"/>
          <p:cNvSpPr>
            <a:spLocks noChangeArrowheads="1"/>
          </p:cNvSpPr>
          <p:nvPr/>
        </p:nvSpPr>
        <p:spPr bwMode="auto">
          <a:xfrm>
            <a:off x="914400" y="2711450"/>
            <a:ext cx="7620000" cy="86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5000"/>
              </a:lnSpc>
              <a:spcBef>
                <a:spcPct val="25000"/>
              </a:spcBef>
            </a:pPr>
            <a:r>
              <a:rPr lang="en-US" altLang="en-US" sz="2000" dirty="0">
                <a:latin typeface="Liberation Sans" panose="020B0604020202020204" pitchFamily="34" charset="0"/>
              </a:rPr>
              <a:t>Allowance for Doubtful Accounts	1,000</a:t>
            </a:r>
          </a:p>
          <a:p>
            <a:pPr algn="l">
              <a:lnSpc>
                <a:spcPct val="115000"/>
              </a:lnSpc>
              <a:spcBef>
                <a:spcPct val="25000"/>
              </a:spcBef>
            </a:pPr>
            <a:r>
              <a:rPr lang="en-US" altLang="en-US" sz="2000" dirty="0">
                <a:latin typeface="Liberation Sans" panose="020B0604020202020204" pitchFamily="34" charset="0"/>
              </a:rPr>
              <a:t>	Accounts Receivable		1,000</a:t>
            </a:r>
          </a:p>
        </p:txBody>
      </p:sp>
      <p:sp>
        <p:nvSpPr>
          <p:cNvPr id="49156" name="Rectangle 6"/>
          <p:cNvSpPr>
            <a:spLocks noChangeArrowheads="1"/>
          </p:cNvSpPr>
          <p:nvPr/>
        </p:nvSpPr>
        <p:spPr bwMode="auto">
          <a:xfrm>
            <a:off x="609600" y="3819525"/>
            <a:ext cx="8305800" cy="832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en-US" sz="2100" dirty="0">
                <a:latin typeface="Liberation Sans" panose="020B0604020202020204" pitchFamily="34" charset="0"/>
              </a:rPr>
              <a:t>Assume that on July 1, Randall Co. pays the £1,000 amount that Brown had written off on March 1. These are the entries:</a:t>
            </a:r>
          </a:p>
        </p:txBody>
      </p:sp>
      <p:sp>
        <p:nvSpPr>
          <p:cNvPr id="47109" name="Rectangle 7"/>
          <p:cNvSpPr>
            <a:spLocks noChangeArrowheads="1"/>
          </p:cNvSpPr>
          <p:nvPr/>
        </p:nvSpPr>
        <p:spPr bwMode="auto">
          <a:xfrm>
            <a:off x="533400" y="4754563"/>
            <a:ext cx="8153400" cy="157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857250" indent="-457200">
              <a:tabLst>
                <a:tab pos="6343650" algn="r"/>
                <a:tab pos="760095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tabLst>
                <a:tab pos="6343650" algn="r"/>
                <a:tab pos="760095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6343650" algn="r"/>
                <a:tab pos="760095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6343650" algn="r"/>
                <a:tab pos="760095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6343650" algn="r"/>
                <a:tab pos="760095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6343650" algn="r"/>
                <a:tab pos="760095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6343650" algn="r"/>
                <a:tab pos="760095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6343650" algn="r"/>
                <a:tab pos="760095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6343650" algn="r"/>
                <a:tab pos="760095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5000"/>
              </a:lnSpc>
            </a:pPr>
            <a:r>
              <a:rPr lang="en-US" altLang="en-US" sz="2000" dirty="0">
                <a:latin typeface="Liberation Sans" panose="020B0604020202020204" pitchFamily="34" charset="0"/>
              </a:rPr>
              <a:t>Accounts Receivable	1,000</a:t>
            </a:r>
          </a:p>
          <a:p>
            <a:pPr algn="l">
              <a:lnSpc>
                <a:spcPct val="115000"/>
              </a:lnSpc>
            </a:pPr>
            <a:r>
              <a:rPr lang="en-US" altLang="en-US" sz="2000" dirty="0">
                <a:latin typeface="Liberation Sans" panose="020B0604020202020204" pitchFamily="34" charset="0"/>
              </a:rPr>
              <a:t>	Allowance for Doubtful Accounts 		1,000</a:t>
            </a:r>
          </a:p>
          <a:p>
            <a:pPr algn="l">
              <a:lnSpc>
                <a:spcPct val="115000"/>
              </a:lnSpc>
              <a:spcBef>
                <a:spcPct val="25000"/>
              </a:spcBef>
            </a:pPr>
            <a:r>
              <a:rPr lang="en-US" altLang="en-US" sz="2000" dirty="0">
                <a:latin typeface="Liberation Sans" panose="020B0604020202020204" pitchFamily="34" charset="0"/>
              </a:rPr>
              <a:t>Cash 	1,000</a:t>
            </a:r>
          </a:p>
          <a:p>
            <a:pPr algn="l">
              <a:lnSpc>
                <a:spcPct val="115000"/>
              </a:lnSpc>
            </a:pPr>
            <a:r>
              <a:rPr lang="en-US" altLang="en-US" sz="2000" dirty="0">
                <a:latin typeface="Liberation Sans" panose="020B0604020202020204" pitchFamily="34" charset="0"/>
              </a:rPr>
              <a:t>	Accounts Receivable		1,000</a:t>
            </a:r>
          </a:p>
        </p:txBody>
      </p:sp>
      <p:sp>
        <p:nvSpPr>
          <p:cNvPr id="999433" name="Rectangle 9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381000"/>
            <a:ext cx="8229600" cy="560388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l">
              <a:defRPr/>
            </a:pPr>
            <a:r>
              <a:rPr lang="en-US" sz="3200" i="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ea typeface="+mn-ea"/>
                <a:cs typeface="+mn-cs"/>
              </a:rPr>
              <a:t>Write-Off of Uncollectible Accounts</a:t>
            </a:r>
          </a:p>
        </p:txBody>
      </p:sp>
      <p:sp>
        <p:nvSpPr>
          <p:cNvPr id="8" name="Line 16"/>
          <p:cNvSpPr>
            <a:spLocks noChangeShapeType="1"/>
          </p:cNvSpPr>
          <p:nvPr/>
        </p:nvSpPr>
        <p:spPr bwMode="auto">
          <a:xfrm>
            <a:off x="381000" y="1066800"/>
            <a:ext cx="83820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ans" panose="020B0604020202020204" pitchFamily="34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8077200" y="6400800"/>
            <a:ext cx="91440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en-US" sz="1600" i="1" dirty="0">
                <a:solidFill>
                  <a:schemeClr val="bg2"/>
                </a:solidFill>
                <a:latin typeface="Arial" charset="0"/>
              </a:rPr>
              <a:t>LO 5</a:t>
            </a:r>
          </a:p>
        </p:txBody>
      </p:sp>
    </p:spTree>
    <p:extLst>
      <p:ext uri="{BB962C8B-B14F-4D97-AF65-F5344CB8AC3E}">
        <p14:creationId xmlns:p14="http://schemas.microsoft.com/office/powerpoint/2010/main" val="732915181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7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71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71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71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build="p" bldLvl="2"/>
      <p:bldP spid="47109" grpId="0" build="p" bldLvl="2"/>
    </p:bldLst>
  </p:timing>
</p:sld>
</file>

<file path=ppt/theme/theme1.xml><?xml version="1.0" encoding="utf-8"?>
<a:theme xmlns:a="http://schemas.openxmlformats.org/drawingml/2006/main" name="movnglnc">
  <a:themeElements>
    <a:clrScheme name="">
      <a:dk1>
        <a:srgbClr val="000000"/>
      </a:dk1>
      <a:lt1>
        <a:srgbClr val="FFFFFF"/>
      </a:lt1>
      <a:dk2>
        <a:srgbClr val="0000FF"/>
      </a:dk2>
      <a:lt2>
        <a:srgbClr val="000000"/>
      </a:lt2>
      <a:accent1>
        <a:srgbClr val="00FFFF"/>
      </a:accent1>
      <a:accent2>
        <a:srgbClr val="FF0000"/>
      </a:accent2>
      <a:accent3>
        <a:srgbClr val="FFFFFF"/>
      </a:accent3>
      <a:accent4>
        <a:srgbClr val="000000"/>
      </a:accent4>
      <a:accent5>
        <a:srgbClr val="AAFFFF"/>
      </a:accent5>
      <a:accent6>
        <a:srgbClr val="E70000"/>
      </a:accent6>
      <a:hlink>
        <a:srgbClr val="000099"/>
      </a:hlink>
      <a:folHlink>
        <a:srgbClr val="000000"/>
      </a:folHlink>
    </a:clrScheme>
    <a:fontScheme name="movngln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vnglnc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vnglnc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vnglnc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vnglnc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vnglnc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vnglnc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vnglnc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Office\Templates\1033\Company Handbook.pot</Template>
  <TotalTime>15475</TotalTime>
  <Pages>43</Pages>
  <Words>74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Liberation Sans</vt:lpstr>
      <vt:lpstr>Times New Roman</vt:lpstr>
      <vt:lpstr>Wingdings</vt:lpstr>
      <vt:lpstr>movnglnc</vt:lpstr>
      <vt:lpstr>Write-Off of Uncollectible Accounts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Financial Accounting and Accounting Standards</dc:title>
  <dc:creator>Coby Harmon</dc:creator>
  <cp:lastModifiedBy>Salah</cp:lastModifiedBy>
  <cp:revision>2025</cp:revision>
  <cp:lastPrinted>1999-09-16T17:08:20Z</cp:lastPrinted>
  <dcterms:created xsi:type="dcterms:W3CDTF">1997-03-28T18:03:02Z</dcterms:created>
  <dcterms:modified xsi:type="dcterms:W3CDTF">2019-04-01T09:48:16Z</dcterms:modified>
</cp:coreProperties>
</file>