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727" r:id="rId2"/>
    <p:sldId id="728" r:id="rId3"/>
    <p:sldId id="729" r:id="rId4"/>
    <p:sldId id="730" r:id="rId5"/>
    <p:sldId id="716" r:id="rId6"/>
    <p:sldId id="627" r:id="rId7"/>
    <p:sldId id="628" r:id="rId8"/>
    <p:sldId id="717" r:id="rId9"/>
    <p:sldId id="629" r:id="rId10"/>
    <p:sldId id="664" r:id="rId11"/>
    <p:sldId id="705" r:id="rId12"/>
    <p:sldId id="631" r:id="rId13"/>
    <p:sldId id="706" r:id="rId14"/>
    <p:sldId id="734" r:id="rId15"/>
  </p:sldIdLst>
  <p:sldSz cx="9144000" cy="6858000" type="screen4x3"/>
  <p:notesSz cx="6858000" cy="9190038"/>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b="1" kern="1200">
        <a:solidFill>
          <a:schemeClr val="folHlink"/>
        </a:solidFill>
        <a:latin typeface="Comic Sans MS" pitchFamily="66" charset="0"/>
        <a:ea typeface="+mn-ea"/>
        <a:cs typeface="+mn-cs"/>
      </a:defRPr>
    </a:lvl1pPr>
    <a:lvl2pPr marL="457200" algn="ctr" rtl="0" eaLnBrk="0" fontAlgn="base" hangingPunct="0">
      <a:spcBef>
        <a:spcPct val="0"/>
      </a:spcBef>
      <a:spcAft>
        <a:spcPct val="0"/>
      </a:spcAft>
      <a:defRPr b="1" kern="1200">
        <a:solidFill>
          <a:schemeClr val="folHlink"/>
        </a:solidFill>
        <a:latin typeface="Comic Sans MS" pitchFamily="66" charset="0"/>
        <a:ea typeface="+mn-ea"/>
        <a:cs typeface="+mn-cs"/>
      </a:defRPr>
    </a:lvl2pPr>
    <a:lvl3pPr marL="914400" algn="ctr" rtl="0" eaLnBrk="0" fontAlgn="base" hangingPunct="0">
      <a:spcBef>
        <a:spcPct val="0"/>
      </a:spcBef>
      <a:spcAft>
        <a:spcPct val="0"/>
      </a:spcAft>
      <a:defRPr b="1" kern="1200">
        <a:solidFill>
          <a:schemeClr val="folHlink"/>
        </a:solidFill>
        <a:latin typeface="Comic Sans MS" pitchFamily="66" charset="0"/>
        <a:ea typeface="+mn-ea"/>
        <a:cs typeface="+mn-cs"/>
      </a:defRPr>
    </a:lvl3pPr>
    <a:lvl4pPr marL="1371600" algn="ctr" rtl="0" eaLnBrk="0" fontAlgn="base" hangingPunct="0">
      <a:spcBef>
        <a:spcPct val="0"/>
      </a:spcBef>
      <a:spcAft>
        <a:spcPct val="0"/>
      </a:spcAft>
      <a:defRPr b="1" kern="1200">
        <a:solidFill>
          <a:schemeClr val="folHlink"/>
        </a:solidFill>
        <a:latin typeface="Comic Sans MS" pitchFamily="66" charset="0"/>
        <a:ea typeface="+mn-ea"/>
        <a:cs typeface="+mn-cs"/>
      </a:defRPr>
    </a:lvl4pPr>
    <a:lvl5pPr marL="1828800" algn="ctr" rtl="0" eaLnBrk="0" fontAlgn="base" hangingPunct="0">
      <a:spcBef>
        <a:spcPct val="0"/>
      </a:spcBef>
      <a:spcAft>
        <a:spcPct val="0"/>
      </a:spcAft>
      <a:defRPr b="1" kern="1200">
        <a:solidFill>
          <a:schemeClr val="folHlink"/>
        </a:solidFill>
        <a:latin typeface="Comic Sans MS" pitchFamily="66" charset="0"/>
        <a:ea typeface="+mn-ea"/>
        <a:cs typeface="+mn-cs"/>
      </a:defRPr>
    </a:lvl5pPr>
    <a:lvl6pPr marL="2286000" algn="l" defTabSz="914400" rtl="0" eaLnBrk="1" latinLnBrk="0" hangingPunct="1">
      <a:defRPr b="1" kern="1200">
        <a:solidFill>
          <a:schemeClr val="folHlink"/>
        </a:solidFill>
        <a:latin typeface="Comic Sans MS" pitchFamily="66" charset="0"/>
        <a:ea typeface="+mn-ea"/>
        <a:cs typeface="+mn-cs"/>
      </a:defRPr>
    </a:lvl6pPr>
    <a:lvl7pPr marL="2743200" algn="l" defTabSz="914400" rtl="0" eaLnBrk="1" latinLnBrk="0" hangingPunct="1">
      <a:defRPr b="1" kern="1200">
        <a:solidFill>
          <a:schemeClr val="folHlink"/>
        </a:solidFill>
        <a:latin typeface="Comic Sans MS" pitchFamily="66" charset="0"/>
        <a:ea typeface="+mn-ea"/>
        <a:cs typeface="+mn-cs"/>
      </a:defRPr>
    </a:lvl7pPr>
    <a:lvl8pPr marL="3200400" algn="l" defTabSz="914400" rtl="0" eaLnBrk="1" latinLnBrk="0" hangingPunct="1">
      <a:defRPr b="1" kern="1200">
        <a:solidFill>
          <a:schemeClr val="folHlink"/>
        </a:solidFill>
        <a:latin typeface="Comic Sans MS" pitchFamily="66" charset="0"/>
        <a:ea typeface="+mn-ea"/>
        <a:cs typeface="+mn-cs"/>
      </a:defRPr>
    </a:lvl8pPr>
    <a:lvl9pPr marL="3657600" algn="l" defTabSz="914400" rtl="0" eaLnBrk="1" latinLnBrk="0" hangingPunct="1">
      <a:defRPr b="1" kern="1200">
        <a:solidFill>
          <a:schemeClr val="folHlink"/>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94">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00000"/>
    <a:srgbClr val="CC0000"/>
    <a:srgbClr val="F1DC8F"/>
    <a:srgbClr val="FFFF7D"/>
    <a:srgbClr val="FFFF99"/>
    <a:srgbClr val="00FF99"/>
    <a:srgbClr val="FFFFCC"/>
    <a:srgbClr val="005B88"/>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8" autoAdjust="0"/>
    <p:restoredTop sz="94671" autoAdjust="0"/>
  </p:normalViewPr>
  <p:slideViewPr>
    <p:cSldViewPr>
      <p:cViewPr varScale="1">
        <p:scale>
          <a:sx n="55" d="100"/>
          <a:sy n="55" d="100"/>
        </p:scale>
        <p:origin x="1267" y="53"/>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Lst>
  </p:outlineViewPr>
  <p:notesTextViewPr>
    <p:cViewPr>
      <p:scale>
        <a:sx n="100" d="100"/>
        <a:sy n="100" d="100"/>
      </p:scale>
      <p:origin x="0" y="0"/>
    </p:cViewPr>
  </p:notesTextViewPr>
  <p:sorterViewPr>
    <p:cViewPr>
      <p:scale>
        <a:sx n="130" d="100"/>
        <a:sy n="130" d="100"/>
      </p:scale>
      <p:origin x="0" y="0"/>
    </p:cViewPr>
  </p:sorterViewPr>
  <p:notesViewPr>
    <p:cSldViewPr>
      <p:cViewPr>
        <p:scale>
          <a:sx n="75" d="100"/>
          <a:sy n="75" d="100"/>
        </p:scale>
        <p:origin x="-2442" y="-270"/>
      </p:cViewPr>
      <p:guideLst>
        <p:guide orient="horz" pos="2894"/>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3.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2.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7404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381000" y="4365625"/>
            <a:ext cx="6172200" cy="4135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6803" name="Rectangle 3"/>
          <p:cNvSpPr>
            <a:spLocks noGrp="1" noRot="1" noChangeAspect="1" noChangeArrowheads="1" noTextEdit="1"/>
          </p:cNvSpPr>
          <p:nvPr>
            <p:ph type="sldImg" idx="2"/>
          </p:nvPr>
        </p:nvSpPr>
        <p:spPr bwMode="auto">
          <a:xfrm>
            <a:off x="1139825" y="695325"/>
            <a:ext cx="4578350" cy="343376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23359325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Arial" charset="0"/>
        <a:ea typeface="+mn-ea"/>
        <a:cs typeface="+mn-cs"/>
      </a:defRPr>
    </a:lvl1pPr>
    <a:lvl2pPr marL="457200" algn="l" rtl="0" eaLnBrk="0" fontAlgn="base" hangingPunct="0">
      <a:spcBef>
        <a:spcPct val="30000"/>
      </a:spcBef>
      <a:spcAft>
        <a:spcPct val="0"/>
      </a:spcAft>
      <a:defRPr sz="1400" kern="1200">
        <a:solidFill>
          <a:schemeClr val="tx1"/>
        </a:solidFill>
        <a:latin typeface="Arial" charset="0"/>
        <a:ea typeface="+mn-ea"/>
        <a:cs typeface="+mn-cs"/>
      </a:defRPr>
    </a:lvl2pPr>
    <a:lvl3pPr marL="914400" algn="l" rtl="0" eaLnBrk="0" fontAlgn="base" hangingPunct="0">
      <a:spcBef>
        <a:spcPct val="30000"/>
      </a:spcBef>
      <a:spcAft>
        <a:spcPct val="0"/>
      </a:spcAft>
      <a:defRPr sz="1400" kern="1200">
        <a:solidFill>
          <a:schemeClr val="tx1"/>
        </a:solidFill>
        <a:latin typeface="Arial" charset="0"/>
        <a:ea typeface="+mn-ea"/>
        <a:cs typeface="+mn-cs"/>
      </a:defRPr>
    </a:lvl3pPr>
    <a:lvl4pPr marL="1371600" algn="l" rtl="0" eaLnBrk="0" fontAlgn="base" hangingPunct="0">
      <a:spcBef>
        <a:spcPct val="30000"/>
      </a:spcBef>
      <a:spcAft>
        <a:spcPct val="0"/>
      </a:spcAft>
      <a:defRPr sz="1400" kern="1200">
        <a:solidFill>
          <a:schemeClr val="tx1"/>
        </a:solidFill>
        <a:latin typeface="Arial" charset="0"/>
        <a:ea typeface="+mn-ea"/>
        <a:cs typeface="+mn-cs"/>
      </a:defRPr>
    </a:lvl4pPr>
    <a:lvl5pPr marL="1828800" algn="l" rtl="0" eaLnBrk="0" fontAlgn="base" hangingPunct="0">
      <a:spcBef>
        <a:spcPct val="30000"/>
      </a:spcBef>
      <a:spcAft>
        <a:spcPct val="0"/>
      </a:spcAft>
      <a:defRPr sz="14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7618" name="Rectangle 2"/>
          <p:cNvSpPr>
            <a:spLocks noGrp="1" noRot="1" noChangeAspect="1" noChangeArrowheads="1" noTextEdit="1"/>
          </p:cNvSpPr>
          <p:nvPr>
            <p:ph type="sldImg"/>
          </p:nvPr>
        </p:nvSpPr>
        <p:spPr>
          <a:ln/>
        </p:spPr>
      </p:sp>
      <p:sp>
        <p:nvSpPr>
          <p:cNvPr id="1007619"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spect="1" noChangeArrowheads="1" noTextEdit="1"/>
          </p:cNvSpPr>
          <p:nvPr>
            <p:ph type="sldImg"/>
          </p:nvPr>
        </p:nvSpPr>
        <p:spPr>
          <a:ln/>
        </p:spPr>
      </p:sp>
      <p:sp>
        <p:nvSpPr>
          <p:cNvPr id="147459"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a:xfrm>
            <a:off x="1133475" y="690563"/>
            <a:ext cx="4591050" cy="3443287"/>
          </a:xfrm>
          <a:ln cap="flat"/>
        </p:spPr>
      </p:sp>
      <p:sp>
        <p:nvSpPr>
          <p:cNvPr id="131075" name="Rectangle 3"/>
          <p:cNvSpPr>
            <a:spLocks noGrp="1" noChangeArrowheads="1"/>
          </p:cNvSpPr>
          <p:nvPr>
            <p:ph type="body" idx="1"/>
          </p:nvPr>
        </p:nvSpPr>
        <p:spPr>
          <a:xfrm>
            <a:off x="914401" y="4365625"/>
            <a:ext cx="5029200" cy="4135438"/>
          </a:xfrm>
          <a:noFill/>
        </p:spPr>
        <p:txBody>
          <a:bodyPr lIns="92063" tIns="46032" rIns="92063" bIns="46032"/>
          <a:lstStyle/>
          <a:p>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1282" name="Rectangle 2"/>
          <p:cNvSpPr>
            <a:spLocks noGrp="1" noRot="1" noChangeAspect="1" noChangeArrowheads="1" noTextEdit="1"/>
          </p:cNvSpPr>
          <p:nvPr>
            <p:ph type="sldImg"/>
          </p:nvPr>
        </p:nvSpPr>
        <p:spPr>
          <a:ln/>
        </p:spPr>
      </p:sp>
      <p:sp>
        <p:nvSpPr>
          <p:cNvPr id="1121283"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3330" name="Rectangle 2"/>
          <p:cNvSpPr>
            <a:spLocks noGrp="1" noRot="1" noChangeAspect="1" noChangeArrowheads="1" noTextEdit="1"/>
          </p:cNvSpPr>
          <p:nvPr>
            <p:ph type="sldImg"/>
          </p:nvPr>
        </p:nvSpPr>
        <p:spPr>
          <a:ln/>
        </p:spPr>
      </p:sp>
      <p:sp>
        <p:nvSpPr>
          <p:cNvPr id="1123331"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5378" name="Rectangle 2"/>
          <p:cNvSpPr>
            <a:spLocks noGrp="1" noRot="1" noChangeAspect="1" noChangeArrowheads="1" noTextEdit="1"/>
          </p:cNvSpPr>
          <p:nvPr>
            <p:ph type="sldImg"/>
          </p:nvPr>
        </p:nvSpPr>
        <p:spPr>
          <a:ln/>
        </p:spPr>
      </p:sp>
      <p:sp>
        <p:nvSpPr>
          <p:cNvPr id="1125379"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4"/>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4"/>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4151646634"/>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86160911"/>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2095500" cy="5668962"/>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274638"/>
            <a:ext cx="6134100" cy="56689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53830266"/>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0253335"/>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7064712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96661608"/>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635858847"/>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381000" y="1143000"/>
            <a:ext cx="41148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43000"/>
            <a:ext cx="41148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17296651"/>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62215584"/>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641118706"/>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2807733"/>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43561099"/>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57184233"/>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8" name="Rectangle 14"/>
          <p:cNvSpPr>
            <a:spLocks noGrp="1" noChangeArrowheads="1"/>
          </p:cNvSpPr>
          <p:nvPr>
            <p:ph type="body" idx="1"/>
          </p:nvPr>
        </p:nvSpPr>
        <p:spPr bwMode="auto">
          <a:xfrm>
            <a:off x="381000" y="1143000"/>
            <a:ext cx="8382000" cy="4800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182562" tIns="46038" rIns="1825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7" name="Text Box 16"/>
          <p:cNvSpPr txBox="1">
            <a:spLocks noChangeArrowheads="1"/>
          </p:cNvSpPr>
          <p:nvPr/>
        </p:nvSpPr>
        <p:spPr bwMode="auto">
          <a:xfrm>
            <a:off x="76200" y="6430963"/>
            <a:ext cx="685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spcBef>
                <a:spcPct val="50000"/>
              </a:spcBef>
            </a:pPr>
            <a:r>
              <a:rPr lang="en-US" altLang="en-US" sz="1200" dirty="0">
                <a:solidFill>
                  <a:schemeClr val="tx1"/>
                </a:solidFill>
                <a:latin typeface="Arial" charset="0"/>
              </a:rPr>
              <a:t>10-</a:t>
            </a:r>
            <a:fld id="{A4454175-274F-4631-9D4E-49CD18182952}" type="slidenum">
              <a:rPr lang="en-US" altLang="en-US" sz="1200">
                <a:solidFill>
                  <a:schemeClr val="tx1"/>
                </a:solidFill>
                <a:latin typeface="Arial" charset="0"/>
              </a:rPr>
              <a:pPr>
                <a:spcBef>
                  <a:spcPct val="50000"/>
                </a:spcBef>
              </a:pPr>
              <a:t>‹#›</a:t>
            </a:fld>
            <a:endParaRPr lang="en-US" altLang="en-US" sz="1200" dirty="0">
              <a:solidFill>
                <a:schemeClr val="tx1"/>
              </a:solidFill>
              <a:latin typeface="Arial"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ransition>
    <p:wipe dir="r"/>
  </p:transition>
  <p:txStyles>
    <p:title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p:titleStyle>
    <p:bodyStyle>
      <a:lvl1pPr marL="342900" indent="-342900" algn="l" rtl="0" eaLnBrk="0" fontAlgn="base" hangingPunct="0">
        <a:spcBef>
          <a:spcPct val="20000"/>
        </a:spcBef>
        <a:spcAft>
          <a:spcPct val="0"/>
        </a:spcAft>
        <a:buClr>
          <a:schemeClr val="accent2"/>
        </a:buClr>
        <a:buSzPct val="75000"/>
        <a:buFont typeface="Wingdings" pitchFamily="2" charset="2"/>
        <a:buChar char="l"/>
        <a:defRPr sz="2800" b="1">
          <a:solidFill>
            <a:schemeClr val="bg2"/>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l"/>
        <a:defRPr sz="2400" b="1">
          <a:solidFill>
            <a:schemeClr val="bg2"/>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5pPr>
      <a:lvl6pPr marL="25146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6pPr>
      <a:lvl7pPr marL="29718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7pPr>
      <a:lvl8pPr marL="34290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8pPr>
      <a:lvl9pPr marL="38862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6596" name="Text Box 4"/>
          <p:cNvSpPr txBox="1">
            <a:spLocks noChangeArrowheads="1"/>
          </p:cNvSpPr>
          <p:nvPr/>
        </p:nvSpPr>
        <p:spPr bwMode="auto">
          <a:xfrm>
            <a:off x="596900" y="1981200"/>
            <a:ext cx="7632700" cy="3631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5715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nSpc>
                <a:spcPct val="125000"/>
              </a:lnSpc>
              <a:spcBef>
                <a:spcPts val="1200"/>
              </a:spcBef>
              <a:buSzPct val="80000"/>
            </a:pPr>
            <a:r>
              <a:rPr lang="en-US" altLang="en-US" sz="2300" dirty="0">
                <a:solidFill>
                  <a:schemeClr val="tx2">
                    <a:lumMod val="75000"/>
                  </a:schemeClr>
                </a:solidFill>
                <a:effectLst/>
                <a:latin typeface="Liberation Sans" panose="020B0604020202020204" pitchFamily="34" charset="0"/>
              </a:rPr>
              <a:t>Government Grants </a:t>
            </a:r>
            <a:r>
              <a:rPr lang="en-US" altLang="en-US" sz="2200" b="0" dirty="0">
                <a:effectLst/>
                <a:latin typeface="Liberation Sans" panose="020B0604020202020204" pitchFamily="34" charset="0"/>
              </a:rPr>
              <a:t>are assistance received from a government in the form of transfers of resources to a company in return for past or future compliance with certain conditions relating to the operating activities of the company.</a:t>
            </a:r>
          </a:p>
          <a:p>
            <a:pPr>
              <a:lnSpc>
                <a:spcPct val="125000"/>
              </a:lnSpc>
              <a:spcBef>
                <a:spcPts val="1200"/>
              </a:spcBef>
              <a:buSzPct val="80000"/>
            </a:pPr>
            <a:r>
              <a:rPr lang="en-US" altLang="en-US" sz="2200" dirty="0">
                <a:effectLst/>
                <a:latin typeface="Liberation Sans" panose="020B0604020202020204" pitchFamily="34" charset="0"/>
              </a:rPr>
              <a:t>IFRS</a:t>
            </a:r>
            <a:r>
              <a:rPr lang="en-US" altLang="en-US" sz="2200" b="0" dirty="0">
                <a:effectLst/>
                <a:latin typeface="Liberation Sans" panose="020B0604020202020204" pitchFamily="34" charset="0"/>
              </a:rPr>
              <a:t> requires grants to be recognized in income </a:t>
            </a:r>
            <a:r>
              <a:rPr lang="en-US" altLang="en-US" sz="2200" dirty="0">
                <a:effectLst/>
                <a:latin typeface="Liberation Sans" panose="020B0604020202020204" pitchFamily="34" charset="0"/>
              </a:rPr>
              <a:t>(income approach)</a:t>
            </a:r>
            <a:r>
              <a:rPr lang="en-US" altLang="en-US" sz="2200" b="0" dirty="0">
                <a:effectLst/>
                <a:latin typeface="Liberation Sans" panose="020B0604020202020204" pitchFamily="34" charset="0"/>
              </a:rPr>
              <a:t> on a systematic basis that matches them with the related costs that they are intended to compensate.</a:t>
            </a:r>
          </a:p>
        </p:txBody>
      </p:sp>
      <p:sp>
        <p:nvSpPr>
          <p:cNvPr id="1006597" name="Text Box 5"/>
          <p:cNvSpPr txBox="1">
            <a:spLocks noChangeArrowheads="1"/>
          </p:cNvSpPr>
          <p:nvPr/>
        </p:nvSpPr>
        <p:spPr bwMode="auto">
          <a:xfrm>
            <a:off x="609600" y="1371600"/>
            <a:ext cx="8001000" cy="5663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a:lnSpc>
                <a:spcPct val="110000"/>
              </a:lnSpc>
              <a:spcBef>
                <a:spcPct val="30000"/>
              </a:spcBef>
              <a:spcAft>
                <a:spcPct val="20000"/>
              </a:spcAft>
              <a:buSzPct val="80000"/>
              <a:defRPr sz="2800">
                <a:solidFill>
                  <a:srgbClr val="800000"/>
                </a:solidFill>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Government Grants</a:t>
            </a:r>
          </a:p>
        </p:txBody>
      </p:sp>
      <p:sp>
        <p:nvSpPr>
          <p:cNvPr id="7" name="Rectangle 4"/>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marL="0" algn="l"/>
            <a:r>
              <a:rPr lang="en-US" sz="3200" i="0" kern="1200" dirty="0">
                <a:solidFill>
                  <a:srgbClr val="0000E2"/>
                </a:solidFill>
                <a:effectLst/>
                <a:latin typeface="Liberation Sans" panose="020B0604020202020204" pitchFamily="34" charset="0"/>
                <a:ea typeface="+mn-ea"/>
                <a:cs typeface="+mn-cs"/>
              </a:rPr>
              <a:t>VALUATION OF PP&amp;E</a:t>
            </a:r>
          </a:p>
        </p:txBody>
      </p:sp>
      <p:sp>
        <p:nvSpPr>
          <p:cNvPr id="8"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9"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5</a:t>
            </a:r>
          </a:p>
        </p:txBody>
      </p:sp>
    </p:spTree>
    <p:extLst>
      <p:ext uri="{BB962C8B-B14F-4D97-AF65-F5344CB8AC3E}">
        <p14:creationId xmlns:p14="http://schemas.microsoft.com/office/powerpoint/2010/main" val="1435217199"/>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5"/>
          <p:cNvSpPr txBox="1">
            <a:spLocks noChangeArrowheads="1"/>
          </p:cNvSpPr>
          <p:nvPr/>
        </p:nvSpPr>
        <p:spPr bwMode="auto">
          <a:xfrm>
            <a:off x="609600" y="2005013"/>
            <a:ext cx="8153400" cy="170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25000"/>
              </a:lnSpc>
              <a:spcBef>
                <a:spcPct val="50000"/>
              </a:spcBef>
            </a:pPr>
            <a:r>
              <a:rPr lang="en-US" altLang="en-US" sz="2100" dirty="0">
                <a:solidFill>
                  <a:srgbClr val="800000"/>
                </a:solidFill>
                <a:latin typeface="Liberation Sans" panose="020B0604020202020204" pitchFamily="34" charset="0"/>
              </a:rPr>
              <a:t>Illustration:  </a:t>
            </a:r>
            <a:r>
              <a:rPr lang="en-US" altLang="en-US" sz="2100" b="0" dirty="0">
                <a:latin typeface="Liberation Sans" panose="020B0604020202020204" pitchFamily="34" charset="0"/>
              </a:rPr>
              <a:t>Barret Company recorded depreciation on a machine costing €18,000 for nine years at the rate of €1,200 per year. If it sells the machine in the middle of the tenth year for €7,000, Barret records depreciation to the date of sale as:</a:t>
            </a:r>
          </a:p>
        </p:txBody>
      </p:sp>
      <p:sp>
        <p:nvSpPr>
          <p:cNvPr id="71684" name="Text Box 7"/>
          <p:cNvSpPr txBox="1">
            <a:spLocks noChangeArrowheads="1"/>
          </p:cNvSpPr>
          <p:nvPr/>
        </p:nvSpPr>
        <p:spPr bwMode="auto">
          <a:xfrm>
            <a:off x="609600" y="1371600"/>
            <a:ext cx="8001000" cy="561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10000"/>
              </a:lnSpc>
              <a:spcBef>
                <a:spcPct val="30000"/>
              </a:spcBef>
              <a:spcAft>
                <a:spcPct val="20000"/>
              </a:spcAft>
              <a:buSzPct val="80000"/>
            </a:pPr>
            <a:r>
              <a:rPr lang="en-US" altLang="en-US" sz="2800" dirty="0">
                <a:solidFill>
                  <a:srgbClr val="800000"/>
                </a:solidFill>
                <a:latin typeface="Liberation Sans" panose="020B0604020202020204" pitchFamily="34" charset="0"/>
              </a:rPr>
              <a:t>Sale of Plant Assets</a:t>
            </a:r>
          </a:p>
        </p:txBody>
      </p:sp>
      <p:sp>
        <p:nvSpPr>
          <p:cNvPr id="7" name="Rectangle 1026"/>
          <p:cNvSpPr>
            <a:spLocks noGrp="1" noChangeArrowheads="1"/>
          </p:cNvSpPr>
          <p:nvPr>
            <p:ph type="title" idx="4294967295"/>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algn="l"/>
            <a:r>
              <a:rPr lang="en-US" sz="3200" i="0" kern="1200" dirty="0">
                <a:solidFill>
                  <a:srgbClr val="0000E2"/>
                </a:solidFill>
                <a:effectLst/>
                <a:latin typeface="Liberation Sans" panose="020B0604020202020204" pitchFamily="34" charset="0"/>
                <a:ea typeface="+mn-ea"/>
                <a:cs typeface="+mn-cs"/>
              </a:rPr>
              <a:t>DISPOSITION OF PP&amp;E</a:t>
            </a:r>
          </a:p>
        </p:txBody>
      </p:sp>
      <p:sp>
        <p:nvSpPr>
          <p:cNvPr id="8"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9" name="Text Box 7"/>
          <p:cNvSpPr txBox="1">
            <a:spLocks noChangeArrowheads="1"/>
          </p:cNvSpPr>
          <p:nvPr/>
        </p:nvSpPr>
        <p:spPr bwMode="auto">
          <a:xfrm>
            <a:off x="609600" y="3905250"/>
            <a:ext cx="8229600" cy="8679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01688" indent="-574675">
              <a:tabLst>
                <a:tab pos="6113463" algn="r"/>
                <a:tab pos="6973888" algn="r"/>
              </a:tabLst>
              <a:defRPr b="1">
                <a:solidFill>
                  <a:schemeClr val="folHlink"/>
                </a:solidFill>
                <a:latin typeface="Comic Sans MS" pitchFamily="66" charset="0"/>
              </a:defRPr>
            </a:lvl1pPr>
            <a:lvl2pPr marL="742950" indent="-285750">
              <a:tabLst>
                <a:tab pos="6113463" algn="r"/>
                <a:tab pos="6973888" algn="r"/>
              </a:tabLst>
              <a:defRPr b="1">
                <a:solidFill>
                  <a:schemeClr val="folHlink"/>
                </a:solidFill>
                <a:latin typeface="Comic Sans MS" pitchFamily="66" charset="0"/>
              </a:defRPr>
            </a:lvl2pPr>
            <a:lvl3pPr marL="1143000" indent="-228600">
              <a:tabLst>
                <a:tab pos="6113463" algn="r"/>
                <a:tab pos="6973888" algn="r"/>
              </a:tabLst>
              <a:defRPr b="1">
                <a:solidFill>
                  <a:schemeClr val="folHlink"/>
                </a:solidFill>
                <a:latin typeface="Comic Sans MS" pitchFamily="66" charset="0"/>
              </a:defRPr>
            </a:lvl3pPr>
            <a:lvl4pPr marL="1600200" indent="-228600">
              <a:tabLst>
                <a:tab pos="6113463" algn="r"/>
                <a:tab pos="6973888" algn="r"/>
              </a:tabLst>
              <a:defRPr b="1">
                <a:solidFill>
                  <a:schemeClr val="folHlink"/>
                </a:solidFill>
                <a:latin typeface="Comic Sans MS" pitchFamily="66" charset="0"/>
              </a:defRPr>
            </a:lvl4pPr>
            <a:lvl5pPr marL="2057400" indent="-228600">
              <a:tabLst>
                <a:tab pos="6113463" algn="r"/>
                <a:tab pos="6973888" algn="r"/>
              </a:tabLst>
              <a:defRPr b="1">
                <a:solidFill>
                  <a:schemeClr val="folHlink"/>
                </a:solidFill>
                <a:latin typeface="Comic Sans MS" pitchFamily="66" charset="0"/>
              </a:defRPr>
            </a:lvl5pPr>
            <a:lvl6pPr marL="2514600" indent="-228600" algn="ctr" eaLnBrk="0" fontAlgn="base" hangingPunct="0">
              <a:spcBef>
                <a:spcPct val="0"/>
              </a:spcBef>
              <a:spcAft>
                <a:spcPct val="0"/>
              </a:spcAft>
              <a:tabLst>
                <a:tab pos="6113463" algn="r"/>
                <a:tab pos="6973888" algn="r"/>
              </a:tabLst>
              <a:defRPr b="1">
                <a:solidFill>
                  <a:schemeClr val="folHlink"/>
                </a:solidFill>
                <a:latin typeface="Comic Sans MS" pitchFamily="66" charset="0"/>
              </a:defRPr>
            </a:lvl6pPr>
            <a:lvl7pPr marL="2971800" indent="-228600" algn="ctr" eaLnBrk="0" fontAlgn="base" hangingPunct="0">
              <a:spcBef>
                <a:spcPct val="0"/>
              </a:spcBef>
              <a:spcAft>
                <a:spcPct val="0"/>
              </a:spcAft>
              <a:tabLst>
                <a:tab pos="6113463" algn="r"/>
                <a:tab pos="6973888" algn="r"/>
              </a:tabLst>
              <a:defRPr b="1">
                <a:solidFill>
                  <a:schemeClr val="folHlink"/>
                </a:solidFill>
                <a:latin typeface="Comic Sans MS" pitchFamily="66" charset="0"/>
              </a:defRPr>
            </a:lvl7pPr>
            <a:lvl8pPr marL="3429000" indent="-228600" algn="ctr" eaLnBrk="0" fontAlgn="base" hangingPunct="0">
              <a:spcBef>
                <a:spcPct val="0"/>
              </a:spcBef>
              <a:spcAft>
                <a:spcPct val="0"/>
              </a:spcAft>
              <a:tabLst>
                <a:tab pos="6113463" algn="r"/>
                <a:tab pos="6973888" algn="r"/>
              </a:tabLst>
              <a:defRPr b="1">
                <a:solidFill>
                  <a:schemeClr val="folHlink"/>
                </a:solidFill>
                <a:latin typeface="Comic Sans MS" pitchFamily="66" charset="0"/>
              </a:defRPr>
            </a:lvl8pPr>
            <a:lvl9pPr marL="3886200" indent="-228600" algn="ctr" eaLnBrk="0" fontAlgn="base" hangingPunct="0">
              <a:spcBef>
                <a:spcPct val="0"/>
              </a:spcBef>
              <a:spcAft>
                <a:spcPct val="0"/>
              </a:spcAft>
              <a:tabLst>
                <a:tab pos="6113463" algn="r"/>
                <a:tab pos="6973888" algn="r"/>
              </a:tabLst>
              <a:defRPr b="1">
                <a:solidFill>
                  <a:schemeClr val="folHlink"/>
                </a:solidFill>
                <a:latin typeface="Comic Sans MS" pitchFamily="66" charset="0"/>
              </a:defRPr>
            </a:lvl9pPr>
          </a:lstStyle>
          <a:p>
            <a:pPr algn="l">
              <a:spcBef>
                <a:spcPct val="30000"/>
              </a:spcBef>
              <a:spcAft>
                <a:spcPct val="10000"/>
              </a:spcAft>
              <a:buSzPct val="80000"/>
              <a:tabLst>
                <a:tab pos="6400800" algn="r"/>
                <a:tab pos="7546975" algn="r"/>
              </a:tabLst>
            </a:pPr>
            <a:r>
              <a:rPr lang="en-US" altLang="en-US" sz="2100" b="0" dirty="0">
                <a:solidFill>
                  <a:schemeClr val="tx1"/>
                </a:solidFill>
                <a:latin typeface="Liberation Sans" panose="020B0604020202020204" pitchFamily="34" charset="0"/>
              </a:rPr>
              <a:t>Depreciation Expense (€1,200 x ½)	600</a:t>
            </a:r>
          </a:p>
          <a:p>
            <a:pPr algn="l">
              <a:spcBef>
                <a:spcPct val="30000"/>
              </a:spcBef>
              <a:spcAft>
                <a:spcPct val="10000"/>
              </a:spcAft>
              <a:buSzPct val="80000"/>
              <a:tabLst>
                <a:tab pos="6578600" algn="r"/>
                <a:tab pos="7546975" algn="r"/>
              </a:tabLst>
            </a:pPr>
            <a:r>
              <a:rPr lang="en-US" altLang="en-US" sz="2100" b="0" dirty="0">
                <a:solidFill>
                  <a:schemeClr val="tx1"/>
                </a:solidFill>
                <a:latin typeface="Liberation Sans" panose="020B0604020202020204" pitchFamily="34" charset="0"/>
              </a:rPr>
              <a:t>	Accumulated Depreciation</a:t>
            </a:r>
            <a:r>
              <a:rPr lang="en-US" sz="2100" b="0" dirty="0">
                <a:solidFill>
                  <a:schemeClr val="tx1"/>
                </a:solidFill>
                <a:latin typeface="Liberation Sans" panose="020B0604020202020204" pitchFamily="34" charset="0"/>
              </a:rPr>
              <a:t>—Machinery</a:t>
            </a:r>
            <a:r>
              <a:rPr lang="en-US" altLang="en-US" sz="2100" b="0" dirty="0">
                <a:solidFill>
                  <a:schemeClr val="tx1"/>
                </a:solidFill>
                <a:latin typeface="Liberation Sans" panose="020B0604020202020204" pitchFamily="34" charset="0"/>
              </a:rPr>
              <a:t>		600</a:t>
            </a:r>
          </a:p>
        </p:txBody>
      </p:sp>
      <p:sp>
        <p:nvSpPr>
          <p:cNvPr id="10"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7</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5"/>
          <p:cNvSpPr txBox="1">
            <a:spLocks noChangeArrowheads="1"/>
          </p:cNvSpPr>
          <p:nvPr/>
        </p:nvSpPr>
        <p:spPr bwMode="auto">
          <a:xfrm>
            <a:off x="609600" y="1371600"/>
            <a:ext cx="8153400" cy="2111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25000"/>
              </a:lnSpc>
              <a:spcBef>
                <a:spcPct val="50000"/>
              </a:spcBef>
            </a:pPr>
            <a:r>
              <a:rPr lang="en-US" altLang="en-US" sz="2100" dirty="0">
                <a:solidFill>
                  <a:srgbClr val="800000"/>
                </a:solidFill>
                <a:latin typeface="Liberation Sans" panose="020B0604020202020204" pitchFamily="34" charset="0"/>
              </a:rPr>
              <a:t>Illustration:  </a:t>
            </a:r>
            <a:r>
              <a:rPr lang="en-US" altLang="en-US" sz="2100" b="0" dirty="0">
                <a:latin typeface="Liberation Sans" panose="020B0604020202020204" pitchFamily="34" charset="0"/>
              </a:rPr>
              <a:t>Barret Company recorded depreciation on a machine costing $18,000 for 9 years at the rate of $1,200 per year. If it sells the machine in the middle of the tenth year for $7,000, Barret records depreciation to the date of sale.  Record the entry to record the sale of the asset:</a:t>
            </a:r>
          </a:p>
        </p:txBody>
      </p:sp>
      <p:sp>
        <p:nvSpPr>
          <p:cNvPr id="8"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9" name="Text Box 7"/>
          <p:cNvSpPr txBox="1">
            <a:spLocks noChangeArrowheads="1"/>
          </p:cNvSpPr>
          <p:nvPr/>
        </p:nvSpPr>
        <p:spPr bwMode="auto">
          <a:xfrm>
            <a:off x="609600" y="3633788"/>
            <a:ext cx="8229600" cy="177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01688" indent="-574675">
              <a:tabLst>
                <a:tab pos="6113463" algn="r"/>
                <a:tab pos="6973888" algn="r"/>
              </a:tabLst>
              <a:defRPr b="1">
                <a:solidFill>
                  <a:schemeClr val="folHlink"/>
                </a:solidFill>
                <a:latin typeface="Comic Sans MS" pitchFamily="66" charset="0"/>
              </a:defRPr>
            </a:lvl1pPr>
            <a:lvl2pPr marL="742950" indent="-285750">
              <a:tabLst>
                <a:tab pos="6113463" algn="r"/>
                <a:tab pos="6973888" algn="r"/>
              </a:tabLst>
              <a:defRPr b="1">
                <a:solidFill>
                  <a:schemeClr val="folHlink"/>
                </a:solidFill>
                <a:latin typeface="Comic Sans MS" pitchFamily="66" charset="0"/>
              </a:defRPr>
            </a:lvl2pPr>
            <a:lvl3pPr marL="1143000" indent="-228600">
              <a:tabLst>
                <a:tab pos="6113463" algn="r"/>
                <a:tab pos="6973888" algn="r"/>
              </a:tabLst>
              <a:defRPr b="1">
                <a:solidFill>
                  <a:schemeClr val="folHlink"/>
                </a:solidFill>
                <a:latin typeface="Comic Sans MS" pitchFamily="66" charset="0"/>
              </a:defRPr>
            </a:lvl3pPr>
            <a:lvl4pPr marL="1600200" indent="-228600">
              <a:tabLst>
                <a:tab pos="6113463" algn="r"/>
                <a:tab pos="6973888" algn="r"/>
              </a:tabLst>
              <a:defRPr b="1">
                <a:solidFill>
                  <a:schemeClr val="folHlink"/>
                </a:solidFill>
                <a:latin typeface="Comic Sans MS" pitchFamily="66" charset="0"/>
              </a:defRPr>
            </a:lvl4pPr>
            <a:lvl5pPr marL="2057400" indent="-228600">
              <a:tabLst>
                <a:tab pos="6113463" algn="r"/>
                <a:tab pos="6973888" algn="r"/>
              </a:tabLst>
              <a:defRPr b="1">
                <a:solidFill>
                  <a:schemeClr val="folHlink"/>
                </a:solidFill>
                <a:latin typeface="Comic Sans MS" pitchFamily="66" charset="0"/>
              </a:defRPr>
            </a:lvl5pPr>
            <a:lvl6pPr marL="2514600" indent="-228600" algn="ctr" eaLnBrk="0" fontAlgn="base" hangingPunct="0">
              <a:spcBef>
                <a:spcPct val="0"/>
              </a:spcBef>
              <a:spcAft>
                <a:spcPct val="0"/>
              </a:spcAft>
              <a:tabLst>
                <a:tab pos="6113463" algn="r"/>
                <a:tab pos="6973888" algn="r"/>
              </a:tabLst>
              <a:defRPr b="1">
                <a:solidFill>
                  <a:schemeClr val="folHlink"/>
                </a:solidFill>
                <a:latin typeface="Comic Sans MS" pitchFamily="66" charset="0"/>
              </a:defRPr>
            </a:lvl6pPr>
            <a:lvl7pPr marL="2971800" indent="-228600" algn="ctr" eaLnBrk="0" fontAlgn="base" hangingPunct="0">
              <a:spcBef>
                <a:spcPct val="0"/>
              </a:spcBef>
              <a:spcAft>
                <a:spcPct val="0"/>
              </a:spcAft>
              <a:tabLst>
                <a:tab pos="6113463" algn="r"/>
                <a:tab pos="6973888" algn="r"/>
              </a:tabLst>
              <a:defRPr b="1">
                <a:solidFill>
                  <a:schemeClr val="folHlink"/>
                </a:solidFill>
                <a:latin typeface="Comic Sans MS" pitchFamily="66" charset="0"/>
              </a:defRPr>
            </a:lvl7pPr>
            <a:lvl8pPr marL="3429000" indent="-228600" algn="ctr" eaLnBrk="0" fontAlgn="base" hangingPunct="0">
              <a:spcBef>
                <a:spcPct val="0"/>
              </a:spcBef>
              <a:spcAft>
                <a:spcPct val="0"/>
              </a:spcAft>
              <a:tabLst>
                <a:tab pos="6113463" algn="r"/>
                <a:tab pos="6973888" algn="r"/>
              </a:tabLst>
              <a:defRPr b="1">
                <a:solidFill>
                  <a:schemeClr val="folHlink"/>
                </a:solidFill>
                <a:latin typeface="Comic Sans MS" pitchFamily="66" charset="0"/>
              </a:defRPr>
            </a:lvl8pPr>
            <a:lvl9pPr marL="3886200" indent="-228600" algn="ctr" eaLnBrk="0" fontAlgn="base" hangingPunct="0">
              <a:spcBef>
                <a:spcPct val="0"/>
              </a:spcBef>
              <a:spcAft>
                <a:spcPct val="0"/>
              </a:spcAft>
              <a:tabLst>
                <a:tab pos="6113463" algn="r"/>
                <a:tab pos="6973888" algn="r"/>
              </a:tabLst>
              <a:defRPr b="1">
                <a:solidFill>
                  <a:schemeClr val="folHlink"/>
                </a:solidFill>
                <a:latin typeface="Comic Sans MS" pitchFamily="66" charset="0"/>
              </a:defRPr>
            </a:lvl9pPr>
          </a:lstStyle>
          <a:p>
            <a:pPr algn="l">
              <a:spcBef>
                <a:spcPct val="30000"/>
              </a:spcBef>
              <a:spcAft>
                <a:spcPct val="10000"/>
              </a:spcAft>
              <a:buSzPct val="80000"/>
              <a:tabLst>
                <a:tab pos="6510338" algn="r"/>
                <a:tab pos="7834313" algn="r"/>
              </a:tabLst>
            </a:pPr>
            <a:r>
              <a:rPr lang="en-US" altLang="en-US" sz="2100" b="0" dirty="0">
                <a:solidFill>
                  <a:schemeClr val="tx1"/>
                </a:solidFill>
                <a:latin typeface="Liberation Sans" panose="020B0604020202020204" pitchFamily="34" charset="0"/>
              </a:rPr>
              <a:t>Cash	7,000</a:t>
            </a:r>
          </a:p>
          <a:p>
            <a:pPr algn="l">
              <a:spcBef>
                <a:spcPct val="30000"/>
              </a:spcBef>
              <a:spcAft>
                <a:spcPct val="10000"/>
              </a:spcAft>
              <a:buSzPct val="80000"/>
              <a:tabLst>
                <a:tab pos="6510338" algn="r"/>
                <a:tab pos="7834313" algn="r"/>
              </a:tabLst>
            </a:pPr>
            <a:r>
              <a:rPr lang="en-US" altLang="en-US" sz="2100" b="0" dirty="0">
                <a:solidFill>
                  <a:schemeClr val="tx1"/>
                </a:solidFill>
                <a:latin typeface="Liberation Sans" panose="020B0604020202020204" pitchFamily="34" charset="0"/>
              </a:rPr>
              <a:t>Accumulated Depreciation</a:t>
            </a:r>
            <a:r>
              <a:rPr lang="en-US" sz="2100" b="0" dirty="0">
                <a:solidFill>
                  <a:schemeClr val="tx1"/>
                </a:solidFill>
                <a:latin typeface="Liberation Sans" panose="020B0604020202020204" pitchFamily="34" charset="0"/>
              </a:rPr>
              <a:t>—Machinery</a:t>
            </a:r>
            <a:r>
              <a:rPr lang="en-US" altLang="en-US" sz="2100" b="0" dirty="0">
                <a:solidFill>
                  <a:schemeClr val="tx1"/>
                </a:solidFill>
                <a:latin typeface="Liberation Sans" panose="020B0604020202020204" pitchFamily="34" charset="0"/>
              </a:rPr>
              <a:t>	11,400</a:t>
            </a:r>
          </a:p>
          <a:p>
            <a:pPr algn="l">
              <a:spcBef>
                <a:spcPct val="30000"/>
              </a:spcBef>
              <a:spcAft>
                <a:spcPct val="10000"/>
              </a:spcAft>
              <a:buSzPct val="80000"/>
              <a:tabLst>
                <a:tab pos="6510338" algn="r"/>
                <a:tab pos="7834313" algn="r"/>
              </a:tabLst>
            </a:pPr>
            <a:r>
              <a:rPr lang="en-US" altLang="en-US" sz="2100" b="0" dirty="0">
                <a:solidFill>
                  <a:schemeClr val="tx1"/>
                </a:solidFill>
                <a:latin typeface="Liberation Sans" panose="020B0604020202020204" pitchFamily="34" charset="0"/>
              </a:rPr>
              <a:t>	Machinery		18,000</a:t>
            </a:r>
          </a:p>
          <a:p>
            <a:pPr algn="l">
              <a:spcBef>
                <a:spcPct val="30000"/>
              </a:spcBef>
              <a:spcAft>
                <a:spcPct val="10000"/>
              </a:spcAft>
              <a:buSzPct val="80000"/>
              <a:tabLst>
                <a:tab pos="6510338" algn="r"/>
                <a:tab pos="7834313" algn="r"/>
              </a:tabLst>
            </a:pPr>
            <a:r>
              <a:rPr lang="en-US" altLang="en-US" sz="2100" b="0" dirty="0">
                <a:solidFill>
                  <a:schemeClr val="tx1"/>
                </a:solidFill>
                <a:latin typeface="Liberation Sans" panose="020B0604020202020204" pitchFamily="34" charset="0"/>
              </a:rPr>
              <a:t>	Gain on Disposal of Machinery		400</a:t>
            </a:r>
          </a:p>
        </p:txBody>
      </p:sp>
      <p:sp>
        <p:nvSpPr>
          <p:cNvPr id="10" name="Rectangle 1026"/>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marL="0" algn="l"/>
            <a:r>
              <a:rPr lang="en-US" sz="3200" i="0" kern="1200" dirty="0">
                <a:solidFill>
                  <a:srgbClr val="0000E2"/>
                </a:solidFill>
                <a:effectLst/>
                <a:latin typeface="Liberation Sans" panose="020B0604020202020204" pitchFamily="34" charset="0"/>
                <a:ea typeface="+mn-ea"/>
                <a:cs typeface="+mn-cs"/>
              </a:rPr>
              <a:t>DISPOSITION OF PP&amp;E</a:t>
            </a:r>
          </a:p>
        </p:txBody>
      </p:sp>
      <p:sp>
        <p:nvSpPr>
          <p:cNvPr id="12"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7</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500"/>
                                        <p:tgtEl>
                                          <p:spTgt spid="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left)">
                                      <p:cBhvr>
                                        <p:cTn id="17" dur="500"/>
                                        <p:tgtEl>
                                          <p:spTgt spid="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wipe(left)">
                                      <p:cBhvr>
                                        <p:cTn id="2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1028"/>
          <p:cNvSpPr txBox="1">
            <a:spLocks noChangeArrowheads="1"/>
          </p:cNvSpPr>
          <p:nvPr/>
        </p:nvSpPr>
        <p:spPr bwMode="auto">
          <a:xfrm>
            <a:off x="609600" y="2025650"/>
            <a:ext cx="8077200" cy="3114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20000"/>
              </a:lnSpc>
              <a:spcBef>
                <a:spcPts val="1200"/>
              </a:spcBef>
              <a:spcAft>
                <a:spcPts val="0"/>
              </a:spcAft>
              <a:buSzPct val="80000"/>
              <a:defRPr/>
            </a:pPr>
            <a:r>
              <a:rPr lang="en-US" sz="2100" b="0" dirty="0">
                <a:solidFill>
                  <a:srgbClr val="000000"/>
                </a:solidFill>
                <a:latin typeface="Liberation Sans" panose="020B0604020202020204" pitchFamily="34" charset="0"/>
              </a:rPr>
              <a:t>Sometimes an asset’s service is terminated through some type of </a:t>
            </a:r>
            <a:r>
              <a:rPr lang="en-US" sz="2100" dirty="0">
                <a:solidFill>
                  <a:schemeClr val="tx2">
                    <a:lumMod val="75000"/>
                  </a:schemeClr>
                </a:solidFill>
                <a:latin typeface="Liberation Sans" panose="020B0604020202020204" pitchFamily="34" charset="0"/>
              </a:rPr>
              <a:t>involuntary conversion </a:t>
            </a:r>
            <a:r>
              <a:rPr lang="en-US" sz="2100" b="0" dirty="0">
                <a:solidFill>
                  <a:srgbClr val="000000"/>
                </a:solidFill>
                <a:latin typeface="Liberation Sans" panose="020B0604020202020204" pitchFamily="34" charset="0"/>
              </a:rPr>
              <a:t>such as fire, flood, theft, or condemnation. </a:t>
            </a:r>
          </a:p>
          <a:p>
            <a:pPr algn="l">
              <a:lnSpc>
                <a:spcPct val="120000"/>
              </a:lnSpc>
              <a:spcBef>
                <a:spcPts val="1200"/>
              </a:spcBef>
              <a:spcAft>
                <a:spcPts val="0"/>
              </a:spcAft>
              <a:buSzPct val="80000"/>
              <a:defRPr/>
            </a:pPr>
            <a:r>
              <a:rPr lang="en-US" sz="2100" b="0" dirty="0">
                <a:solidFill>
                  <a:srgbClr val="000000"/>
                </a:solidFill>
                <a:latin typeface="Liberation Sans" panose="020B0604020202020204" pitchFamily="34" charset="0"/>
              </a:rPr>
              <a:t>Companies report the difference between the amount recovered (e.g., from a condemnation award or insurance recovery), if any, and the asset’s book value as a gain or loss. </a:t>
            </a:r>
          </a:p>
          <a:p>
            <a:pPr algn="l">
              <a:lnSpc>
                <a:spcPct val="120000"/>
              </a:lnSpc>
              <a:spcBef>
                <a:spcPts val="1200"/>
              </a:spcBef>
              <a:spcAft>
                <a:spcPts val="0"/>
              </a:spcAft>
              <a:buSzPct val="80000"/>
              <a:defRPr/>
            </a:pPr>
            <a:r>
              <a:rPr lang="en-US" sz="2100" b="0" dirty="0">
                <a:solidFill>
                  <a:srgbClr val="000000"/>
                </a:solidFill>
                <a:latin typeface="Liberation Sans" panose="020B0604020202020204" pitchFamily="34" charset="0"/>
              </a:rPr>
              <a:t>They treat these gains or losses like any other type of disposition. </a:t>
            </a:r>
          </a:p>
        </p:txBody>
      </p:sp>
      <p:sp>
        <p:nvSpPr>
          <p:cNvPr id="73731" name="Text Box 1029"/>
          <p:cNvSpPr txBox="1">
            <a:spLocks noChangeArrowheads="1"/>
          </p:cNvSpPr>
          <p:nvPr/>
        </p:nvSpPr>
        <p:spPr bwMode="auto">
          <a:xfrm>
            <a:off x="609600" y="1371600"/>
            <a:ext cx="8001000" cy="5295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10000"/>
              </a:lnSpc>
              <a:spcBef>
                <a:spcPct val="30000"/>
              </a:spcBef>
              <a:spcAft>
                <a:spcPct val="20000"/>
              </a:spcAft>
              <a:buSzPct val="80000"/>
            </a:pPr>
            <a:r>
              <a:rPr lang="en-US" altLang="en-US" sz="2800" dirty="0">
                <a:solidFill>
                  <a:srgbClr val="800000"/>
                </a:solidFill>
                <a:latin typeface="Liberation Sans" panose="020B0604020202020204" pitchFamily="34" charset="0"/>
              </a:rPr>
              <a:t>Involuntary Conversion</a:t>
            </a:r>
          </a:p>
        </p:txBody>
      </p:sp>
      <p:sp>
        <p:nvSpPr>
          <p:cNvPr id="8"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9" name="Rectangle 1026"/>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marL="0" algn="l"/>
            <a:r>
              <a:rPr lang="en-US" sz="3200" i="0" kern="1200" dirty="0">
                <a:solidFill>
                  <a:srgbClr val="0000E2"/>
                </a:solidFill>
                <a:effectLst/>
                <a:latin typeface="Liberation Sans" panose="020B0604020202020204" pitchFamily="34" charset="0"/>
                <a:ea typeface="+mn-ea"/>
                <a:cs typeface="+mn-cs"/>
              </a:rPr>
              <a:t>DISPOSITION OF PP&amp;E</a:t>
            </a:r>
          </a:p>
        </p:txBody>
      </p:sp>
      <p:sp>
        <p:nvSpPr>
          <p:cNvPr id="10"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7</a:t>
            </a:r>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Text Box 1029"/>
          <p:cNvSpPr txBox="1">
            <a:spLocks noChangeArrowheads="1"/>
          </p:cNvSpPr>
          <p:nvPr/>
        </p:nvSpPr>
        <p:spPr bwMode="auto">
          <a:xfrm>
            <a:off x="609600" y="1323975"/>
            <a:ext cx="8001000" cy="23628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a:lnSpc>
                <a:spcPct val="120000"/>
              </a:lnSpc>
              <a:spcBef>
                <a:spcPts val="1200"/>
              </a:spcBef>
              <a:spcAft>
                <a:spcPts val="0"/>
              </a:spcAft>
              <a:buSzPct val="80000"/>
              <a:defRPr sz="2100" b="0">
                <a:solidFill>
                  <a:srgbClr val="000000"/>
                </a:solidFill>
                <a:latin typeface="Arial"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pPr>
              <a:lnSpc>
                <a:spcPct val="125000"/>
              </a:lnSpc>
              <a:defRPr/>
            </a:pPr>
            <a:r>
              <a:rPr lang="en-US" sz="2000" b="1" dirty="0">
                <a:solidFill>
                  <a:schemeClr val="accent6">
                    <a:lumMod val="50000"/>
                  </a:schemeClr>
                </a:solidFill>
                <a:latin typeface="Liberation Sans" panose="020B0604020202020204" pitchFamily="34" charset="0"/>
              </a:rPr>
              <a:t>Illustration:</a:t>
            </a:r>
            <a:r>
              <a:rPr lang="en-US" sz="2000" dirty="0">
                <a:latin typeface="Liberation Sans" panose="020B0604020202020204" pitchFamily="34" charset="0"/>
              </a:rPr>
              <a:t>  Camel Transport Corp. had to sell a plant located on company property that stood directly in the path of an interstate highway. Camel received $500,000, which substantially exceeded the book value of the land of $150,000 and the book value of the building of $100,000 (cost of $300,000 less accumulated depreciation of $200,000). Camel made the following entry.</a:t>
            </a:r>
          </a:p>
        </p:txBody>
      </p:sp>
      <p:sp>
        <p:nvSpPr>
          <p:cNvPr id="8"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9" name="Text Box 7"/>
          <p:cNvSpPr txBox="1">
            <a:spLocks noChangeArrowheads="1"/>
          </p:cNvSpPr>
          <p:nvPr/>
        </p:nvSpPr>
        <p:spPr bwMode="auto">
          <a:xfrm>
            <a:off x="609600" y="3962400"/>
            <a:ext cx="8229600" cy="21236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01688" indent="-574675">
              <a:tabLst>
                <a:tab pos="6456363" algn="r"/>
                <a:tab pos="7940675" algn="r"/>
              </a:tabLst>
              <a:defRPr b="1">
                <a:solidFill>
                  <a:schemeClr val="folHlink"/>
                </a:solidFill>
                <a:latin typeface="Comic Sans MS" pitchFamily="66" charset="0"/>
              </a:defRPr>
            </a:lvl1pPr>
            <a:lvl2pPr marL="742950" indent="-285750">
              <a:tabLst>
                <a:tab pos="6456363" algn="r"/>
                <a:tab pos="7940675" algn="r"/>
              </a:tabLst>
              <a:defRPr b="1">
                <a:solidFill>
                  <a:schemeClr val="folHlink"/>
                </a:solidFill>
                <a:latin typeface="Comic Sans MS" pitchFamily="66" charset="0"/>
              </a:defRPr>
            </a:lvl2pPr>
            <a:lvl3pPr marL="1143000" indent="-228600">
              <a:tabLst>
                <a:tab pos="6456363" algn="r"/>
                <a:tab pos="7940675" algn="r"/>
              </a:tabLst>
              <a:defRPr b="1">
                <a:solidFill>
                  <a:schemeClr val="folHlink"/>
                </a:solidFill>
                <a:latin typeface="Comic Sans MS" pitchFamily="66" charset="0"/>
              </a:defRPr>
            </a:lvl3pPr>
            <a:lvl4pPr marL="1600200" indent="-228600">
              <a:tabLst>
                <a:tab pos="6456363" algn="r"/>
                <a:tab pos="7940675" algn="r"/>
              </a:tabLst>
              <a:defRPr b="1">
                <a:solidFill>
                  <a:schemeClr val="folHlink"/>
                </a:solidFill>
                <a:latin typeface="Comic Sans MS" pitchFamily="66" charset="0"/>
              </a:defRPr>
            </a:lvl4pPr>
            <a:lvl5pPr marL="2057400" indent="-228600">
              <a:tabLst>
                <a:tab pos="6456363" algn="r"/>
                <a:tab pos="7940675" algn="r"/>
              </a:tabLst>
              <a:defRPr b="1">
                <a:solidFill>
                  <a:schemeClr val="folHlink"/>
                </a:solidFill>
                <a:latin typeface="Comic Sans MS" pitchFamily="66" charset="0"/>
              </a:defRPr>
            </a:lvl5pPr>
            <a:lvl6pPr marL="2514600" indent="-228600" algn="ctr" eaLnBrk="0" fontAlgn="base" hangingPunct="0">
              <a:spcBef>
                <a:spcPct val="0"/>
              </a:spcBef>
              <a:spcAft>
                <a:spcPct val="0"/>
              </a:spcAft>
              <a:tabLst>
                <a:tab pos="6456363" algn="r"/>
                <a:tab pos="7940675" algn="r"/>
              </a:tabLst>
              <a:defRPr b="1">
                <a:solidFill>
                  <a:schemeClr val="folHlink"/>
                </a:solidFill>
                <a:latin typeface="Comic Sans MS" pitchFamily="66" charset="0"/>
              </a:defRPr>
            </a:lvl6pPr>
            <a:lvl7pPr marL="2971800" indent="-228600" algn="ctr" eaLnBrk="0" fontAlgn="base" hangingPunct="0">
              <a:spcBef>
                <a:spcPct val="0"/>
              </a:spcBef>
              <a:spcAft>
                <a:spcPct val="0"/>
              </a:spcAft>
              <a:tabLst>
                <a:tab pos="6456363" algn="r"/>
                <a:tab pos="7940675" algn="r"/>
              </a:tabLst>
              <a:defRPr b="1">
                <a:solidFill>
                  <a:schemeClr val="folHlink"/>
                </a:solidFill>
                <a:latin typeface="Comic Sans MS" pitchFamily="66" charset="0"/>
              </a:defRPr>
            </a:lvl7pPr>
            <a:lvl8pPr marL="3429000" indent="-228600" algn="ctr" eaLnBrk="0" fontAlgn="base" hangingPunct="0">
              <a:spcBef>
                <a:spcPct val="0"/>
              </a:spcBef>
              <a:spcAft>
                <a:spcPct val="0"/>
              </a:spcAft>
              <a:tabLst>
                <a:tab pos="6456363" algn="r"/>
                <a:tab pos="7940675" algn="r"/>
              </a:tabLst>
              <a:defRPr b="1">
                <a:solidFill>
                  <a:schemeClr val="folHlink"/>
                </a:solidFill>
                <a:latin typeface="Comic Sans MS" pitchFamily="66" charset="0"/>
              </a:defRPr>
            </a:lvl8pPr>
            <a:lvl9pPr marL="3886200" indent="-228600" algn="ctr" eaLnBrk="0" fontAlgn="base" hangingPunct="0">
              <a:spcBef>
                <a:spcPct val="0"/>
              </a:spcBef>
              <a:spcAft>
                <a:spcPct val="0"/>
              </a:spcAft>
              <a:tabLst>
                <a:tab pos="6456363" algn="r"/>
                <a:tab pos="7940675" algn="r"/>
              </a:tabLst>
              <a:defRPr b="1">
                <a:solidFill>
                  <a:schemeClr val="folHlink"/>
                </a:solidFill>
                <a:latin typeface="Comic Sans MS" pitchFamily="66" charset="0"/>
              </a:defRPr>
            </a:lvl9pPr>
          </a:lstStyle>
          <a:p>
            <a:pPr algn="l">
              <a:spcBef>
                <a:spcPct val="30000"/>
              </a:spcBef>
              <a:spcAft>
                <a:spcPct val="10000"/>
              </a:spcAft>
              <a:buSzPct val="80000"/>
              <a:tabLst>
                <a:tab pos="6113463" algn="r"/>
                <a:tab pos="6973888" algn="r"/>
              </a:tabLst>
              <a:defRPr/>
            </a:pPr>
            <a:r>
              <a:rPr lang="en-US" sz="2000" b="0" dirty="0">
                <a:solidFill>
                  <a:schemeClr val="tx1"/>
                </a:solidFill>
                <a:latin typeface="Liberation Sans" panose="020B0604020202020204" pitchFamily="34" charset="0"/>
              </a:rPr>
              <a:t>Cash	500,000</a:t>
            </a:r>
          </a:p>
          <a:p>
            <a:pPr algn="l">
              <a:spcBef>
                <a:spcPct val="30000"/>
              </a:spcBef>
              <a:spcAft>
                <a:spcPct val="10000"/>
              </a:spcAft>
              <a:buSzPct val="80000"/>
              <a:tabLst>
                <a:tab pos="6113463" algn="r"/>
                <a:tab pos="6973888" algn="r"/>
              </a:tabLst>
              <a:defRPr/>
            </a:pPr>
            <a:r>
              <a:rPr lang="en-US" sz="2000" b="0" dirty="0">
                <a:solidFill>
                  <a:schemeClr val="tx1"/>
                </a:solidFill>
                <a:latin typeface="Liberation Sans" panose="020B0604020202020204" pitchFamily="34" charset="0"/>
              </a:rPr>
              <a:t>Accumulated Depreciation—Buildings 	200,000</a:t>
            </a:r>
          </a:p>
          <a:p>
            <a:pPr marL="682625" indent="-455613" algn="l">
              <a:spcBef>
                <a:spcPct val="30000"/>
              </a:spcBef>
              <a:spcAft>
                <a:spcPct val="10000"/>
              </a:spcAft>
              <a:buSzPct val="80000"/>
              <a:tabLst>
                <a:tab pos="6113463" algn="r"/>
                <a:tab pos="7546975" algn="r"/>
              </a:tabLst>
              <a:defRPr/>
            </a:pPr>
            <a:r>
              <a:rPr lang="en-US" sz="2000" b="0" dirty="0">
                <a:solidFill>
                  <a:schemeClr val="tx1"/>
                </a:solidFill>
                <a:latin typeface="Liberation Sans" panose="020B0604020202020204" pitchFamily="34" charset="0"/>
              </a:rPr>
              <a:t>	Buildings		300,000</a:t>
            </a:r>
          </a:p>
          <a:p>
            <a:pPr marL="682625" indent="-455613" algn="l">
              <a:spcBef>
                <a:spcPct val="30000"/>
              </a:spcBef>
              <a:spcAft>
                <a:spcPct val="10000"/>
              </a:spcAft>
              <a:buSzPct val="80000"/>
              <a:tabLst>
                <a:tab pos="6113463" algn="r"/>
                <a:tab pos="7546975" algn="r"/>
              </a:tabLst>
              <a:defRPr/>
            </a:pPr>
            <a:r>
              <a:rPr lang="en-US" sz="2000" b="0" dirty="0">
                <a:solidFill>
                  <a:schemeClr val="tx1"/>
                </a:solidFill>
                <a:latin typeface="Liberation Sans" panose="020B0604020202020204" pitchFamily="34" charset="0"/>
              </a:rPr>
              <a:t>	Land		150,000</a:t>
            </a:r>
          </a:p>
          <a:p>
            <a:pPr marL="682625" indent="-455613" algn="l">
              <a:spcBef>
                <a:spcPct val="30000"/>
              </a:spcBef>
              <a:spcAft>
                <a:spcPct val="10000"/>
              </a:spcAft>
              <a:buSzPct val="80000"/>
              <a:tabLst>
                <a:tab pos="6113463" algn="r"/>
                <a:tab pos="7546975" algn="r"/>
              </a:tabLst>
              <a:defRPr/>
            </a:pPr>
            <a:r>
              <a:rPr lang="en-US" sz="2000" b="0" dirty="0">
                <a:solidFill>
                  <a:schemeClr val="tx1"/>
                </a:solidFill>
                <a:latin typeface="Liberation Sans" panose="020B0604020202020204" pitchFamily="34" charset="0"/>
              </a:rPr>
              <a:t>	Gain on Disposal of Plant Assets 		250,000</a:t>
            </a:r>
          </a:p>
        </p:txBody>
      </p:sp>
      <p:sp>
        <p:nvSpPr>
          <p:cNvPr id="10" name="Rectangle 1026"/>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marL="0" algn="l"/>
            <a:r>
              <a:rPr lang="en-US" sz="3200" i="0" kern="1200" dirty="0">
                <a:solidFill>
                  <a:srgbClr val="0000E2"/>
                </a:solidFill>
                <a:effectLst/>
                <a:latin typeface="Liberation Sans" panose="020B0604020202020204" pitchFamily="34" charset="0"/>
                <a:ea typeface="+mn-ea"/>
                <a:cs typeface="+mn-cs"/>
              </a:rPr>
              <a:t>DISPOSITION OF PP&amp;E</a:t>
            </a:r>
          </a:p>
        </p:txBody>
      </p:sp>
      <p:sp>
        <p:nvSpPr>
          <p:cNvPr id="11"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7</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500"/>
                                        <p:tgtEl>
                                          <p:spTgt spid="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left)">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wipe(left)">
                                      <p:cBhvr>
                                        <p:cTn id="22" dur="500"/>
                                        <p:tgtEl>
                                          <p:spTgt spid="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wipe(left)">
                                      <p:cBhvr>
                                        <p:cTn id="2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762000" y="1371600"/>
            <a:ext cx="7772400" cy="406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just">
              <a:lnSpc>
                <a:spcPct val="130000"/>
              </a:lnSpc>
            </a:pPr>
            <a:r>
              <a:rPr lang="en-US" altLang="en-US" sz="2000" b="0" dirty="0">
                <a:solidFill>
                  <a:schemeClr val="tx1"/>
                </a:solidFill>
                <a:latin typeface="Liberation Sans" panose="020B0604020202020204" pitchFamily="34" charset="0"/>
              </a:rPr>
              <a:t>Copyright © 2014 John Wiley &amp; Sons, Inc. All rights reserved. Reproduction or translation of this work beyond that permitted in Section 117 of the 1976 United States Copyright Act without the express written permission of the copyright owner is unlawful. Request for further information should be addressed to the Permissions Department, John Wiley &amp; Sons, Inc. The purchaser may make back-up copies for his/her own use only and not for distribution or resale. The Publisher assumes no responsibility for errors, omissions, or damages, caused by the use of these programs or from the use of the information contained herein.</a:t>
            </a:r>
          </a:p>
        </p:txBody>
      </p:sp>
      <p:sp>
        <p:nvSpPr>
          <p:cNvPr id="188422" name="Line 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65540" name="Rectangle 7"/>
          <p:cNvSpPr>
            <a:spLocks noChangeArrowheads="1"/>
          </p:cNvSpPr>
          <p:nvPr/>
        </p:nvSpPr>
        <p:spPr bwMode="auto">
          <a:xfrm>
            <a:off x="0" y="457200"/>
            <a:ext cx="9144000" cy="560388"/>
          </a:xfrm>
          <a:prstGeom prst="rect">
            <a:avLst/>
          </a:prstGeom>
          <a:noFill/>
          <a:ln>
            <a:noFill/>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lstStyle/>
          <a:p>
            <a:r>
              <a:rPr lang="en-US" altLang="en-US" sz="3200" b="1" dirty="0">
                <a:solidFill>
                  <a:srgbClr val="0000E2"/>
                </a:solidFill>
                <a:latin typeface="Liberation Sans" panose="020B0604020202020204" pitchFamily="34" charset="0"/>
              </a:rPr>
              <a:t>COPYRIGHT</a:t>
            </a:r>
          </a:p>
        </p:txBody>
      </p:sp>
    </p:spTree>
    <p:extLst>
      <p:ext uri="{BB962C8B-B14F-4D97-AF65-F5344CB8AC3E}">
        <p14:creationId xmlns:p14="http://schemas.microsoft.com/office/powerpoint/2010/main" val="896074284"/>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0261" name="Text Box 5"/>
          <p:cNvSpPr txBox="1">
            <a:spLocks noChangeArrowheads="1"/>
          </p:cNvSpPr>
          <p:nvPr/>
        </p:nvSpPr>
        <p:spPr bwMode="auto">
          <a:xfrm>
            <a:off x="609600" y="1352550"/>
            <a:ext cx="8001000" cy="4580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685800" indent="-457200" algn="l">
              <a:defRPr sz="2400">
                <a:solidFill>
                  <a:schemeClr val="tx1"/>
                </a:solidFill>
                <a:latin typeface="Times New Roman" pitchFamily="18" charset="0"/>
              </a:defRPr>
            </a:lvl2pPr>
            <a:lvl3pPr marL="1600200" indent="-457200" algn="l">
              <a:defRPr sz="2400">
                <a:solidFill>
                  <a:schemeClr val="tx1"/>
                </a:solidFill>
                <a:latin typeface="Times New Roman" pitchFamily="18" charset="0"/>
              </a:defRPr>
            </a:lvl3pPr>
            <a:lvl4pPr marL="2171700" indent="-457200" algn="l">
              <a:defRPr sz="2400">
                <a:solidFill>
                  <a:schemeClr val="tx1"/>
                </a:solidFill>
                <a:latin typeface="Times New Roman" pitchFamily="18" charset="0"/>
              </a:defRPr>
            </a:lvl4pPr>
            <a:lvl5pPr marL="2743200" indent="-457200" algn="l">
              <a:defRPr sz="2400">
                <a:solidFill>
                  <a:schemeClr val="tx1"/>
                </a:solidFill>
                <a:latin typeface="Times New Roman" pitchFamily="18" charset="0"/>
              </a:defRPr>
            </a:lvl5pPr>
            <a:lvl6pPr marL="3200400" indent="-457200" eaLnBrk="0" fontAlgn="base" hangingPunct="0">
              <a:spcBef>
                <a:spcPct val="0"/>
              </a:spcBef>
              <a:spcAft>
                <a:spcPct val="0"/>
              </a:spcAft>
              <a:defRPr sz="2400">
                <a:solidFill>
                  <a:schemeClr val="tx1"/>
                </a:solidFill>
                <a:latin typeface="Times New Roman" pitchFamily="18" charset="0"/>
              </a:defRPr>
            </a:lvl6pPr>
            <a:lvl7pPr marL="3657600" indent="-457200" eaLnBrk="0" fontAlgn="base" hangingPunct="0">
              <a:spcBef>
                <a:spcPct val="0"/>
              </a:spcBef>
              <a:spcAft>
                <a:spcPct val="0"/>
              </a:spcAft>
              <a:defRPr sz="2400">
                <a:solidFill>
                  <a:schemeClr val="tx1"/>
                </a:solidFill>
                <a:latin typeface="Times New Roman" pitchFamily="18" charset="0"/>
              </a:defRPr>
            </a:lvl7pPr>
            <a:lvl8pPr marL="4114800" indent="-457200" eaLnBrk="0" fontAlgn="base" hangingPunct="0">
              <a:spcBef>
                <a:spcPct val="0"/>
              </a:spcBef>
              <a:spcAft>
                <a:spcPct val="0"/>
              </a:spcAft>
              <a:defRPr sz="2400">
                <a:solidFill>
                  <a:schemeClr val="tx1"/>
                </a:solidFill>
                <a:latin typeface="Times New Roman" pitchFamily="18" charset="0"/>
              </a:defRPr>
            </a:lvl8pPr>
            <a:lvl9pPr marL="4572000" indent="-457200" eaLnBrk="0" fontAlgn="base" hangingPunct="0">
              <a:spcBef>
                <a:spcPct val="0"/>
              </a:spcBef>
              <a:spcAft>
                <a:spcPct val="0"/>
              </a:spcAft>
              <a:defRPr sz="2400">
                <a:solidFill>
                  <a:schemeClr val="tx1"/>
                </a:solidFill>
                <a:latin typeface="Times New Roman" pitchFamily="18" charset="0"/>
              </a:defRPr>
            </a:lvl9pPr>
          </a:lstStyle>
          <a:p>
            <a:pPr>
              <a:lnSpc>
                <a:spcPct val="125000"/>
              </a:lnSpc>
              <a:spcBef>
                <a:spcPct val="60000"/>
              </a:spcBef>
            </a:pPr>
            <a:r>
              <a:rPr lang="en-US" altLang="en-US" sz="2100" dirty="0">
                <a:solidFill>
                  <a:schemeClr val="folHlink"/>
                </a:solidFill>
                <a:effectLst/>
                <a:latin typeface="Liberation Sans" panose="020B0604020202020204" pitchFamily="34" charset="0"/>
              </a:rPr>
              <a:t>Example 1: Grant for Lab Equipment.  </a:t>
            </a:r>
            <a:r>
              <a:rPr lang="en-US" altLang="en-US" sz="2100" b="0" dirty="0">
                <a:solidFill>
                  <a:schemeClr val="folHlink"/>
                </a:solidFill>
                <a:effectLst/>
                <a:latin typeface="Liberation Sans" panose="020B0604020202020204" pitchFamily="34" charset="0"/>
              </a:rPr>
              <a:t>AG Company received a €500,000 subsidy from the government to purchase lab equipment on January 2, 2015. The lab equipment cost is €2,000,000, has a useful life of five years, and is depreciated on the </a:t>
            </a:r>
            <a:r>
              <a:rPr lang="en-US" altLang="en-US" sz="2100" b="0" dirty="0">
                <a:effectLst/>
                <a:latin typeface="Liberation Sans" panose="020B0604020202020204" pitchFamily="34" charset="0"/>
              </a:rPr>
              <a:t>straight-line basis.</a:t>
            </a:r>
          </a:p>
          <a:p>
            <a:pPr>
              <a:lnSpc>
                <a:spcPct val="125000"/>
              </a:lnSpc>
              <a:spcBef>
                <a:spcPct val="60000"/>
              </a:spcBef>
            </a:pPr>
            <a:r>
              <a:rPr lang="en-US" altLang="en-US" sz="2100" dirty="0">
                <a:effectLst/>
                <a:latin typeface="Liberation Sans" panose="020B0604020202020204" pitchFamily="34" charset="0"/>
              </a:rPr>
              <a:t>IFRS allows</a:t>
            </a:r>
            <a:r>
              <a:rPr lang="en-US" altLang="en-US" sz="2100" b="0" dirty="0">
                <a:effectLst/>
                <a:latin typeface="Liberation Sans" panose="020B0604020202020204" pitchFamily="34" charset="0"/>
              </a:rPr>
              <a:t> AG to record this grant in one of two ways: </a:t>
            </a:r>
          </a:p>
          <a:p>
            <a:pPr lvl="1">
              <a:lnSpc>
                <a:spcPct val="125000"/>
              </a:lnSpc>
              <a:spcBef>
                <a:spcPct val="60000"/>
              </a:spcBef>
              <a:buFontTx/>
              <a:buAutoNum type="arabicPeriod"/>
            </a:pPr>
            <a:r>
              <a:rPr lang="en-US" altLang="en-US" sz="2000" dirty="0">
                <a:effectLst/>
                <a:latin typeface="Liberation Sans" panose="020B0604020202020204" pitchFamily="34" charset="0"/>
              </a:rPr>
              <a:t>Credit Deferred Grant Revenue</a:t>
            </a:r>
            <a:r>
              <a:rPr lang="en-US" altLang="en-US" sz="2000" b="0" dirty="0">
                <a:effectLst/>
                <a:latin typeface="Liberation Sans" panose="020B0604020202020204" pitchFamily="34" charset="0"/>
              </a:rPr>
              <a:t> for the subsidy and amortize the deferred grant revenue over the five-year period. </a:t>
            </a:r>
          </a:p>
          <a:p>
            <a:pPr lvl="1">
              <a:lnSpc>
                <a:spcPct val="125000"/>
              </a:lnSpc>
              <a:spcBef>
                <a:spcPct val="60000"/>
              </a:spcBef>
              <a:buFontTx/>
              <a:buAutoNum type="arabicPeriod"/>
            </a:pPr>
            <a:r>
              <a:rPr lang="en-US" altLang="en-US" sz="2000" dirty="0">
                <a:effectLst/>
                <a:latin typeface="Liberation Sans" panose="020B0604020202020204" pitchFamily="34" charset="0"/>
              </a:rPr>
              <a:t>Credit the lab equipment</a:t>
            </a:r>
            <a:r>
              <a:rPr lang="en-US" altLang="en-US" sz="2000" b="0" dirty="0">
                <a:effectLst/>
                <a:latin typeface="Liberation Sans" panose="020B0604020202020204" pitchFamily="34" charset="0"/>
              </a:rPr>
              <a:t> for the subsidy and depreciate this amount over the five-year period.</a:t>
            </a:r>
          </a:p>
        </p:txBody>
      </p:sp>
      <p:sp>
        <p:nvSpPr>
          <p:cNvPr id="6" name="Rectangle 4"/>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algn="l"/>
            <a:r>
              <a:rPr lang="en-US" altLang="en-US" sz="3200" i="0" dirty="0">
                <a:solidFill>
                  <a:srgbClr val="800000"/>
                </a:solidFill>
                <a:effectLst/>
                <a:latin typeface="Liberation Sans" panose="020B0604020202020204" pitchFamily="34" charset="0"/>
              </a:rPr>
              <a:t>Government Grants</a:t>
            </a:r>
          </a:p>
        </p:txBody>
      </p:sp>
      <p:sp>
        <p:nvSpPr>
          <p:cNvPr id="7"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8"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5</a:t>
            </a:r>
          </a:p>
        </p:txBody>
      </p:sp>
    </p:spTree>
    <p:extLst>
      <p:ext uri="{BB962C8B-B14F-4D97-AF65-F5344CB8AC3E}">
        <p14:creationId xmlns:p14="http://schemas.microsoft.com/office/powerpoint/2010/main" val="3853478987"/>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2308" name="Text Box 4"/>
          <p:cNvSpPr txBox="1">
            <a:spLocks noChangeArrowheads="1"/>
          </p:cNvSpPr>
          <p:nvPr/>
        </p:nvSpPr>
        <p:spPr bwMode="auto">
          <a:xfrm>
            <a:off x="609600" y="1352550"/>
            <a:ext cx="8001000" cy="17081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a:lnSpc>
                <a:spcPct val="125000"/>
              </a:lnSpc>
              <a:spcBef>
                <a:spcPct val="60000"/>
              </a:spcBef>
              <a:defRPr sz="2100">
                <a:effectLst/>
                <a:latin typeface="Liberation Sans" panose="020B0604020202020204" pitchFamily="34" charset="0"/>
              </a:defRPr>
            </a:lvl1pPr>
            <a:lvl2pPr marL="685800" lvl="1" indent="-457200" algn="l">
              <a:lnSpc>
                <a:spcPct val="125000"/>
              </a:lnSpc>
              <a:spcBef>
                <a:spcPct val="60000"/>
              </a:spcBef>
              <a:buFontTx/>
              <a:buAutoNum type="arabicPeriod"/>
              <a:defRPr sz="2000">
                <a:solidFill>
                  <a:srgbClr val="800000"/>
                </a:solidFill>
                <a:effectLst/>
                <a:latin typeface="Liberation Sans" panose="020B0604020202020204" pitchFamily="34" charset="0"/>
              </a:defRPr>
            </a:lvl2pPr>
            <a:lvl3pPr marL="1600200" indent="-457200" algn="l">
              <a:defRPr sz="2400">
                <a:solidFill>
                  <a:schemeClr val="tx1"/>
                </a:solidFill>
                <a:latin typeface="Times New Roman" pitchFamily="18" charset="0"/>
              </a:defRPr>
            </a:lvl3pPr>
            <a:lvl4pPr marL="2171700" indent="-457200" algn="l">
              <a:defRPr sz="2400">
                <a:solidFill>
                  <a:schemeClr val="tx1"/>
                </a:solidFill>
                <a:latin typeface="Times New Roman" pitchFamily="18" charset="0"/>
              </a:defRPr>
            </a:lvl4pPr>
            <a:lvl5pPr marL="2743200" indent="-457200" algn="l">
              <a:defRPr sz="2400">
                <a:solidFill>
                  <a:schemeClr val="tx1"/>
                </a:solidFill>
                <a:latin typeface="Times New Roman" pitchFamily="18" charset="0"/>
              </a:defRPr>
            </a:lvl5pPr>
            <a:lvl6pPr marL="3200400" indent="-457200" eaLnBrk="0" fontAlgn="base" hangingPunct="0">
              <a:spcBef>
                <a:spcPct val="0"/>
              </a:spcBef>
              <a:spcAft>
                <a:spcPct val="0"/>
              </a:spcAft>
              <a:defRPr sz="2400">
                <a:solidFill>
                  <a:schemeClr val="tx1"/>
                </a:solidFill>
                <a:latin typeface="Times New Roman" pitchFamily="18" charset="0"/>
              </a:defRPr>
            </a:lvl6pPr>
            <a:lvl7pPr marL="3657600" indent="-457200" eaLnBrk="0" fontAlgn="base" hangingPunct="0">
              <a:spcBef>
                <a:spcPct val="0"/>
              </a:spcBef>
              <a:spcAft>
                <a:spcPct val="0"/>
              </a:spcAft>
              <a:defRPr sz="2400">
                <a:solidFill>
                  <a:schemeClr val="tx1"/>
                </a:solidFill>
                <a:latin typeface="Times New Roman" pitchFamily="18" charset="0"/>
              </a:defRPr>
            </a:lvl7pPr>
            <a:lvl8pPr marL="4114800" indent="-457200" eaLnBrk="0" fontAlgn="base" hangingPunct="0">
              <a:spcBef>
                <a:spcPct val="0"/>
              </a:spcBef>
              <a:spcAft>
                <a:spcPct val="0"/>
              </a:spcAft>
              <a:defRPr sz="2400">
                <a:solidFill>
                  <a:schemeClr val="tx1"/>
                </a:solidFill>
                <a:latin typeface="Times New Roman" pitchFamily="18" charset="0"/>
              </a:defRPr>
            </a:lvl8pPr>
            <a:lvl9pPr marL="4572000" indent="-457200" eaLnBrk="0" fontAlgn="base" hangingPunct="0">
              <a:spcBef>
                <a:spcPct val="0"/>
              </a:spcBef>
              <a:spcAft>
                <a:spcPct val="0"/>
              </a:spcAft>
              <a:defRPr sz="2400">
                <a:solidFill>
                  <a:schemeClr val="tx1"/>
                </a:solidFill>
                <a:latin typeface="Times New Roman" pitchFamily="18" charset="0"/>
              </a:defRPr>
            </a:lvl9pPr>
          </a:lstStyle>
          <a:p>
            <a:r>
              <a:rPr lang="en-US" altLang="en-US" dirty="0"/>
              <a:t>Example 1: Grant for Lab Equipment</a:t>
            </a:r>
            <a:r>
              <a:rPr lang="en-US" altLang="en-US" b="0" dirty="0"/>
              <a:t>.   If AG chooses to </a:t>
            </a:r>
            <a:r>
              <a:rPr lang="en-US" altLang="en-US" dirty="0"/>
              <a:t>record deferred revenue</a:t>
            </a:r>
            <a:r>
              <a:rPr lang="en-US" altLang="en-US" b="0" dirty="0"/>
              <a:t> of €500,000, it amortizes this amount over the five-year period to income (€100,000 per year). The effects on the financial statements at December 31, 2015, are:</a:t>
            </a:r>
          </a:p>
        </p:txBody>
      </p:sp>
      <p:sp>
        <p:nvSpPr>
          <p:cNvPr id="8" name="Rectangle 4"/>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algn="l"/>
            <a:r>
              <a:rPr lang="en-US" altLang="en-US" sz="3200" i="0" dirty="0">
                <a:solidFill>
                  <a:srgbClr val="800000"/>
                </a:solidFill>
                <a:effectLst/>
                <a:latin typeface="Liberation Sans" panose="020B0604020202020204" pitchFamily="34" charset="0"/>
              </a:rPr>
              <a:t>Government Grants</a:t>
            </a:r>
          </a:p>
        </p:txBody>
      </p:sp>
      <p:sp>
        <p:nvSpPr>
          <p:cNvPr id="9"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pic>
        <p:nvPicPr>
          <p:cNvPr id="1546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9624" y="3200400"/>
            <a:ext cx="6795176" cy="3343275"/>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cmpd="sng">
                <a:solidFill>
                  <a:srgbClr val="800000"/>
                </a:solidFill>
                <a:prstDash val="solid"/>
                <a:miter lim="800000"/>
                <a:headEnd/>
                <a:tailEnd/>
              </a14:hiddenLine>
            </a:ext>
          </a:extLst>
        </p:spPr>
      </p:pic>
      <p:sp>
        <p:nvSpPr>
          <p:cNvPr id="3" name="Rectangle 2"/>
          <p:cNvSpPr/>
          <p:nvPr/>
        </p:nvSpPr>
        <p:spPr>
          <a:xfrm>
            <a:off x="6934200" y="4872037"/>
            <a:ext cx="1981200" cy="830997"/>
          </a:xfrm>
          <a:prstGeom prst="rect">
            <a:avLst/>
          </a:prstGeom>
          <a:solidFill>
            <a:schemeClr val="bg1"/>
          </a:solidFill>
        </p:spPr>
        <p:txBody>
          <a:bodyPr wrap="square">
            <a:spAutoFit/>
          </a:bodyPr>
          <a:lstStyle/>
          <a:p>
            <a:pPr algn="l"/>
            <a:r>
              <a:rPr lang="en-US" sz="1200" dirty="0">
                <a:solidFill>
                  <a:schemeClr val="accent6">
                    <a:lumMod val="50000"/>
                  </a:schemeClr>
                </a:solidFill>
                <a:latin typeface="Liberation Sans" panose="020B0604020202020204" pitchFamily="34" charset="0"/>
              </a:rPr>
              <a:t>ILLUSTRATION 10-17</a:t>
            </a:r>
          </a:p>
          <a:p>
            <a:pPr algn="l"/>
            <a:r>
              <a:rPr lang="en-US" sz="1200" b="0" dirty="0">
                <a:solidFill>
                  <a:schemeClr val="tx1"/>
                </a:solidFill>
                <a:latin typeface="Liberation Sans" panose="020B0604020202020204" pitchFamily="34" charset="0"/>
              </a:rPr>
              <a:t>Government Grant</a:t>
            </a:r>
          </a:p>
          <a:p>
            <a:pPr algn="l"/>
            <a:r>
              <a:rPr lang="en-US" sz="1200" b="0" dirty="0">
                <a:solidFill>
                  <a:schemeClr val="tx1"/>
                </a:solidFill>
                <a:latin typeface="Liberation Sans" panose="020B0604020202020204" pitchFamily="34" charset="0"/>
              </a:rPr>
              <a:t>Recorded as Deferred</a:t>
            </a:r>
          </a:p>
          <a:p>
            <a:pPr algn="l"/>
            <a:r>
              <a:rPr lang="en-US" sz="1200" b="0" dirty="0">
                <a:solidFill>
                  <a:schemeClr val="tx1"/>
                </a:solidFill>
                <a:latin typeface="Liberation Sans" panose="020B0604020202020204" pitchFamily="34" charset="0"/>
              </a:rPr>
              <a:t>Revenue</a:t>
            </a:r>
          </a:p>
        </p:txBody>
      </p:sp>
      <p:sp>
        <p:nvSpPr>
          <p:cNvPr id="12"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5</a:t>
            </a:r>
          </a:p>
        </p:txBody>
      </p:sp>
    </p:spTree>
    <p:extLst>
      <p:ext uri="{BB962C8B-B14F-4D97-AF65-F5344CB8AC3E}">
        <p14:creationId xmlns:p14="http://schemas.microsoft.com/office/powerpoint/2010/main" val="1220940925"/>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4356" name="Text Box 4"/>
          <p:cNvSpPr txBox="1">
            <a:spLocks noChangeArrowheads="1"/>
          </p:cNvSpPr>
          <p:nvPr/>
        </p:nvSpPr>
        <p:spPr bwMode="auto">
          <a:xfrm>
            <a:off x="609600" y="1352550"/>
            <a:ext cx="8001000" cy="21121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5715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nSpc>
                <a:spcPct val="125000"/>
              </a:lnSpc>
              <a:spcBef>
                <a:spcPct val="50000"/>
              </a:spcBef>
            </a:pPr>
            <a:r>
              <a:rPr lang="en-US" altLang="en-US" sz="2100" dirty="0">
                <a:solidFill>
                  <a:schemeClr val="folHlink"/>
                </a:solidFill>
                <a:effectLst/>
                <a:latin typeface="Liberation Sans" panose="020B0604020202020204" pitchFamily="34" charset="0"/>
              </a:rPr>
              <a:t>Example 1: Grant for Lab Equipment.  </a:t>
            </a:r>
            <a:r>
              <a:rPr lang="en-US" altLang="en-US" sz="2100" b="0" dirty="0">
                <a:solidFill>
                  <a:schemeClr val="folHlink"/>
                </a:solidFill>
                <a:effectLst/>
                <a:latin typeface="Liberation Sans" panose="020B0604020202020204" pitchFamily="34" charset="0"/>
              </a:rPr>
              <a:t>If AG chooses to </a:t>
            </a:r>
            <a:r>
              <a:rPr lang="en-US" altLang="en-US" sz="2100" dirty="0">
                <a:solidFill>
                  <a:schemeClr val="folHlink"/>
                </a:solidFill>
                <a:effectLst/>
                <a:latin typeface="Liberation Sans" panose="020B0604020202020204" pitchFamily="34" charset="0"/>
              </a:rPr>
              <a:t>reduce the cost of the lab equipment</a:t>
            </a:r>
            <a:r>
              <a:rPr lang="en-US" altLang="en-US" sz="2100" b="0" dirty="0">
                <a:solidFill>
                  <a:schemeClr val="folHlink"/>
                </a:solidFill>
                <a:effectLst/>
                <a:latin typeface="Liberation Sans" panose="020B0604020202020204" pitchFamily="34" charset="0"/>
              </a:rPr>
              <a:t>, AG reports the equipment at €1,500,000 (€2,000,000 - €500,000) and depreciates this amount over the five-year period. The effects on the financial statements at December 31, 2015, are:</a:t>
            </a:r>
          </a:p>
        </p:txBody>
      </p:sp>
      <p:sp>
        <p:nvSpPr>
          <p:cNvPr id="8" name="Rectangle 4"/>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algn="l"/>
            <a:r>
              <a:rPr lang="en-US" altLang="en-US" sz="3200" i="0" dirty="0">
                <a:solidFill>
                  <a:srgbClr val="800000"/>
                </a:solidFill>
                <a:effectLst/>
                <a:latin typeface="Liberation Sans" panose="020B0604020202020204" pitchFamily="34" charset="0"/>
              </a:rPr>
              <a:t>Government Grants</a:t>
            </a:r>
          </a:p>
        </p:txBody>
      </p:sp>
      <p:sp>
        <p:nvSpPr>
          <p:cNvPr id="9"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pic>
        <p:nvPicPr>
          <p:cNvPr id="1556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1" y="3682145"/>
            <a:ext cx="8229600" cy="2261455"/>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cmpd="sng">
                <a:solidFill>
                  <a:srgbClr val="800000"/>
                </a:solidFill>
                <a:prstDash val="solid"/>
                <a:miter lim="800000"/>
                <a:headEnd/>
                <a:tailEnd/>
              </a14:hiddenLine>
            </a:ext>
          </a:extLst>
        </p:spPr>
      </p:pic>
      <p:sp>
        <p:nvSpPr>
          <p:cNvPr id="12" name="Rectangle 11"/>
          <p:cNvSpPr/>
          <p:nvPr/>
        </p:nvSpPr>
        <p:spPr>
          <a:xfrm>
            <a:off x="6019800" y="3206657"/>
            <a:ext cx="2740926" cy="461665"/>
          </a:xfrm>
          <a:prstGeom prst="rect">
            <a:avLst/>
          </a:prstGeom>
          <a:solidFill>
            <a:schemeClr val="bg1"/>
          </a:solidFill>
        </p:spPr>
        <p:txBody>
          <a:bodyPr wrap="square">
            <a:spAutoFit/>
          </a:bodyPr>
          <a:lstStyle/>
          <a:p>
            <a:pPr algn="l"/>
            <a:r>
              <a:rPr lang="en-US" sz="1200" dirty="0">
                <a:solidFill>
                  <a:schemeClr val="accent6">
                    <a:lumMod val="50000"/>
                  </a:schemeClr>
                </a:solidFill>
                <a:latin typeface="Liberation Sans" panose="020B0604020202020204" pitchFamily="34" charset="0"/>
              </a:rPr>
              <a:t>ILLUSTRATION 10-18</a:t>
            </a:r>
          </a:p>
          <a:p>
            <a:pPr algn="l"/>
            <a:r>
              <a:rPr lang="en-US" sz="1200" b="0" dirty="0">
                <a:solidFill>
                  <a:schemeClr val="tx1"/>
                </a:solidFill>
                <a:latin typeface="Liberation Sans" panose="020B0604020202020204" pitchFamily="34" charset="0"/>
              </a:rPr>
              <a:t>Government Grant Adjusted to Asset</a:t>
            </a:r>
          </a:p>
        </p:txBody>
      </p:sp>
      <p:sp>
        <p:nvSpPr>
          <p:cNvPr id="13"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5</a:t>
            </a:r>
          </a:p>
        </p:txBody>
      </p:sp>
    </p:spTree>
    <p:extLst>
      <p:ext uri="{BB962C8B-B14F-4D97-AF65-F5344CB8AC3E}">
        <p14:creationId xmlns:p14="http://schemas.microsoft.com/office/powerpoint/2010/main" val="4130218945"/>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8"/>
          <p:cNvSpPr>
            <a:spLocks noChangeArrowheads="1"/>
          </p:cNvSpPr>
          <p:nvPr/>
        </p:nvSpPr>
        <p:spPr bwMode="auto">
          <a:xfrm>
            <a:off x="4724400" y="3352800"/>
            <a:ext cx="4114800" cy="289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tx1"/>
                </a:solidFill>
                <a:prstDash val="solid"/>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lstStyle/>
          <a:p>
            <a:pPr marL="342900" indent="-342900" algn="l">
              <a:lnSpc>
                <a:spcPct val="115000"/>
              </a:lnSpc>
              <a:spcBef>
                <a:spcPct val="45000"/>
              </a:spcBef>
              <a:buClr>
                <a:srgbClr val="A50021"/>
              </a:buClr>
              <a:buSzPct val="100000"/>
              <a:buFont typeface="+mj-lt"/>
              <a:buAutoNum type="arabicPeriod" startAt="5"/>
              <a:defRPr/>
            </a:pPr>
            <a:r>
              <a:rPr lang="en-US" sz="1600" b="0" dirty="0">
                <a:solidFill>
                  <a:schemeClr val="bg2"/>
                </a:solidFill>
                <a:latin typeface="Liberation Sans" panose="020B0604020202020204" pitchFamily="34" charset="0"/>
              </a:rPr>
              <a:t>Understand accounting issues related to acquiring and valuing plant assets.</a:t>
            </a:r>
          </a:p>
          <a:p>
            <a:pPr marL="342900" indent="-342900" algn="l">
              <a:lnSpc>
                <a:spcPct val="115000"/>
              </a:lnSpc>
              <a:spcBef>
                <a:spcPct val="45000"/>
              </a:spcBef>
              <a:buClr>
                <a:srgbClr val="A50021"/>
              </a:buClr>
              <a:buSzPct val="100000"/>
              <a:buFont typeface="+mj-lt"/>
              <a:buAutoNum type="arabicPeriod" startAt="5"/>
              <a:defRPr/>
            </a:pPr>
            <a:r>
              <a:rPr lang="en-US" dirty="0">
                <a:solidFill>
                  <a:schemeClr val="bg2"/>
                </a:solidFill>
                <a:latin typeface="Liberation Sans" panose="020B0604020202020204" pitchFamily="34" charset="0"/>
              </a:rPr>
              <a:t>Describe the accounting treatment for costs subsequent to acquisition.</a:t>
            </a:r>
          </a:p>
          <a:p>
            <a:pPr marL="342900" indent="-342900" algn="l">
              <a:lnSpc>
                <a:spcPct val="115000"/>
              </a:lnSpc>
              <a:spcBef>
                <a:spcPct val="45000"/>
              </a:spcBef>
              <a:buClr>
                <a:srgbClr val="A50021"/>
              </a:buClr>
              <a:buSzPct val="100000"/>
              <a:buFont typeface="+mj-lt"/>
              <a:buAutoNum type="arabicPeriod" startAt="5"/>
              <a:defRPr/>
            </a:pPr>
            <a:r>
              <a:rPr lang="en-US" sz="1600" b="0" dirty="0">
                <a:solidFill>
                  <a:schemeClr val="bg2"/>
                </a:solidFill>
                <a:latin typeface="Liberation Sans" panose="020B0604020202020204" pitchFamily="34" charset="0"/>
              </a:rPr>
              <a:t>Describe the accounting treatment for the disposal of property, plant, and equipment.</a:t>
            </a:r>
          </a:p>
        </p:txBody>
      </p:sp>
      <p:sp>
        <p:nvSpPr>
          <p:cNvPr id="9220" name="Rectangle 19"/>
          <p:cNvSpPr>
            <a:spLocks noChangeArrowheads="1"/>
          </p:cNvSpPr>
          <p:nvPr/>
        </p:nvSpPr>
        <p:spPr bwMode="auto">
          <a:xfrm>
            <a:off x="457200" y="2971800"/>
            <a:ext cx="5181600" cy="34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spAutoFit/>
          </a:bodyPr>
          <a:lstStyle>
            <a:lvl1pPr marL="285750" indent="-285750">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algn="l">
              <a:lnSpc>
                <a:spcPct val="115000"/>
              </a:lnSpc>
              <a:spcBef>
                <a:spcPct val="45000"/>
              </a:spcBef>
              <a:buClr>
                <a:srgbClr val="A50021"/>
              </a:buClr>
              <a:buFont typeface="Wingdings" pitchFamily="2" charset="2"/>
              <a:buNone/>
            </a:pPr>
            <a:r>
              <a:rPr lang="en-US" altLang="en-US" sz="1600" b="1" i="1" dirty="0">
                <a:solidFill>
                  <a:schemeClr val="bg2"/>
                </a:solidFill>
                <a:latin typeface="Liberation Sans" panose="020B0604020202020204" pitchFamily="34" charset="0"/>
              </a:rPr>
              <a:t>After studying this chapter, you should be able to:</a:t>
            </a:r>
          </a:p>
        </p:txBody>
      </p:sp>
      <p:pic>
        <p:nvPicPr>
          <p:cNvPr id="9221" name="Picture 2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0"/>
            <a:ext cx="6705600" cy="2057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2" name="Rectangle 24"/>
          <p:cNvSpPr>
            <a:spLocks noChangeArrowheads="1"/>
          </p:cNvSpPr>
          <p:nvPr/>
        </p:nvSpPr>
        <p:spPr bwMode="auto">
          <a:xfrm>
            <a:off x="2590800" y="488950"/>
            <a:ext cx="6473825" cy="1066800"/>
          </a:xfrm>
          <a:prstGeom prst="rect">
            <a:avLst/>
          </a:prstGeom>
          <a:noFill/>
          <a:ln>
            <a:noFill/>
          </a:ln>
          <a:effectLst/>
          <a:extLst>
            <a:ext uri="{909E8E84-426E-40DD-AFC4-6F175D3DCCD1}">
              <a14:hiddenFill xmlns:a14="http://schemas.microsoft.com/office/drawing/2010/main">
                <a:solidFill>
                  <a:srgbClr val="009999"/>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US" altLang="en-US" sz="3600" b="1" dirty="0">
                <a:solidFill>
                  <a:schemeClr val="bg1"/>
                </a:solidFill>
                <a:effectLst>
                  <a:outerShdw blurRad="38100" dist="38100" dir="2700000" algn="tl">
                    <a:srgbClr val="000000">
                      <a:alpha val="43137"/>
                    </a:srgbClr>
                  </a:outerShdw>
                </a:effectLst>
                <a:latin typeface="Liberation Sans" panose="020B0604020202020204" pitchFamily="34" charset="0"/>
              </a:rPr>
              <a:t>Acquisition and Disposition of Property, Plant, and Equipment</a:t>
            </a:r>
          </a:p>
        </p:txBody>
      </p:sp>
      <p:pic>
        <p:nvPicPr>
          <p:cNvPr id="9223" name="Picture 2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 y="412750"/>
            <a:ext cx="314325" cy="1295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4" name="Text Box 26"/>
          <p:cNvSpPr txBox="1">
            <a:spLocks noChangeArrowheads="1"/>
          </p:cNvSpPr>
          <p:nvPr/>
        </p:nvSpPr>
        <p:spPr bwMode="auto">
          <a:xfrm>
            <a:off x="533400" y="152400"/>
            <a:ext cx="1905000" cy="17224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a:spcBef>
                <a:spcPct val="50000"/>
              </a:spcBef>
            </a:pPr>
            <a:r>
              <a:rPr lang="en-US" altLang="en-US" sz="10700" b="1" dirty="0">
                <a:solidFill>
                  <a:srgbClr val="5F5F5F"/>
                </a:solidFill>
                <a:latin typeface="Liberation Sans" panose="020B0604020202020204" pitchFamily="34" charset="0"/>
              </a:rPr>
              <a:t>10</a:t>
            </a:r>
          </a:p>
        </p:txBody>
      </p:sp>
      <p:pic>
        <p:nvPicPr>
          <p:cNvPr id="9225" name="Picture 27"/>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11363"/>
            <a:ext cx="9140825" cy="460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6" name="Rectangle 15"/>
          <p:cNvSpPr txBox="1">
            <a:spLocks noChangeArrowheads="1"/>
          </p:cNvSpPr>
          <p:nvPr/>
        </p:nvSpPr>
        <p:spPr bwMode="auto">
          <a:xfrm>
            <a:off x="381000" y="2286000"/>
            <a:ext cx="3886200" cy="533400"/>
          </a:xfrm>
          <a:prstGeom prst="rect">
            <a:avLst/>
          </a:prstGeom>
          <a:solidFill>
            <a:srgbClr val="339933"/>
          </a:solidFill>
          <a:ln>
            <a:noFill/>
          </a:ln>
          <a:effectLst>
            <a:outerShdw sx="999" sy="999"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algn="l">
              <a:lnSpc>
                <a:spcPct val="110000"/>
              </a:lnSpc>
            </a:pPr>
            <a:r>
              <a:rPr lang="en-US" altLang="en-US" sz="2400" b="1" dirty="0">
                <a:solidFill>
                  <a:schemeClr val="bg1"/>
                </a:solidFill>
                <a:latin typeface="Liberation Sans" panose="020B0604020202020204" pitchFamily="34" charset="0"/>
              </a:rPr>
              <a:t>LEARNING OBJECTIVES</a:t>
            </a:r>
          </a:p>
        </p:txBody>
      </p:sp>
      <p:sp>
        <p:nvSpPr>
          <p:cNvPr id="3074" name="Rectangle 2"/>
          <p:cNvSpPr>
            <a:spLocks noGrp="1" noChangeArrowheads="1"/>
          </p:cNvSpPr>
          <p:nvPr>
            <p:ph type="body" idx="1"/>
          </p:nvPr>
        </p:nvSpPr>
        <p:spPr>
          <a:xfrm>
            <a:off x="457200" y="3352800"/>
            <a:ext cx="4114800" cy="3048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tx1"/>
                </a:solidFill>
                <a:prstDash val="solid"/>
                <a:miter lim="800000"/>
                <a:headEnd/>
                <a:tailEnd/>
              </a14:hiddenLine>
            </a:ext>
          </a:extLst>
        </p:spPr>
        <p:txBody>
          <a:bodyPr lIns="90488" tIns="44450" rIns="90488" bIns="44450"/>
          <a:lstStyle/>
          <a:p>
            <a:pPr>
              <a:lnSpc>
                <a:spcPct val="115000"/>
              </a:lnSpc>
              <a:spcBef>
                <a:spcPct val="45000"/>
              </a:spcBef>
              <a:buClr>
                <a:srgbClr val="A50021"/>
              </a:buClr>
              <a:buSzPct val="100000"/>
              <a:buFont typeface="+mj-lt"/>
              <a:buAutoNum type="arabicPeriod"/>
              <a:defRPr/>
            </a:pPr>
            <a:r>
              <a:rPr lang="en-US" sz="1600" b="0" kern="1200" dirty="0">
                <a:effectLst/>
                <a:latin typeface="Liberation Sans" panose="020B0604020202020204" pitchFamily="34" charset="0"/>
              </a:rPr>
              <a:t>Describe property, plant, and equipment.</a:t>
            </a:r>
          </a:p>
          <a:p>
            <a:pPr>
              <a:lnSpc>
                <a:spcPct val="115000"/>
              </a:lnSpc>
              <a:spcBef>
                <a:spcPct val="45000"/>
              </a:spcBef>
              <a:buClr>
                <a:srgbClr val="A50021"/>
              </a:buClr>
              <a:buSzPct val="100000"/>
              <a:buFont typeface="+mj-lt"/>
              <a:buAutoNum type="arabicPeriod"/>
              <a:defRPr/>
            </a:pPr>
            <a:r>
              <a:rPr lang="en-US" sz="1600" b="0" kern="1200" dirty="0">
                <a:effectLst/>
                <a:latin typeface="Liberation Sans" panose="020B0604020202020204" pitchFamily="34" charset="0"/>
              </a:rPr>
              <a:t>Identify the costs to include in initial valuation of property, plant, and equipment.</a:t>
            </a:r>
          </a:p>
          <a:p>
            <a:pPr>
              <a:lnSpc>
                <a:spcPct val="115000"/>
              </a:lnSpc>
              <a:spcBef>
                <a:spcPct val="45000"/>
              </a:spcBef>
              <a:buClr>
                <a:srgbClr val="A50021"/>
              </a:buClr>
              <a:buSzPct val="100000"/>
              <a:buFont typeface="+mj-lt"/>
              <a:buAutoNum type="arabicPeriod"/>
              <a:defRPr/>
            </a:pPr>
            <a:r>
              <a:rPr lang="en-US" sz="1600" b="0" kern="1200" dirty="0">
                <a:effectLst/>
                <a:latin typeface="Liberation Sans" panose="020B0604020202020204" pitchFamily="34" charset="0"/>
              </a:rPr>
              <a:t>Describe the accounting problems associated with self-constructed assets.</a:t>
            </a:r>
          </a:p>
          <a:p>
            <a:pPr>
              <a:lnSpc>
                <a:spcPct val="115000"/>
              </a:lnSpc>
              <a:spcBef>
                <a:spcPct val="45000"/>
              </a:spcBef>
              <a:buClr>
                <a:srgbClr val="A50021"/>
              </a:buClr>
              <a:buSzPct val="100000"/>
              <a:buFont typeface="+mj-lt"/>
              <a:buAutoNum type="arabicPeriod"/>
              <a:defRPr/>
            </a:pPr>
            <a:r>
              <a:rPr lang="en-US" sz="1600" b="0" kern="1200" dirty="0">
                <a:effectLst/>
                <a:latin typeface="Liberation Sans" panose="020B0604020202020204" pitchFamily="34" charset="0"/>
              </a:rPr>
              <a:t>Describe the accounting problems associated with interest capitalization.</a:t>
            </a:r>
          </a:p>
        </p:txBody>
      </p:sp>
    </p:spTree>
    <p:extLst>
      <p:ext uri="{BB962C8B-B14F-4D97-AF65-F5344CB8AC3E}">
        <p14:creationId xmlns:p14="http://schemas.microsoft.com/office/powerpoint/2010/main" val="2518196045"/>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8642" name="Rectangle 2"/>
          <p:cNvSpPr>
            <a:spLocks noGrp="1" noChangeArrowheads="1"/>
          </p:cNvSpPr>
          <p:nvPr>
            <p:ph type="title" idx="4294967295"/>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algn="l"/>
            <a:r>
              <a:rPr lang="en-US" sz="3200" i="0" kern="1200" dirty="0">
                <a:solidFill>
                  <a:srgbClr val="0000E2"/>
                </a:solidFill>
                <a:effectLst/>
                <a:latin typeface="Liberation Sans" panose="020B0604020202020204" pitchFamily="34" charset="0"/>
                <a:ea typeface="+mn-ea"/>
                <a:cs typeface="+mn-cs"/>
              </a:rPr>
              <a:t>COSTS SUBSEQUENT TO ACQUISITION</a:t>
            </a:r>
          </a:p>
        </p:txBody>
      </p:sp>
      <p:sp>
        <p:nvSpPr>
          <p:cNvPr id="66564" name="Text Box 4"/>
          <p:cNvSpPr txBox="1">
            <a:spLocks noChangeArrowheads="1"/>
          </p:cNvSpPr>
          <p:nvPr/>
        </p:nvSpPr>
        <p:spPr bwMode="auto">
          <a:xfrm>
            <a:off x="609600" y="1371600"/>
            <a:ext cx="8077200" cy="34963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5600700" algn="r"/>
                <a:tab pos="6629400" algn="r"/>
              </a:tabLst>
              <a:defRPr b="1">
                <a:solidFill>
                  <a:schemeClr val="folHlink"/>
                </a:solidFill>
                <a:latin typeface="Comic Sans MS" pitchFamily="66" charset="0"/>
              </a:defRPr>
            </a:lvl1pPr>
            <a:lvl2pPr marL="742950" indent="-285750">
              <a:tabLst>
                <a:tab pos="5600700" algn="r"/>
                <a:tab pos="6629400" algn="r"/>
              </a:tabLst>
              <a:defRPr b="1">
                <a:solidFill>
                  <a:schemeClr val="folHlink"/>
                </a:solidFill>
                <a:latin typeface="Comic Sans MS" pitchFamily="66" charset="0"/>
              </a:defRPr>
            </a:lvl2pPr>
            <a:lvl3pPr marL="1143000" indent="-228600">
              <a:tabLst>
                <a:tab pos="5600700" algn="r"/>
                <a:tab pos="6629400" algn="r"/>
              </a:tabLst>
              <a:defRPr b="1">
                <a:solidFill>
                  <a:schemeClr val="folHlink"/>
                </a:solidFill>
                <a:latin typeface="Comic Sans MS" pitchFamily="66" charset="0"/>
              </a:defRPr>
            </a:lvl3pPr>
            <a:lvl4pPr marL="1600200" indent="-228600">
              <a:tabLst>
                <a:tab pos="5600700" algn="r"/>
                <a:tab pos="6629400" algn="r"/>
              </a:tabLst>
              <a:defRPr b="1">
                <a:solidFill>
                  <a:schemeClr val="folHlink"/>
                </a:solidFill>
                <a:latin typeface="Comic Sans MS" pitchFamily="66" charset="0"/>
              </a:defRPr>
            </a:lvl4pPr>
            <a:lvl5pPr marL="2057400" indent="-228600">
              <a:tabLst>
                <a:tab pos="5600700" algn="r"/>
                <a:tab pos="6629400" algn="r"/>
              </a:tabLst>
              <a:defRPr b="1">
                <a:solidFill>
                  <a:schemeClr val="folHlink"/>
                </a:solidFill>
                <a:latin typeface="Comic Sans MS" pitchFamily="66" charset="0"/>
              </a:defRPr>
            </a:lvl5pPr>
            <a:lvl6pPr marL="2514600" indent="-228600" algn="ctr" eaLnBrk="0" fontAlgn="base" hangingPunct="0">
              <a:spcBef>
                <a:spcPct val="0"/>
              </a:spcBef>
              <a:spcAft>
                <a:spcPct val="0"/>
              </a:spcAft>
              <a:tabLst>
                <a:tab pos="5600700" algn="r"/>
                <a:tab pos="6629400" algn="r"/>
              </a:tabLst>
              <a:defRPr b="1">
                <a:solidFill>
                  <a:schemeClr val="folHlink"/>
                </a:solidFill>
                <a:latin typeface="Comic Sans MS" pitchFamily="66" charset="0"/>
              </a:defRPr>
            </a:lvl6pPr>
            <a:lvl7pPr marL="2971800" indent="-228600" algn="ctr" eaLnBrk="0" fontAlgn="base" hangingPunct="0">
              <a:spcBef>
                <a:spcPct val="0"/>
              </a:spcBef>
              <a:spcAft>
                <a:spcPct val="0"/>
              </a:spcAft>
              <a:tabLst>
                <a:tab pos="5600700" algn="r"/>
                <a:tab pos="6629400" algn="r"/>
              </a:tabLst>
              <a:defRPr b="1">
                <a:solidFill>
                  <a:schemeClr val="folHlink"/>
                </a:solidFill>
                <a:latin typeface="Comic Sans MS" pitchFamily="66" charset="0"/>
              </a:defRPr>
            </a:lvl7pPr>
            <a:lvl8pPr marL="3429000" indent="-228600" algn="ctr" eaLnBrk="0" fontAlgn="base" hangingPunct="0">
              <a:spcBef>
                <a:spcPct val="0"/>
              </a:spcBef>
              <a:spcAft>
                <a:spcPct val="0"/>
              </a:spcAft>
              <a:tabLst>
                <a:tab pos="5600700" algn="r"/>
                <a:tab pos="6629400" algn="r"/>
              </a:tabLst>
              <a:defRPr b="1">
                <a:solidFill>
                  <a:schemeClr val="folHlink"/>
                </a:solidFill>
                <a:latin typeface="Comic Sans MS" pitchFamily="66" charset="0"/>
              </a:defRPr>
            </a:lvl8pPr>
            <a:lvl9pPr marL="3886200" indent="-228600" algn="ctr" eaLnBrk="0" fontAlgn="base" hangingPunct="0">
              <a:spcBef>
                <a:spcPct val="0"/>
              </a:spcBef>
              <a:spcAft>
                <a:spcPct val="0"/>
              </a:spcAft>
              <a:tabLst>
                <a:tab pos="5600700" algn="r"/>
                <a:tab pos="6629400" algn="r"/>
              </a:tabLst>
              <a:defRPr b="1">
                <a:solidFill>
                  <a:schemeClr val="folHlink"/>
                </a:solidFill>
                <a:latin typeface="Comic Sans MS" pitchFamily="66" charset="0"/>
              </a:defRPr>
            </a:lvl9pPr>
          </a:lstStyle>
          <a:p>
            <a:pPr algn="l">
              <a:lnSpc>
                <a:spcPct val="120000"/>
              </a:lnSpc>
              <a:spcBef>
                <a:spcPts val="1200"/>
              </a:spcBef>
            </a:pPr>
            <a:r>
              <a:rPr lang="en-US" sz="2200" dirty="0">
                <a:solidFill>
                  <a:schemeClr val="tx1"/>
                </a:solidFill>
                <a:latin typeface="Liberation Sans" panose="020B0604020202020204" pitchFamily="34" charset="0"/>
              </a:rPr>
              <a:t>Recognize costs subsequent to acquisition </a:t>
            </a:r>
            <a:r>
              <a:rPr lang="en-US" sz="2200" b="0" dirty="0">
                <a:solidFill>
                  <a:schemeClr val="tx1"/>
                </a:solidFill>
                <a:latin typeface="Liberation Sans" panose="020B0604020202020204" pitchFamily="34" charset="0"/>
              </a:rPr>
              <a:t>as an asset when the costs can be measured reliably and it is probable that the company will obtain </a:t>
            </a:r>
            <a:r>
              <a:rPr lang="en-US" sz="2200" dirty="0">
                <a:solidFill>
                  <a:schemeClr val="tx1"/>
                </a:solidFill>
                <a:latin typeface="Liberation Sans" panose="020B0604020202020204" pitchFamily="34" charset="0"/>
              </a:rPr>
              <a:t>future economic benefits</a:t>
            </a:r>
            <a:r>
              <a:rPr lang="en-US" sz="2200" b="0" dirty="0">
                <a:solidFill>
                  <a:schemeClr val="tx1"/>
                </a:solidFill>
                <a:latin typeface="Liberation Sans" panose="020B0604020202020204" pitchFamily="34" charset="0"/>
              </a:rPr>
              <a:t>. </a:t>
            </a:r>
          </a:p>
          <a:p>
            <a:pPr algn="l">
              <a:lnSpc>
                <a:spcPct val="120000"/>
              </a:lnSpc>
              <a:spcBef>
                <a:spcPts val="1200"/>
              </a:spcBef>
            </a:pPr>
            <a:r>
              <a:rPr lang="en-US" sz="2200" dirty="0">
                <a:solidFill>
                  <a:schemeClr val="tx1"/>
                </a:solidFill>
                <a:latin typeface="Liberation Sans" panose="020B0604020202020204" pitchFamily="34" charset="0"/>
              </a:rPr>
              <a:t>Evidence</a:t>
            </a:r>
            <a:r>
              <a:rPr lang="en-US" sz="2200" b="0" dirty="0">
                <a:solidFill>
                  <a:schemeClr val="tx1"/>
                </a:solidFill>
                <a:latin typeface="Liberation Sans" panose="020B0604020202020204" pitchFamily="34" charset="0"/>
              </a:rPr>
              <a:t> of future economic benefit would include increases in </a:t>
            </a:r>
          </a:p>
          <a:p>
            <a:pPr marL="682625" lvl="1" indent="-450850" algn="l">
              <a:lnSpc>
                <a:spcPct val="120000"/>
              </a:lnSpc>
              <a:spcBef>
                <a:spcPts val="1200"/>
              </a:spcBef>
              <a:buFont typeface="+mj-lt"/>
              <a:buAutoNum type="arabicPeriod"/>
            </a:pPr>
            <a:r>
              <a:rPr lang="en-US" sz="2100" b="0" dirty="0">
                <a:solidFill>
                  <a:schemeClr val="tx1"/>
                </a:solidFill>
                <a:latin typeface="Liberation Sans" panose="020B0604020202020204" pitchFamily="34" charset="0"/>
              </a:rPr>
              <a:t>useful life, </a:t>
            </a:r>
          </a:p>
          <a:p>
            <a:pPr marL="682625" lvl="1" indent="-450850" algn="l">
              <a:lnSpc>
                <a:spcPct val="120000"/>
              </a:lnSpc>
              <a:spcBef>
                <a:spcPts val="1200"/>
              </a:spcBef>
              <a:buFont typeface="+mj-lt"/>
              <a:buAutoNum type="arabicPeriod"/>
            </a:pPr>
            <a:r>
              <a:rPr lang="en-US" sz="2100" b="0" dirty="0">
                <a:solidFill>
                  <a:schemeClr val="tx1"/>
                </a:solidFill>
                <a:latin typeface="Liberation Sans" panose="020B0604020202020204" pitchFamily="34" charset="0"/>
              </a:rPr>
              <a:t>quantity of product produced, and</a:t>
            </a:r>
          </a:p>
          <a:p>
            <a:pPr marL="682625" lvl="1" indent="-450850" algn="l">
              <a:lnSpc>
                <a:spcPct val="120000"/>
              </a:lnSpc>
              <a:spcBef>
                <a:spcPts val="1200"/>
              </a:spcBef>
              <a:buFont typeface="+mj-lt"/>
              <a:buAutoNum type="arabicPeriod"/>
            </a:pPr>
            <a:r>
              <a:rPr lang="en-US" sz="2100" b="0" dirty="0">
                <a:solidFill>
                  <a:schemeClr val="tx1"/>
                </a:solidFill>
                <a:latin typeface="Liberation Sans" panose="020B0604020202020204" pitchFamily="34" charset="0"/>
              </a:rPr>
              <a:t>quality of product produced.</a:t>
            </a:r>
            <a:endParaRPr lang="en-US" altLang="en-US" sz="2100" b="0" dirty="0">
              <a:solidFill>
                <a:schemeClr val="tx1"/>
              </a:solidFill>
              <a:latin typeface="Liberation Sans" panose="020B0604020202020204" pitchFamily="34" charset="0"/>
            </a:endParaRPr>
          </a:p>
        </p:txBody>
      </p:sp>
      <p:sp>
        <p:nvSpPr>
          <p:cNvPr id="6"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7"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6</a:t>
            </a:r>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9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263248"/>
            <a:ext cx="8000999" cy="2543005"/>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cmpd="sng">
                <a:solidFill>
                  <a:srgbClr val="800000"/>
                </a:solidFill>
                <a:prstDash val="solid"/>
                <a:miter lim="800000"/>
                <a:headEnd/>
                <a:tailEnd/>
              </a14:hiddenLine>
            </a:ext>
          </a:extLst>
        </p:spPr>
      </p:pic>
      <p:sp>
        <p:nvSpPr>
          <p:cNvPr id="5"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endParaRPr>
          </a:p>
        </p:txBody>
      </p:sp>
      <p:sp>
        <p:nvSpPr>
          <p:cNvPr id="8" name="Rectangle 2"/>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marL="0" algn="l"/>
            <a:r>
              <a:rPr lang="en-US" sz="3200" i="0" kern="1200" dirty="0">
                <a:solidFill>
                  <a:srgbClr val="0000E2"/>
                </a:solidFill>
                <a:effectLst/>
                <a:latin typeface="Liberation Sans" panose="020B0604020202020204" pitchFamily="34" charset="0"/>
                <a:ea typeface="+mn-ea"/>
                <a:cs typeface="+mn-cs"/>
              </a:rPr>
              <a:t>COSTS SUBSEQUENT TO ACQUISITION</a:t>
            </a:r>
          </a:p>
        </p:txBody>
      </p:sp>
      <p:pic>
        <p:nvPicPr>
          <p:cNvPr id="6759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3923816"/>
            <a:ext cx="8001000" cy="2476984"/>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cmpd="sng">
                <a:solidFill>
                  <a:srgbClr val="800000"/>
                </a:solidFill>
                <a:prstDash val="solid"/>
                <a:miter lim="800000"/>
                <a:headEnd/>
                <a:tailEnd/>
              </a14:hiddenLine>
            </a:ext>
          </a:extLst>
        </p:spPr>
      </p:pic>
      <p:sp>
        <p:nvSpPr>
          <p:cNvPr id="9" name="Rectangle 8"/>
          <p:cNvSpPr/>
          <p:nvPr/>
        </p:nvSpPr>
        <p:spPr>
          <a:xfrm>
            <a:off x="838200" y="6428601"/>
            <a:ext cx="5562600" cy="276999"/>
          </a:xfrm>
          <a:prstGeom prst="rect">
            <a:avLst/>
          </a:prstGeom>
          <a:solidFill>
            <a:schemeClr val="bg1"/>
          </a:solidFill>
        </p:spPr>
        <p:txBody>
          <a:bodyPr wrap="square">
            <a:spAutoFit/>
          </a:bodyPr>
          <a:lstStyle/>
          <a:p>
            <a:pPr algn="l"/>
            <a:r>
              <a:rPr lang="en-US" sz="1200" dirty="0">
                <a:solidFill>
                  <a:schemeClr val="accent6">
                    <a:lumMod val="50000"/>
                  </a:schemeClr>
                </a:solidFill>
                <a:latin typeface="Liberation Sans" panose="020B0604020202020204" pitchFamily="34" charset="0"/>
              </a:rPr>
              <a:t>ILLUSTRATION 10-21  </a:t>
            </a:r>
            <a:r>
              <a:rPr lang="en-US" sz="1200" b="0" dirty="0">
                <a:solidFill>
                  <a:schemeClr val="tx1"/>
                </a:solidFill>
                <a:latin typeface="Liberation Sans" panose="020B0604020202020204" pitchFamily="34" charset="0"/>
              </a:rPr>
              <a:t>Summary of Costs Subsequent to Acquisition</a:t>
            </a:r>
            <a:endParaRPr lang="en-US" sz="1200" dirty="0">
              <a:solidFill>
                <a:schemeClr val="accent6">
                  <a:lumMod val="50000"/>
                </a:schemeClr>
              </a:solidFill>
              <a:latin typeface="Liberation Sans" panose="020B0604020202020204" pitchFamily="34" charset="0"/>
            </a:endParaRPr>
          </a:p>
        </p:txBody>
      </p:sp>
      <p:sp>
        <p:nvSpPr>
          <p:cNvPr id="10"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6</a:t>
            </a:r>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8"/>
          <p:cNvSpPr>
            <a:spLocks noChangeArrowheads="1"/>
          </p:cNvSpPr>
          <p:nvPr/>
        </p:nvSpPr>
        <p:spPr bwMode="auto">
          <a:xfrm>
            <a:off x="4724400" y="3352800"/>
            <a:ext cx="4114800" cy="289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tx1"/>
                </a:solidFill>
                <a:prstDash val="solid"/>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lstStyle/>
          <a:p>
            <a:pPr marL="342900" indent="-342900" algn="l">
              <a:lnSpc>
                <a:spcPct val="115000"/>
              </a:lnSpc>
              <a:spcBef>
                <a:spcPct val="45000"/>
              </a:spcBef>
              <a:buClr>
                <a:srgbClr val="A50021"/>
              </a:buClr>
              <a:buSzPct val="100000"/>
              <a:buFont typeface="+mj-lt"/>
              <a:buAutoNum type="arabicPeriod" startAt="5"/>
              <a:defRPr/>
            </a:pPr>
            <a:r>
              <a:rPr lang="en-US" sz="1600" b="0" dirty="0">
                <a:solidFill>
                  <a:schemeClr val="bg2"/>
                </a:solidFill>
                <a:latin typeface="Liberation Sans" panose="020B0604020202020204" pitchFamily="34" charset="0"/>
              </a:rPr>
              <a:t>Understand accounting issues related to acquiring and valuing plant assets.</a:t>
            </a:r>
          </a:p>
          <a:p>
            <a:pPr marL="342900" indent="-342900" algn="l">
              <a:lnSpc>
                <a:spcPct val="115000"/>
              </a:lnSpc>
              <a:spcBef>
                <a:spcPct val="45000"/>
              </a:spcBef>
              <a:buClr>
                <a:srgbClr val="A50021"/>
              </a:buClr>
              <a:buSzPct val="100000"/>
              <a:buFont typeface="+mj-lt"/>
              <a:buAutoNum type="arabicPeriod" startAt="5"/>
              <a:defRPr/>
            </a:pPr>
            <a:r>
              <a:rPr lang="en-US" sz="1600" b="0" dirty="0">
                <a:solidFill>
                  <a:schemeClr val="bg2"/>
                </a:solidFill>
                <a:latin typeface="Liberation Sans" panose="020B0604020202020204" pitchFamily="34" charset="0"/>
              </a:rPr>
              <a:t>Describe the accounting treatment for costs subsequent to acquisition.</a:t>
            </a:r>
          </a:p>
          <a:p>
            <a:pPr marL="342900" indent="-342900" algn="l">
              <a:lnSpc>
                <a:spcPct val="115000"/>
              </a:lnSpc>
              <a:spcBef>
                <a:spcPct val="45000"/>
              </a:spcBef>
              <a:buClr>
                <a:srgbClr val="A50021"/>
              </a:buClr>
              <a:buSzPct val="100000"/>
              <a:buFont typeface="+mj-lt"/>
              <a:buAutoNum type="arabicPeriod" startAt="5"/>
              <a:defRPr/>
            </a:pPr>
            <a:r>
              <a:rPr lang="en-US" dirty="0">
                <a:solidFill>
                  <a:schemeClr val="bg2"/>
                </a:solidFill>
                <a:latin typeface="Liberation Sans" panose="020B0604020202020204" pitchFamily="34" charset="0"/>
              </a:rPr>
              <a:t>Describe the accounting treatment for the disposal of property, plant, and equipment.</a:t>
            </a:r>
          </a:p>
        </p:txBody>
      </p:sp>
      <p:sp>
        <p:nvSpPr>
          <p:cNvPr id="9220" name="Rectangle 19"/>
          <p:cNvSpPr>
            <a:spLocks noChangeArrowheads="1"/>
          </p:cNvSpPr>
          <p:nvPr/>
        </p:nvSpPr>
        <p:spPr bwMode="auto">
          <a:xfrm>
            <a:off x="457200" y="2971800"/>
            <a:ext cx="5181600" cy="34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spAutoFit/>
          </a:bodyPr>
          <a:lstStyle>
            <a:lvl1pPr marL="285750" indent="-285750">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algn="l">
              <a:lnSpc>
                <a:spcPct val="115000"/>
              </a:lnSpc>
              <a:spcBef>
                <a:spcPct val="45000"/>
              </a:spcBef>
              <a:buClr>
                <a:srgbClr val="A50021"/>
              </a:buClr>
              <a:buFont typeface="Wingdings" pitchFamily="2" charset="2"/>
              <a:buNone/>
            </a:pPr>
            <a:r>
              <a:rPr lang="en-US" altLang="en-US" sz="1600" b="1" i="1" dirty="0">
                <a:solidFill>
                  <a:schemeClr val="bg2"/>
                </a:solidFill>
                <a:latin typeface="Liberation Sans" panose="020B0604020202020204" pitchFamily="34" charset="0"/>
              </a:rPr>
              <a:t>After studying this chapter, you should be able to:</a:t>
            </a:r>
          </a:p>
        </p:txBody>
      </p:sp>
      <p:pic>
        <p:nvPicPr>
          <p:cNvPr id="9221" name="Picture 2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0"/>
            <a:ext cx="6705600" cy="2057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2" name="Rectangle 24"/>
          <p:cNvSpPr>
            <a:spLocks noChangeArrowheads="1"/>
          </p:cNvSpPr>
          <p:nvPr/>
        </p:nvSpPr>
        <p:spPr bwMode="auto">
          <a:xfrm>
            <a:off x="2590800" y="488950"/>
            <a:ext cx="6473825" cy="1066800"/>
          </a:xfrm>
          <a:prstGeom prst="rect">
            <a:avLst/>
          </a:prstGeom>
          <a:noFill/>
          <a:ln>
            <a:noFill/>
          </a:ln>
          <a:effectLst/>
          <a:extLst>
            <a:ext uri="{909E8E84-426E-40DD-AFC4-6F175D3DCCD1}">
              <a14:hiddenFill xmlns:a14="http://schemas.microsoft.com/office/drawing/2010/main">
                <a:solidFill>
                  <a:srgbClr val="009999"/>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US" altLang="en-US" sz="3600" b="1" dirty="0">
                <a:solidFill>
                  <a:schemeClr val="bg1"/>
                </a:solidFill>
                <a:effectLst>
                  <a:outerShdw blurRad="38100" dist="38100" dir="2700000" algn="tl">
                    <a:srgbClr val="000000">
                      <a:alpha val="43137"/>
                    </a:srgbClr>
                  </a:outerShdw>
                </a:effectLst>
                <a:latin typeface="Liberation Sans" panose="020B0604020202020204" pitchFamily="34" charset="0"/>
              </a:rPr>
              <a:t>Acquisition and Disposition of Property, Plant, and Equipment</a:t>
            </a:r>
          </a:p>
        </p:txBody>
      </p:sp>
      <p:pic>
        <p:nvPicPr>
          <p:cNvPr id="9223" name="Picture 2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 y="412750"/>
            <a:ext cx="314325" cy="1295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4" name="Text Box 26"/>
          <p:cNvSpPr txBox="1">
            <a:spLocks noChangeArrowheads="1"/>
          </p:cNvSpPr>
          <p:nvPr/>
        </p:nvSpPr>
        <p:spPr bwMode="auto">
          <a:xfrm>
            <a:off x="533400" y="152400"/>
            <a:ext cx="1905000" cy="17224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a:spcBef>
                <a:spcPct val="50000"/>
              </a:spcBef>
            </a:pPr>
            <a:r>
              <a:rPr lang="en-US" altLang="en-US" sz="10700" b="1" dirty="0">
                <a:solidFill>
                  <a:srgbClr val="5F5F5F"/>
                </a:solidFill>
                <a:latin typeface="Liberation Sans" panose="020B0604020202020204" pitchFamily="34" charset="0"/>
              </a:rPr>
              <a:t>10</a:t>
            </a:r>
          </a:p>
        </p:txBody>
      </p:sp>
      <p:pic>
        <p:nvPicPr>
          <p:cNvPr id="9225" name="Picture 27"/>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11363"/>
            <a:ext cx="9140825" cy="460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6" name="Rectangle 15"/>
          <p:cNvSpPr txBox="1">
            <a:spLocks noChangeArrowheads="1"/>
          </p:cNvSpPr>
          <p:nvPr/>
        </p:nvSpPr>
        <p:spPr bwMode="auto">
          <a:xfrm>
            <a:off x="381000" y="2286000"/>
            <a:ext cx="3886200" cy="533400"/>
          </a:xfrm>
          <a:prstGeom prst="rect">
            <a:avLst/>
          </a:prstGeom>
          <a:solidFill>
            <a:srgbClr val="339933"/>
          </a:solidFill>
          <a:ln>
            <a:noFill/>
          </a:ln>
          <a:effectLst>
            <a:outerShdw sx="999" sy="999"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algn="l">
              <a:lnSpc>
                <a:spcPct val="110000"/>
              </a:lnSpc>
            </a:pPr>
            <a:r>
              <a:rPr lang="en-US" altLang="en-US" sz="2400" b="1" dirty="0">
                <a:solidFill>
                  <a:schemeClr val="bg1"/>
                </a:solidFill>
                <a:latin typeface="Liberation Sans" panose="020B0604020202020204" pitchFamily="34" charset="0"/>
              </a:rPr>
              <a:t>LEARNING OBJECTIVES</a:t>
            </a:r>
          </a:p>
        </p:txBody>
      </p:sp>
      <p:sp>
        <p:nvSpPr>
          <p:cNvPr id="3074" name="Rectangle 2"/>
          <p:cNvSpPr>
            <a:spLocks noGrp="1" noChangeArrowheads="1"/>
          </p:cNvSpPr>
          <p:nvPr>
            <p:ph type="body" idx="1"/>
          </p:nvPr>
        </p:nvSpPr>
        <p:spPr>
          <a:xfrm>
            <a:off x="457200" y="3352800"/>
            <a:ext cx="4114800" cy="3048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tx1"/>
                </a:solidFill>
                <a:prstDash val="solid"/>
                <a:miter lim="800000"/>
                <a:headEnd/>
                <a:tailEnd/>
              </a14:hiddenLine>
            </a:ext>
          </a:extLst>
        </p:spPr>
        <p:txBody>
          <a:bodyPr lIns="90488" tIns="44450" rIns="90488" bIns="44450"/>
          <a:lstStyle/>
          <a:p>
            <a:pPr>
              <a:lnSpc>
                <a:spcPct val="115000"/>
              </a:lnSpc>
              <a:spcBef>
                <a:spcPct val="45000"/>
              </a:spcBef>
              <a:buClr>
                <a:srgbClr val="A50021"/>
              </a:buClr>
              <a:buSzPct val="100000"/>
              <a:buFont typeface="+mj-lt"/>
              <a:buAutoNum type="arabicPeriod"/>
              <a:defRPr/>
            </a:pPr>
            <a:r>
              <a:rPr lang="en-US" sz="1600" b="0" kern="1200" dirty="0">
                <a:effectLst/>
                <a:latin typeface="Liberation Sans" panose="020B0604020202020204" pitchFamily="34" charset="0"/>
              </a:rPr>
              <a:t>Describe property, plant, and equipment.</a:t>
            </a:r>
          </a:p>
          <a:p>
            <a:pPr>
              <a:lnSpc>
                <a:spcPct val="115000"/>
              </a:lnSpc>
              <a:spcBef>
                <a:spcPct val="45000"/>
              </a:spcBef>
              <a:buClr>
                <a:srgbClr val="A50021"/>
              </a:buClr>
              <a:buSzPct val="100000"/>
              <a:buFont typeface="+mj-lt"/>
              <a:buAutoNum type="arabicPeriod"/>
              <a:defRPr/>
            </a:pPr>
            <a:r>
              <a:rPr lang="en-US" sz="1600" b="0" kern="1200" dirty="0">
                <a:effectLst/>
                <a:latin typeface="Liberation Sans" panose="020B0604020202020204" pitchFamily="34" charset="0"/>
              </a:rPr>
              <a:t>Identify the costs to include in initial valuation of property, plant, and equipment.</a:t>
            </a:r>
          </a:p>
          <a:p>
            <a:pPr>
              <a:lnSpc>
                <a:spcPct val="115000"/>
              </a:lnSpc>
              <a:spcBef>
                <a:spcPct val="45000"/>
              </a:spcBef>
              <a:buClr>
                <a:srgbClr val="A50021"/>
              </a:buClr>
              <a:buSzPct val="100000"/>
              <a:buFont typeface="+mj-lt"/>
              <a:buAutoNum type="arabicPeriod"/>
              <a:defRPr/>
            </a:pPr>
            <a:r>
              <a:rPr lang="en-US" sz="1600" b="0" kern="1200" dirty="0">
                <a:effectLst/>
                <a:latin typeface="Liberation Sans" panose="020B0604020202020204" pitchFamily="34" charset="0"/>
              </a:rPr>
              <a:t>Describe the accounting problems associated with self-constructed assets.</a:t>
            </a:r>
          </a:p>
          <a:p>
            <a:pPr>
              <a:lnSpc>
                <a:spcPct val="115000"/>
              </a:lnSpc>
              <a:spcBef>
                <a:spcPct val="45000"/>
              </a:spcBef>
              <a:buClr>
                <a:srgbClr val="A50021"/>
              </a:buClr>
              <a:buSzPct val="100000"/>
              <a:buFont typeface="+mj-lt"/>
              <a:buAutoNum type="arabicPeriod"/>
              <a:defRPr/>
            </a:pPr>
            <a:r>
              <a:rPr lang="en-US" sz="1600" b="0" kern="1200" dirty="0">
                <a:effectLst/>
                <a:latin typeface="Liberation Sans" panose="020B0604020202020204" pitchFamily="34" charset="0"/>
              </a:rPr>
              <a:t>Describe the accounting problems associated with interest capitalization.</a:t>
            </a:r>
          </a:p>
        </p:txBody>
      </p:sp>
    </p:spTree>
    <p:extLst>
      <p:ext uri="{BB962C8B-B14F-4D97-AF65-F5344CB8AC3E}">
        <p14:creationId xmlns:p14="http://schemas.microsoft.com/office/powerpoint/2010/main" val="2518196045"/>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2738" name="Rectangle 1026"/>
          <p:cNvSpPr>
            <a:spLocks noGrp="1" noChangeArrowheads="1"/>
          </p:cNvSpPr>
          <p:nvPr>
            <p:ph type="title" idx="4294967295"/>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algn="l"/>
            <a:r>
              <a:rPr lang="en-US" sz="3200" i="0" kern="1200" dirty="0">
                <a:solidFill>
                  <a:srgbClr val="0000E2"/>
                </a:solidFill>
                <a:effectLst/>
                <a:latin typeface="Liberation Sans" panose="020B0604020202020204" pitchFamily="34" charset="0"/>
                <a:ea typeface="+mn-ea"/>
                <a:cs typeface="+mn-cs"/>
              </a:rPr>
              <a:t>DISPOSITION OF PROPERTY, PLANT, AND EQUIPMENT</a:t>
            </a:r>
          </a:p>
        </p:txBody>
      </p:sp>
      <p:sp>
        <p:nvSpPr>
          <p:cNvPr id="70660" name="Rectangle 1032"/>
          <p:cNvSpPr>
            <a:spLocks noChangeArrowheads="1"/>
          </p:cNvSpPr>
          <p:nvPr/>
        </p:nvSpPr>
        <p:spPr bwMode="auto">
          <a:xfrm>
            <a:off x="609600" y="1828800"/>
            <a:ext cx="8077200" cy="31702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682625" indent="-4508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20000"/>
              </a:lnSpc>
              <a:spcBef>
                <a:spcPts val="1200"/>
              </a:spcBef>
            </a:pPr>
            <a:r>
              <a:rPr lang="en-US" altLang="en-US" sz="2200" b="0" dirty="0">
                <a:latin typeface="Liberation Sans" panose="020B0604020202020204" pitchFamily="34" charset="0"/>
              </a:rPr>
              <a:t>A company may retire plant assets voluntarily or dispose of them by</a:t>
            </a:r>
          </a:p>
          <a:p>
            <a:pPr lvl="1" algn="l">
              <a:lnSpc>
                <a:spcPct val="120000"/>
              </a:lnSpc>
              <a:spcBef>
                <a:spcPts val="1200"/>
              </a:spcBef>
              <a:buClr>
                <a:srgbClr val="800000"/>
              </a:buClr>
              <a:buSzPct val="80000"/>
              <a:buFont typeface="Wingdings" pitchFamily="2" charset="2"/>
              <a:buChar char="u"/>
            </a:pPr>
            <a:r>
              <a:rPr lang="en-US" altLang="en-US" sz="2100" b="0" dirty="0">
                <a:latin typeface="Liberation Sans" panose="020B0604020202020204" pitchFamily="34" charset="0"/>
              </a:rPr>
              <a:t>Sale,</a:t>
            </a:r>
          </a:p>
          <a:p>
            <a:pPr lvl="1" algn="l">
              <a:lnSpc>
                <a:spcPct val="120000"/>
              </a:lnSpc>
              <a:spcBef>
                <a:spcPts val="1200"/>
              </a:spcBef>
              <a:buClr>
                <a:srgbClr val="800000"/>
              </a:buClr>
              <a:buSzPct val="80000"/>
              <a:buFont typeface="Wingdings" pitchFamily="2" charset="2"/>
              <a:buChar char="u"/>
            </a:pPr>
            <a:r>
              <a:rPr lang="en-US" altLang="en-US" sz="2100" b="0" dirty="0">
                <a:latin typeface="Liberation Sans" panose="020B0604020202020204" pitchFamily="34" charset="0"/>
              </a:rPr>
              <a:t>Exchange,</a:t>
            </a:r>
          </a:p>
          <a:p>
            <a:pPr lvl="1" algn="l">
              <a:lnSpc>
                <a:spcPct val="120000"/>
              </a:lnSpc>
              <a:spcBef>
                <a:spcPts val="1200"/>
              </a:spcBef>
              <a:buClr>
                <a:srgbClr val="800000"/>
              </a:buClr>
              <a:buSzPct val="80000"/>
              <a:buFont typeface="Wingdings" pitchFamily="2" charset="2"/>
              <a:buChar char="u"/>
            </a:pPr>
            <a:r>
              <a:rPr lang="en-US" altLang="en-US" sz="2100" b="0" dirty="0">
                <a:latin typeface="Liberation Sans" panose="020B0604020202020204" pitchFamily="34" charset="0"/>
              </a:rPr>
              <a:t>Involuntary conversion, or</a:t>
            </a:r>
          </a:p>
          <a:p>
            <a:pPr lvl="1" algn="l">
              <a:lnSpc>
                <a:spcPct val="120000"/>
              </a:lnSpc>
              <a:spcBef>
                <a:spcPts val="1200"/>
              </a:spcBef>
              <a:buClr>
                <a:srgbClr val="800000"/>
              </a:buClr>
              <a:buSzPct val="80000"/>
              <a:buFont typeface="Wingdings" pitchFamily="2" charset="2"/>
              <a:buChar char="u"/>
            </a:pPr>
            <a:r>
              <a:rPr lang="en-US" altLang="en-US" sz="2100" b="0" dirty="0">
                <a:latin typeface="Liberation Sans" panose="020B0604020202020204" pitchFamily="34" charset="0"/>
              </a:rPr>
              <a:t>Abandonment.</a:t>
            </a:r>
          </a:p>
        </p:txBody>
      </p:sp>
      <p:sp>
        <p:nvSpPr>
          <p:cNvPr id="70661" name="Rectangle 1033"/>
          <p:cNvSpPr>
            <a:spLocks noChangeArrowheads="1"/>
          </p:cNvSpPr>
          <p:nvPr/>
        </p:nvSpPr>
        <p:spPr bwMode="auto">
          <a:xfrm>
            <a:off x="609600" y="5029200"/>
            <a:ext cx="8077200" cy="53245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lgn="ctr">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b="1">
                <a:solidFill>
                  <a:schemeClr val="folHlink"/>
                </a:solidFill>
                <a:latin typeface="Comic Sans MS" pitchFamily="66" charset="0"/>
              </a:defRPr>
            </a:lvl1pPr>
            <a:lvl2pPr>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marL="0" lvl="1" algn="l">
              <a:lnSpc>
                <a:spcPct val="130000"/>
              </a:lnSpc>
              <a:buClr>
                <a:srgbClr val="800000"/>
              </a:buClr>
              <a:buFont typeface="Wingdings" pitchFamily="2" charset="2"/>
              <a:buNone/>
            </a:pPr>
            <a:r>
              <a:rPr lang="en-US" altLang="en-US" sz="2200" b="0" dirty="0">
                <a:latin typeface="Liberation Sans" panose="020B0604020202020204" pitchFamily="34" charset="0"/>
              </a:rPr>
              <a:t>Depreciation must be taken up to the date of disposition. </a:t>
            </a:r>
          </a:p>
        </p:txBody>
      </p:sp>
      <p:sp>
        <p:nvSpPr>
          <p:cNvPr id="7" name="Line 16"/>
          <p:cNvSpPr>
            <a:spLocks noChangeShapeType="1"/>
          </p:cNvSpPr>
          <p:nvPr/>
        </p:nvSpPr>
        <p:spPr bwMode="auto">
          <a:xfrm>
            <a:off x="381000" y="15240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8"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7</a:t>
            </a:r>
          </a:p>
        </p:txBody>
      </p:sp>
    </p:spTree>
  </p:cSld>
  <p:clrMapOvr>
    <a:masterClrMapping/>
  </p:clrMapOvr>
  <p:transition>
    <p:wipe dir="r"/>
  </p:transition>
</p:sld>
</file>

<file path=ppt/theme/theme1.xml><?xml version="1.0" encoding="utf-8"?>
<a:theme xmlns:a="http://schemas.openxmlformats.org/drawingml/2006/main" name="movnglnc">
  <a:themeElements>
    <a:clrScheme name="">
      <a:dk1>
        <a:srgbClr val="000000"/>
      </a:dk1>
      <a:lt1>
        <a:srgbClr val="FFFFFF"/>
      </a:lt1>
      <a:dk2>
        <a:srgbClr val="0000FF"/>
      </a:dk2>
      <a:lt2>
        <a:srgbClr val="000000"/>
      </a:lt2>
      <a:accent1>
        <a:srgbClr val="00FFFF"/>
      </a:accent1>
      <a:accent2>
        <a:srgbClr val="FF0000"/>
      </a:accent2>
      <a:accent3>
        <a:srgbClr val="FFFFFF"/>
      </a:accent3>
      <a:accent4>
        <a:srgbClr val="000000"/>
      </a:accent4>
      <a:accent5>
        <a:srgbClr val="AAFFFF"/>
      </a:accent5>
      <a:accent6>
        <a:srgbClr val="E70000"/>
      </a:accent6>
      <a:hlink>
        <a:srgbClr val="000099"/>
      </a:hlink>
      <a:folHlink>
        <a:srgbClr val="000000"/>
      </a:folHlink>
    </a:clrScheme>
    <a:fontScheme name="movnglnc">
      <a:majorFont>
        <a:latin typeface="Comic Sans M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28575" cap="sq" cmpd="sng" algn="ctr">
          <a:solidFill>
            <a:srgbClr val="8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folHlink"/>
            </a:solidFill>
            <a:effectLst>
              <a:outerShdw blurRad="38100" dist="38100" dir="2700000" algn="tl">
                <a:srgbClr val="000000">
                  <a:alpha val="43137"/>
                </a:srgbClr>
              </a:outerShdw>
            </a:effectLst>
            <a:latin typeface="Comic Sans MS" pitchFamily="66" charset="0"/>
          </a:defRPr>
        </a:defPPr>
      </a:lstStyle>
    </a:spDef>
    <a:lnDef>
      <a:spPr bwMode="auto">
        <a:xfrm>
          <a:off x="0" y="0"/>
          <a:ext cx="1" cy="1"/>
        </a:xfrm>
        <a:custGeom>
          <a:avLst/>
          <a:gdLst/>
          <a:ahLst/>
          <a:cxnLst/>
          <a:rect l="0" t="0" r="0" b="0"/>
          <a:pathLst/>
        </a:custGeom>
        <a:solidFill>
          <a:schemeClr val="bg1"/>
        </a:solidFill>
        <a:ln w="28575" cap="sq" cmpd="sng" algn="ctr">
          <a:solidFill>
            <a:srgbClr val="8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folHlink"/>
            </a:solidFill>
            <a:effectLst>
              <a:outerShdw blurRad="38100" dist="38100" dir="2700000" algn="tl">
                <a:srgbClr val="000000">
                  <a:alpha val="43137"/>
                </a:srgbClr>
              </a:outerShdw>
            </a:effectLst>
            <a:latin typeface="Comic Sans MS" pitchFamily="66" charset="0"/>
          </a:defRPr>
        </a:defPPr>
      </a:lstStyle>
    </a:lnDef>
  </a:objectDefaults>
  <a:extraClrSchemeLst>
    <a:extraClrScheme>
      <a:clrScheme name="movnglnc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vnglnc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vnglnc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vnglnc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vnglnc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vnglnc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vnglnc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Office\Templates\1033\Company Handbook.pot</Template>
  <TotalTime>15984</TotalTime>
  <Pages>43</Pages>
  <Words>1036</Words>
  <Application>Microsoft Office PowerPoint</Application>
  <PresentationFormat>On-screen Show (4:3)</PresentationFormat>
  <Paragraphs>92</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Comic Sans MS</vt:lpstr>
      <vt:lpstr>Liberation Sans</vt:lpstr>
      <vt:lpstr>Wingdings</vt:lpstr>
      <vt:lpstr>movnglnc</vt:lpstr>
      <vt:lpstr>PowerPoint Presentation</vt:lpstr>
      <vt:lpstr>PowerPoint Presentation</vt:lpstr>
      <vt:lpstr>PowerPoint Presentation</vt:lpstr>
      <vt:lpstr>PowerPoint Presentation</vt:lpstr>
      <vt:lpstr>PowerPoint Presentation</vt:lpstr>
      <vt:lpstr>COSTS SUBSEQUENT TO ACQUISITION</vt:lpstr>
      <vt:lpstr>PowerPoint Presentation</vt:lpstr>
      <vt:lpstr>PowerPoint Presentation</vt:lpstr>
      <vt:lpstr>DISPOSITION OF PROPERTY, PLANT, AND EQUIPMENT</vt:lpstr>
      <vt:lpstr>DISPOSITION OF PP&amp;E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Accounting and Accounting Standards</dc:title>
  <dc:creator>Coby Harmon</dc:creator>
  <cp:lastModifiedBy>Salah</cp:lastModifiedBy>
  <cp:revision>2412</cp:revision>
  <cp:lastPrinted>1999-09-16T17:08:20Z</cp:lastPrinted>
  <dcterms:created xsi:type="dcterms:W3CDTF">1997-03-28T18:03:02Z</dcterms:created>
  <dcterms:modified xsi:type="dcterms:W3CDTF">2019-03-07T15:50:10Z</dcterms:modified>
</cp:coreProperties>
</file>