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683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412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362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378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503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001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277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837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541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016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14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5707B-1612-44DA-AB06-327EE6D90D4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259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</a:rPr>
              <a:t>Lecture One</a:t>
            </a:r>
            <a:endParaRPr lang="ar-IQ" sz="7200" b="1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Events &amp; Probability</a:t>
            </a:r>
            <a:endParaRPr lang="ar-IQ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5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l" rtl="0"/>
            <a:r>
              <a:rPr lang="en-US" sz="2000" b="1" dirty="0"/>
              <a:t>Example </a:t>
            </a:r>
            <a:r>
              <a:rPr lang="en-US" sz="2000" b="1" dirty="0" smtClean="0"/>
              <a:t>. </a:t>
            </a:r>
            <a:r>
              <a:rPr lang="en-US" sz="2000" dirty="0"/>
              <a:t>Two dice are thrown once. Let </a:t>
            </a:r>
            <a:r>
              <a:rPr lang="en-US" sz="2000" b="1" dirty="0"/>
              <a:t>A</a:t>
            </a:r>
            <a:r>
              <a:rPr lang="en-US" sz="2000" dirty="0"/>
              <a:t> , and </a:t>
            </a:r>
            <a:r>
              <a:rPr lang="en-US" sz="2000" b="1" dirty="0"/>
              <a:t>B</a:t>
            </a:r>
            <a:r>
              <a:rPr lang="en-US" sz="2000" dirty="0"/>
              <a:t> be two events defined by: </a:t>
            </a:r>
          </a:p>
          <a:p>
            <a:pPr algn="l" rtl="0"/>
            <a:r>
              <a:rPr lang="en-US" sz="2000" b="1" dirty="0"/>
              <a:t>A</a:t>
            </a:r>
            <a:r>
              <a:rPr lang="en-US" sz="2000" dirty="0"/>
              <a:t> = the first die shows the number </a:t>
            </a:r>
            <a:r>
              <a:rPr lang="en-US" sz="2000" b="1" dirty="0"/>
              <a:t>1</a:t>
            </a:r>
            <a:r>
              <a:rPr lang="en-US" sz="2000" dirty="0"/>
              <a:t>.</a:t>
            </a:r>
          </a:p>
          <a:p>
            <a:pPr algn="l" rtl="0"/>
            <a:r>
              <a:rPr lang="en-US" sz="2000" b="1" dirty="0"/>
              <a:t>B</a:t>
            </a:r>
            <a:r>
              <a:rPr lang="en-US" sz="2000" dirty="0"/>
              <a:t> = the sum of two numbers appearing is less than </a:t>
            </a:r>
            <a:r>
              <a:rPr lang="en-US" sz="2000" b="1" dirty="0"/>
              <a:t>6</a:t>
            </a:r>
            <a:r>
              <a:rPr lang="en-US" sz="2000" dirty="0"/>
              <a:t>. </a:t>
            </a:r>
          </a:p>
          <a:p>
            <a:pPr algn="l" rtl="0"/>
            <a:r>
              <a:rPr lang="en-US" sz="2000" b="1" dirty="0"/>
              <a:t>Find</a:t>
            </a:r>
            <a:r>
              <a:rPr lang="en-US" sz="2000" dirty="0"/>
              <a:t> :  P(A) , P(B) , P(A B) , P(A B</a:t>
            </a:r>
            <a:r>
              <a:rPr lang="en-US" sz="2000" baseline="30000" dirty="0"/>
              <a:t>C</a:t>
            </a:r>
            <a:r>
              <a:rPr lang="en-US" sz="2000" dirty="0"/>
              <a:t>) , P(A∩B)</a:t>
            </a:r>
          </a:p>
          <a:p>
            <a:pPr algn="l" rtl="0"/>
            <a:r>
              <a:rPr lang="en-US" sz="2000" b="1" dirty="0"/>
              <a:t>Solution</a:t>
            </a:r>
            <a:r>
              <a:rPr lang="en-US" sz="2000" b="1" dirty="0" smtClean="0"/>
              <a:t>:</a:t>
            </a:r>
            <a:endParaRPr lang="en-US" sz="2000" dirty="0"/>
          </a:p>
          <a:p>
            <a:pPr algn="l" rtl="0"/>
            <a:r>
              <a:rPr lang="en-US" sz="2000" dirty="0"/>
              <a:t>A= {(1,1), (1,2), (1,3), (1,4), (1,5), (1,6</a:t>
            </a:r>
            <a:r>
              <a:rPr lang="en-US" sz="2000" dirty="0" smtClean="0"/>
              <a:t>)}</a:t>
            </a:r>
            <a:endParaRPr lang="en-US" sz="2000" dirty="0"/>
          </a:p>
          <a:p>
            <a:pPr algn="l" rtl="0"/>
            <a:r>
              <a:rPr lang="en-US" sz="2000" dirty="0"/>
              <a:t>A∩B= {(1,1), (1,2), (1,3), (1,4</a:t>
            </a:r>
            <a:r>
              <a:rPr lang="en-US" sz="2000" dirty="0" smtClean="0"/>
              <a:t>)}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b="1" dirty="0"/>
              <a:t>P(A B</a:t>
            </a:r>
            <a:r>
              <a:rPr lang="en-US" sz="2000" b="1" baseline="30000" dirty="0"/>
              <a:t>C</a:t>
            </a:r>
            <a:r>
              <a:rPr lang="en-US" sz="2000" b="1" dirty="0"/>
              <a:t>) = P(A) + P(B</a:t>
            </a:r>
            <a:r>
              <a:rPr lang="en-US" sz="2000" b="1" baseline="30000" dirty="0"/>
              <a:t>C</a:t>
            </a:r>
            <a:r>
              <a:rPr lang="en-US" sz="2000" b="1" dirty="0"/>
              <a:t>) - P(A∩B</a:t>
            </a:r>
            <a:r>
              <a:rPr lang="en-US" sz="2000" b="1" baseline="30000" dirty="0"/>
              <a:t>C</a:t>
            </a:r>
            <a:r>
              <a:rPr lang="en-US" sz="2000" b="1" dirty="0"/>
              <a:t>)</a:t>
            </a:r>
            <a:endParaRPr lang="en-US" sz="2000" dirty="0"/>
          </a:p>
          <a:p>
            <a:pPr algn="l" rtl="0"/>
            <a:r>
              <a:rPr lang="en-US" sz="2000" b="1" dirty="0"/>
              <a:t>P(B</a:t>
            </a:r>
            <a:r>
              <a:rPr lang="en-US" sz="2000" b="1" baseline="30000" dirty="0"/>
              <a:t>C</a:t>
            </a:r>
            <a:r>
              <a:rPr lang="en-US" sz="2000" b="1" dirty="0"/>
              <a:t>) = 1- P(B)</a:t>
            </a:r>
            <a:endParaRPr lang="en-US" sz="2000" dirty="0"/>
          </a:p>
          <a:p>
            <a:pPr algn="l" rtl="0"/>
            <a:r>
              <a:rPr lang="en-US" sz="2000" b="1" dirty="0"/>
              <a:t>P(A∩B</a:t>
            </a:r>
            <a:r>
              <a:rPr lang="en-US" sz="2000" b="1" baseline="30000" dirty="0"/>
              <a:t>C</a:t>
            </a:r>
            <a:r>
              <a:rPr lang="en-US" sz="2000" b="1" dirty="0"/>
              <a:t>) = P(A) - P(A∩B)</a:t>
            </a:r>
            <a:endParaRPr lang="en-US" sz="2000" dirty="0"/>
          </a:p>
          <a:p>
            <a:pPr algn="l" rtl="0"/>
            <a:endParaRPr lang="en-US" sz="2000" dirty="0"/>
          </a:p>
          <a:p>
            <a:pPr marL="0" indent="0" algn="l" rtl="0">
              <a:buNone/>
            </a:pP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97175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Conditional Probability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b="1" dirty="0"/>
              <a:t>Example 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/>
              <a:t>There three urns </a:t>
            </a:r>
            <a:r>
              <a:rPr lang="en-US" b="1" dirty="0"/>
              <a:t>A</a:t>
            </a:r>
            <a:r>
              <a:rPr lang="en-US" dirty="0"/>
              <a:t>,</a:t>
            </a:r>
            <a:r>
              <a:rPr lang="en-US" b="1" dirty="0"/>
              <a:t> B</a:t>
            </a:r>
            <a:r>
              <a:rPr lang="en-US" dirty="0"/>
              <a:t> &amp; </a:t>
            </a:r>
            <a:r>
              <a:rPr lang="en-US" b="1" dirty="0"/>
              <a:t>C</a:t>
            </a:r>
            <a:r>
              <a:rPr lang="en-US" dirty="0"/>
              <a:t>. Urn </a:t>
            </a:r>
            <a:r>
              <a:rPr lang="en-US" b="1" dirty="0"/>
              <a:t>A</a:t>
            </a:r>
            <a:r>
              <a:rPr lang="en-US" dirty="0"/>
              <a:t> contains six balls {three red, two black, one white}. Urn </a:t>
            </a:r>
            <a:r>
              <a:rPr lang="en-US" b="1" dirty="0"/>
              <a:t>B</a:t>
            </a:r>
            <a:r>
              <a:rPr lang="en-US" dirty="0"/>
              <a:t> contains four balls {one red, one black, two white}. Urn </a:t>
            </a:r>
            <a:r>
              <a:rPr lang="en-US" b="1" dirty="0"/>
              <a:t>C</a:t>
            </a:r>
            <a:r>
              <a:rPr lang="en-US" dirty="0"/>
              <a:t> contains twelve balls {three red, five black, four white}. We select </a:t>
            </a:r>
            <a:r>
              <a:rPr lang="en-US" b="1" dirty="0"/>
              <a:t>one</a:t>
            </a:r>
            <a:r>
              <a:rPr lang="en-US" dirty="0"/>
              <a:t> ball from these urns "</a:t>
            </a:r>
            <a:r>
              <a:rPr lang="en-US" b="1" dirty="0"/>
              <a:t>randomly</a:t>
            </a:r>
            <a:r>
              <a:rPr lang="en-US" dirty="0"/>
              <a:t>", and then select two balls after that we notice one of them is white and the other is red. What is the probability these two balls were selected from urn </a:t>
            </a:r>
            <a:r>
              <a:rPr lang="en-US" b="1" dirty="0"/>
              <a:t>A</a:t>
            </a:r>
            <a:r>
              <a:rPr lang="en-US" dirty="0"/>
              <a:t>?</a:t>
            </a:r>
          </a:p>
          <a:p>
            <a:pPr algn="l" rtl="0"/>
            <a:r>
              <a:rPr lang="en-US" dirty="0"/>
              <a:t> </a:t>
            </a:r>
          </a:p>
          <a:p>
            <a:pPr algn="l" rtl="0"/>
            <a:r>
              <a:rPr lang="en-US" b="1" dirty="0"/>
              <a:t>Solution:</a:t>
            </a:r>
            <a:r>
              <a:rPr lang="en-US" dirty="0"/>
              <a:t>  Under the principle of "equally likely", then:</a:t>
            </a:r>
          </a:p>
          <a:p>
            <a:pPr algn="l" rtl="0"/>
            <a:r>
              <a:rPr lang="en-US" dirty="0" err="1"/>
              <a:t>Pr</a:t>
            </a:r>
            <a:r>
              <a:rPr lang="en-US" dirty="0"/>
              <a:t>(A) = </a:t>
            </a:r>
            <a:r>
              <a:rPr lang="en-US" dirty="0" err="1"/>
              <a:t>Pr</a:t>
            </a:r>
            <a:r>
              <a:rPr lang="en-US" dirty="0"/>
              <a:t>(B) = </a:t>
            </a:r>
            <a:r>
              <a:rPr lang="en-US" dirty="0" err="1"/>
              <a:t>Pr</a:t>
            </a:r>
            <a:r>
              <a:rPr lang="en-US" dirty="0"/>
              <a:t>(C) = 1/3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7667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l" rtl="0"/>
            <a:r>
              <a:rPr lang="en-US" dirty="0"/>
              <a:t>E = Two balls are selected regardless the urns {</a:t>
            </a:r>
            <a:r>
              <a:rPr lang="en-US" b="1" dirty="0"/>
              <a:t>A</a:t>
            </a:r>
            <a:r>
              <a:rPr lang="en-US" dirty="0"/>
              <a:t>, </a:t>
            </a:r>
            <a:r>
              <a:rPr lang="en-US" b="1" dirty="0"/>
              <a:t>B</a:t>
            </a:r>
            <a:r>
              <a:rPr lang="en-US" dirty="0"/>
              <a:t> or </a:t>
            </a:r>
            <a:r>
              <a:rPr lang="en-US" b="1" dirty="0"/>
              <a:t>C</a:t>
            </a:r>
            <a:r>
              <a:rPr lang="en-US" dirty="0"/>
              <a:t>}. 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       E</a:t>
            </a:r>
            <a:r>
              <a:rPr lang="en-US" baseline="-25000" dirty="0"/>
              <a:t>1</a:t>
            </a:r>
            <a:r>
              <a:rPr lang="en-US" dirty="0"/>
              <a:t> = Two balls are selected from urn </a:t>
            </a:r>
            <a:r>
              <a:rPr lang="en-US" b="1" dirty="0"/>
              <a:t>A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       E</a:t>
            </a:r>
            <a:r>
              <a:rPr lang="en-US" baseline="-25000" dirty="0"/>
              <a:t>2</a:t>
            </a:r>
            <a:r>
              <a:rPr lang="en-US" dirty="0"/>
              <a:t> = Two balls are selected from urn </a:t>
            </a:r>
            <a:r>
              <a:rPr lang="en-US" b="1" dirty="0"/>
              <a:t>B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       E</a:t>
            </a:r>
            <a:r>
              <a:rPr lang="en-US" baseline="-25000" dirty="0"/>
              <a:t>3</a:t>
            </a:r>
            <a:r>
              <a:rPr lang="en-US" dirty="0"/>
              <a:t> = Two balls are selected from urn </a:t>
            </a:r>
            <a:r>
              <a:rPr lang="en-US" b="1" dirty="0"/>
              <a:t>C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6946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pPr marL="0" lvl="0" indent="0" algn="ctr" rtl="0">
              <a:buNone/>
            </a:pPr>
            <a:r>
              <a:rPr lang="en-US" b="1" u="sng" dirty="0" smtClean="0">
                <a:solidFill>
                  <a:srgbClr val="119F36"/>
                </a:solidFill>
              </a:rPr>
              <a:t> Problem</a:t>
            </a:r>
            <a:r>
              <a:rPr lang="en-US" dirty="0" smtClean="0"/>
              <a:t> </a:t>
            </a:r>
          </a:p>
          <a:p>
            <a:pPr lvl="0" algn="l" rtl="0"/>
            <a:r>
              <a:rPr lang="en-US" dirty="0" smtClean="0"/>
              <a:t>In </a:t>
            </a:r>
            <a:r>
              <a:rPr lang="en-US" dirty="0"/>
              <a:t>a trial, the judge is </a:t>
            </a:r>
            <a:r>
              <a:rPr lang="en-US" b="1" dirty="0"/>
              <a:t>65%</a:t>
            </a:r>
            <a:r>
              <a:rPr lang="en-US" dirty="0"/>
              <a:t> sure that </a:t>
            </a:r>
            <a:r>
              <a:rPr lang="en-US" b="1" dirty="0"/>
              <a:t>Susan</a:t>
            </a:r>
            <a:r>
              <a:rPr lang="en-US" dirty="0"/>
              <a:t> has committed a crime.</a:t>
            </a:r>
            <a:r>
              <a:rPr lang="en-US" b="1" dirty="0"/>
              <a:t> Julie</a:t>
            </a:r>
            <a:r>
              <a:rPr lang="en-US" dirty="0"/>
              <a:t> and </a:t>
            </a:r>
            <a:r>
              <a:rPr lang="en-US" b="1" dirty="0"/>
              <a:t>Robert</a:t>
            </a:r>
            <a:r>
              <a:rPr lang="en-US" dirty="0"/>
              <a:t> are </a:t>
            </a:r>
            <a:r>
              <a:rPr lang="en-US" b="1" dirty="0"/>
              <a:t>two</a:t>
            </a:r>
            <a:r>
              <a:rPr lang="en-US" dirty="0"/>
              <a:t> witnesses who know whether Susan is innocent or guilty. However, Robert is Susan’s friend and will lie with probability </a:t>
            </a:r>
            <a:r>
              <a:rPr lang="en-US" b="1" dirty="0"/>
              <a:t>0.25</a:t>
            </a:r>
            <a:r>
              <a:rPr lang="en-US" dirty="0"/>
              <a:t> if Susan is guilty. He will tell the truth if she is innocent. Julie is Susan’s enemy and will lie with probability </a:t>
            </a:r>
            <a:r>
              <a:rPr lang="en-US" b="1" dirty="0"/>
              <a:t>0.30</a:t>
            </a:r>
            <a:r>
              <a:rPr lang="en-US" dirty="0"/>
              <a:t> if Susan is innocent. She will tell the truth if Susan is guilty. What is the probability that Susan is guilty if Robert and Julie give conflicting testimony?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52517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Lecture One</vt:lpstr>
      <vt:lpstr>PowerPoint Presentation</vt:lpstr>
      <vt:lpstr>Conditional Probability 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One</dc:title>
  <dc:creator>DR.Ahmed Saker</dc:creator>
  <cp:lastModifiedBy>DR.Ahmed Saker</cp:lastModifiedBy>
  <cp:revision>2</cp:revision>
  <dcterms:created xsi:type="dcterms:W3CDTF">2019-03-25T19:23:08Z</dcterms:created>
  <dcterms:modified xsi:type="dcterms:W3CDTF">2019-03-25T19:38:14Z</dcterms:modified>
</cp:coreProperties>
</file>