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92475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2722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3355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1297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018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9927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8728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8531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1975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33047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0198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EC5E0-78F1-486A-8FF6-FC6D9E1F44E5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D57E-DA9B-4047-9F0F-0EC652AE3DC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355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3" Type="http://schemas.openxmlformats.org/officeDocument/2006/relationships/image" Target="../media/image10.png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7030A0"/>
                </a:solidFill>
              </a:rPr>
              <a:t>Lecture Ten</a:t>
            </a:r>
            <a:endParaRPr lang="ar-IQ" sz="7200" b="1" u="sng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Gamma Distribution </a:t>
            </a:r>
            <a:endParaRPr lang="ar-IQ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6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Gamma distribution is commonly used in waiting time and lifetime applications where is the component continues in working until its "failure" or "death". </a:t>
            </a:r>
          </a:p>
          <a:p>
            <a:pPr algn="l" rtl="0"/>
            <a:r>
              <a:rPr lang="en-US" sz="2800" dirty="0"/>
              <a:t>A </a:t>
            </a:r>
            <a:r>
              <a:rPr lang="en-US" sz="2800" dirty="0" err="1"/>
              <a:t>r.v</a:t>
            </a:r>
            <a:r>
              <a:rPr lang="en-US" sz="2800" dirty="0"/>
              <a:t>. </a:t>
            </a:r>
            <a:r>
              <a:rPr lang="en-US" sz="2800" b="1" dirty="0"/>
              <a:t>X</a:t>
            </a:r>
            <a:r>
              <a:rPr lang="en-US" sz="2800" dirty="0"/>
              <a:t> has Gamma distribution with scale parameter (λ &gt; 0) and shape parameter (r &gt; 0) we can say that :   X ~ Gamma(r , λ) if</a:t>
            </a:r>
            <a:r>
              <a:rPr lang="en-US" sz="2800" dirty="0" smtClean="0"/>
              <a:t>:</a:t>
            </a:r>
          </a:p>
          <a:p>
            <a:pPr marL="0" indent="0" algn="l" rtl="0">
              <a:buNone/>
            </a:pP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80819"/>
            <a:ext cx="3292971" cy="2130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7330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35337"/>
            <a:ext cx="8229600" cy="480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6512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27387"/>
            <a:ext cx="8229600" cy="480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816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809886"/>
            <a:ext cx="1872208" cy="458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982133"/>
              </p:ext>
            </p:extLst>
          </p:nvPr>
        </p:nvGraphicFramePr>
        <p:xfrm>
          <a:off x="1297857" y="1412776"/>
          <a:ext cx="1803523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4" imgW="1409088" imgH="622030" progId="Equation.3">
                  <p:embed/>
                </p:oleObj>
              </mc:Choice>
              <mc:Fallback>
                <p:oleObj name="Equation" r:id="rId4" imgW="1409088" imgH="62203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7857" y="1412776"/>
                        <a:ext cx="1803523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785242"/>
              </p:ext>
            </p:extLst>
          </p:nvPr>
        </p:nvGraphicFramePr>
        <p:xfrm>
          <a:off x="1299649" y="2276872"/>
          <a:ext cx="123442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6" imgW="914400" imgH="533400" progId="Equation.3">
                  <p:embed/>
                </p:oleObj>
              </mc:Choice>
              <mc:Fallback>
                <p:oleObj name="Equation" r:id="rId6" imgW="914400" imgH="533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9649" y="2276872"/>
                        <a:ext cx="1234423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537955"/>
              </p:ext>
            </p:extLst>
          </p:nvPr>
        </p:nvGraphicFramePr>
        <p:xfrm>
          <a:off x="1187624" y="3140969"/>
          <a:ext cx="2373670" cy="825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8" imgW="1727200" imgH="609600" progId="Equation.3">
                  <p:embed/>
                </p:oleObj>
              </mc:Choice>
              <mc:Fallback>
                <p:oleObj name="Equation" r:id="rId8" imgW="1727200" imgH="609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3140969"/>
                        <a:ext cx="2373670" cy="8256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518521"/>
              </p:ext>
            </p:extLst>
          </p:nvPr>
        </p:nvGraphicFramePr>
        <p:xfrm>
          <a:off x="1340797" y="4077072"/>
          <a:ext cx="181048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10" imgW="901309" imgH="393529" progId="Equation.3">
                  <p:embed/>
                </p:oleObj>
              </mc:Choice>
              <mc:Fallback>
                <p:oleObj name="Equation" r:id="rId10" imgW="901309" imgH="39352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0797" y="4077072"/>
                        <a:ext cx="1810486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076187"/>
              </p:ext>
            </p:extLst>
          </p:nvPr>
        </p:nvGraphicFramePr>
        <p:xfrm>
          <a:off x="3995936" y="4077072"/>
          <a:ext cx="1918294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quation" r:id="rId12" imgW="1040948" imgH="469696" progId="Equation.3">
                  <p:embed/>
                </p:oleObj>
              </mc:Choice>
              <mc:Fallback>
                <p:oleObj name="Equation" r:id="rId12" imgW="1040948" imgH="469696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077072"/>
                        <a:ext cx="1918294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0595185"/>
              </p:ext>
            </p:extLst>
          </p:nvPr>
        </p:nvGraphicFramePr>
        <p:xfrm>
          <a:off x="6300192" y="4005064"/>
          <a:ext cx="2040578" cy="878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14" imgW="1345616" imgH="583947" progId="Equation.3">
                  <p:embed/>
                </p:oleObj>
              </mc:Choice>
              <mc:Fallback>
                <p:oleObj name="Equation" r:id="rId14" imgW="1345616" imgH="583947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4005064"/>
                        <a:ext cx="2040578" cy="8785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5062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67</Words>
  <Application>Microsoft Office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Microsoft Equation 3.0</vt:lpstr>
      <vt:lpstr>Lecture Ten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Ten</dc:title>
  <dc:creator>DR.Ahmed Saker</dc:creator>
  <cp:lastModifiedBy>DR.Ahmed Saker</cp:lastModifiedBy>
  <cp:revision>1</cp:revision>
  <dcterms:created xsi:type="dcterms:W3CDTF">2019-03-25T21:55:51Z</dcterms:created>
  <dcterms:modified xsi:type="dcterms:W3CDTF">2019-03-25T22:02:06Z</dcterms:modified>
</cp:coreProperties>
</file>