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609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786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627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172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383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0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958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30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079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512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A2FD-F7AC-47B1-AF41-DEE7C2DD82A0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286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Two</a:t>
            </a:r>
            <a:endParaRPr lang="ar-IQ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Random </a:t>
            </a:r>
            <a:r>
              <a:rPr lang="en-US" sz="5400" b="1" dirty="0" smtClean="0">
                <a:solidFill>
                  <a:srgbClr val="FF0000"/>
                </a:solidFill>
              </a:rPr>
              <a:t>Variable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2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Definition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/>
              <a:t>Random Variable: </a:t>
            </a:r>
            <a:r>
              <a:rPr lang="en-US" dirty="0"/>
              <a:t> A real valued function assigned to each outcome  </a:t>
            </a:r>
            <a:r>
              <a:rPr lang="en-US" b="1" dirty="0"/>
              <a:t> </a:t>
            </a:r>
            <a:endParaRPr lang="en-US" dirty="0"/>
          </a:p>
          <a:p>
            <a:pPr algn="l" rtl="0"/>
            <a:r>
              <a:rPr lang="en-US" dirty="0"/>
              <a:t>   one and only one     real number whose numerical value is determined by the outcome of a random experiment.</a:t>
            </a:r>
          </a:p>
          <a:p>
            <a:pPr algn="l" rtl="0"/>
            <a:r>
              <a:rPr lang="en-US" dirty="0"/>
              <a:t>We used to denote </a:t>
            </a:r>
            <a:r>
              <a:rPr lang="en-US" dirty="0" err="1"/>
              <a:t>r.v</a:t>
            </a:r>
            <a:r>
              <a:rPr lang="en-US" dirty="0"/>
              <a:t>. by capital letters (X, Y, Z, …),</a:t>
            </a:r>
            <a:r>
              <a:rPr lang="en-US" b="1" dirty="0"/>
              <a:t> </a:t>
            </a:r>
            <a:r>
              <a:rPr lang="en-US" dirty="0"/>
              <a:t>while denoting their values by small letters (x, y, z, …). </a:t>
            </a:r>
          </a:p>
          <a:p>
            <a:pPr algn="l" rtl="0"/>
            <a:r>
              <a:rPr lang="en-US" dirty="0"/>
              <a:t>There are two main types of random variable as below.</a:t>
            </a:r>
          </a:p>
          <a:p>
            <a:pPr algn="l" rtl="0"/>
            <a:r>
              <a:rPr lang="en-US" dirty="0"/>
              <a:t> </a:t>
            </a:r>
          </a:p>
          <a:p>
            <a:pPr lvl="0" algn="l" rtl="0"/>
            <a:r>
              <a:rPr lang="en-US" b="1" dirty="0"/>
              <a:t>Discrete:</a:t>
            </a:r>
            <a:r>
              <a:rPr lang="en-US" dirty="0"/>
              <a:t> A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is called "discrete" if its values are "</a:t>
            </a:r>
            <a:r>
              <a:rPr lang="en-US" b="1" dirty="0"/>
              <a:t>countable</a:t>
            </a:r>
            <a:r>
              <a:rPr lang="en-US" dirty="0"/>
              <a:t>" in numbers. For example, let X be the number of spots on a die where is : P(a)=P(X=a) ;    a = 1,2,3,4,5,6. </a:t>
            </a:r>
          </a:p>
          <a:p>
            <a:pPr algn="l" rtl="0"/>
            <a:r>
              <a:rPr lang="en-US" b="1" dirty="0"/>
              <a:t>Continuous:</a:t>
            </a:r>
            <a:r>
              <a:rPr lang="en-US" dirty="0"/>
              <a:t> A </a:t>
            </a:r>
            <a:r>
              <a:rPr lang="en-US" dirty="0" err="1"/>
              <a:t>r.v</a:t>
            </a:r>
            <a:r>
              <a:rPr lang="en-US" dirty="0"/>
              <a:t>. X is called "continuous" if its range an interval "</a:t>
            </a:r>
            <a:r>
              <a:rPr lang="en-US" b="1" dirty="0"/>
              <a:t>uncountable</a:t>
            </a:r>
            <a:r>
              <a:rPr lang="en-US" dirty="0"/>
              <a:t>" set and f(X=x) = 0  ,   , because we cannot determine the probability of X that taking discrete values at a constant. For example, let X be the weight of student in a class where is (40 ≤ X ≤100).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184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Probability Mass Function</a:t>
            </a:r>
            <a:endParaRPr lang="ar-IQ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Probability Mass Function (</a:t>
            </a:r>
            <a:r>
              <a:rPr lang="en-US" b="1" dirty="0" err="1"/>
              <a:t>p.m.f</a:t>
            </a:r>
            <a:r>
              <a:rPr lang="en-US" b="1" dirty="0"/>
              <a:t>.)</a:t>
            </a:r>
            <a:endParaRPr lang="en-US" dirty="0"/>
          </a:p>
          <a:p>
            <a:pPr algn="l" rtl="0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discrete </a:t>
            </a:r>
            <a:r>
              <a:rPr lang="en-US" b="1" dirty="0" err="1"/>
              <a:t>r.v</a:t>
            </a:r>
            <a:r>
              <a:rPr lang="en-US" b="1" dirty="0"/>
              <a:t>.</a:t>
            </a:r>
            <a:r>
              <a:rPr lang="en-US" dirty="0"/>
              <a:t>, then a (non-negative) real valued function defined on </a:t>
            </a:r>
            <a:r>
              <a:rPr lang="en-US" b="1" dirty="0"/>
              <a:t>R</a:t>
            </a:r>
            <a:r>
              <a:rPr lang="en-US" dirty="0"/>
              <a:t> by: </a:t>
            </a:r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is called the probability mass function of </a:t>
            </a:r>
            <a:r>
              <a:rPr lang="en-US" b="1" dirty="0"/>
              <a:t>x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40988"/>
            <a:ext cx="5190306" cy="54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354939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85183"/>
            <a:ext cx="1584176" cy="108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4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ar-IQ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3"/>
            <a:ext cx="2664297" cy="178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3894698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80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Probability Density Function</a:t>
            </a:r>
            <a:endParaRPr lang="ar-IQ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Probability Density Function (</a:t>
            </a:r>
            <a:r>
              <a:rPr lang="en-US" b="1" dirty="0" err="1"/>
              <a:t>p.d.f</a:t>
            </a:r>
            <a:r>
              <a:rPr lang="en-US" b="1" dirty="0"/>
              <a:t>.)</a:t>
            </a:r>
            <a:endParaRPr lang="en-US" dirty="0"/>
          </a:p>
          <a:p>
            <a:pPr algn="l" rtl="0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continuous </a:t>
            </a:r>
            <a:r>
              <a:rPr lang="en-US" b="1" dirty="0" err="1"/>
              <a:t>r.v</a:t>
            </a:r>
            <a:r>
              <a:rPr lang="en-US" b="1" dirty="0"/>
              <a:t>.</a:t>
            </a:r>
            <a:r>
              <a:rPr lang="en-US" dirty="0"/>
              <a:t>, then (non-negative) real valued function defined on </a:t>
            </a:r>
            <a:r>
              <a:rPr lang="en-US" b="1" dirty="0"/>
              <a:t>R</a:t>
            </a:r>
            <a:r>
              <a:rPr lang="en-US" dirty="0"/>
              <a:t>  by:  </a:t>
            </a:r>
            <a:endParaRPr lang="en-US" dirty="0" smtClean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</a:t>
            </a:r>
            <a:r>
              <a:rPr lang="en-US" dirty="0"/>
              <a:t>is called probability density function (</a:t>
            </a:r>
            <a:r>
              <a:rPr lang="en-US" dirty="0" err="1"/>
              <a:t>p.d.f</a:t>
            </a:r>
            <a:r>
              <a:rPr lang="en-US" dirty="0"/>
              <a:t>.), if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16" y="3214688"/>
            <a:ext cx="4777384" cy="79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4" y="4653136"/>
            <a:ext cx="16201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64" y="5445224"/>
            <a:ext cx="151376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58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Example</a:t>
            </a:r>
            <a:endParaRPr lang="ar-IQ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700808"/>
            <a:ext cx="288607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3465562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93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Two</vt:lpstr>
      <vt:lpstr>Definition</vt:lpstr>
      <vt:lpstr>Probability Mass Function</vt:lpstr>
      <vt:lpstr>Example</vt:lpstr>
      <vt:lpstr>Probability Density Function</vt:lpstr>
      <vt:lpstr>Example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DR.Ahmed Saker</dc:creator>
  <cp:lastModifiedBy>DR.Ahmed Saker</cp:lastModifiedBy>
  <cp:revision>3</cp:revision>
  <dcterms:created xsi:type="dcterms:W3CDTF">2019-03-25T19:40:54Z</dcterms:created>
  <dcterms:modified xsi:type="dcterms:W3CDTF">2019-03-25T19:56:03Z</dcterms:modified>
</cp:coreProperties>
</file>