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D153-2346-4BF1-B335-356F6D550CF1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BAF1-371A-41C6-BE1B-D024478839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17101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D153-2346-4BF1-B335-356F6D550CF1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BAF1-371A-41C6-BE1B-D024478839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9738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D153-2346-4BF1-B335-356F6D550CF1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BAF1-371A-41C6-BE1B-D024478839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8907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D153-2346-4BF1-B335-356F6D550CF1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BAF1-371A-41C6-BE1B-D024478839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3800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D153-2346-4BF1-B335-356F6D550CF1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BAF1-371A-41C6-BE1B-D024478839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36248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D153-2346-4BF1-B335-356F6D550CF1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BAF1-371A-41C6-BE1B-D024478839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43223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D153-2346-4BF1-B335-356F6D550CF1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BAF1-371A-41C6-BE1B-D024478839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02575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D153-2346-4BF1-B335-356F6D550CF1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BAF1-371A-41C6-BE1B-D024478839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89130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D153-2346-4BF1-B335-356F6D550CF1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BAF1-371A-41C6-BE1B-D024478839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4155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D153-2346-4BF1-B335-356F6D550CF1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BAF1-371A-41C6-BE1B-D024478839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92696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5D153-2346-4BF1-B335-356F6D550CF1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FBAF1-371A-41C6-BE1B-D024478839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75451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5D153-2346-4BF1-B335-356F6D550CF1}" type="datetimeFigureOut">
              <a:rPr lang="ar-IQ" smtClean="0"/>
              <a:t>19/07/1440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FBAF1-371A-41C6-BE1B-D0244788399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94628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emf"/><Relationship Id="rId5" Type="http://schemas.openxmlformats.org/officeDocument/2006/relationships/image" Target="../media/image10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 smtClean="0">
                <a:solidFill>
                  <a:srgbClr val="7030A0"/>
                </a:solidFill>
              </a:rPr>
              <a:t>Lecture Three</a:t>
            </a:r>
            <a:endParaRPr lang="ar-IQ" sz="7200" b="1" u="sng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3886200"/>
            <a:ext cx="6656784" cy="17526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Cumulative Distribution Function</a:t>
            </a:r>
            <a:endParaRPr lang="ar-IQ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440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algn="l" rtl="0"/>
            <a:r>
              <a:rPr lang="en-US" dirty="0"/>
              <a:t>If we have a probability space </a:t>
            </a:r>
            <a:r>
              <a:rPr lang="en-US" dirty="0" smtClean="0"/>
              <a:t>   </a:t>
            </a:r>
          </a:p>
          <a:p>
            <a:pPr marL="0" indent="0" algn="l" rtl="0">
              <a:buNone/>
            </a:pPr>
            <a:r>
              <a:rPr lang="en-US" dirty="0" smtClean="0"/>
              <a:t>of </a:t>
            </a:r>
            <a:r>
              <a:rPr lang="en-US" dirty="0"/>
              <a:t>a random variable </a:t>
            </a:r>
            <a:r>
              <a:rPr lang="en-US" b="1" dirty="0"/>
              <a:t>X</a:t>
            </a:r>
            <a:r>
              <a:rPr lang="en-US" dirty="0"/>
              <a:t> , then we can find a single valued real and non-negative function F(x) called the Cumulative Distribution Function of a </a:t>
            </a:r>
            <a:r>
              <a:rPr lang="en-US" dirty="0" err="1"/>
              <a:t>r.v</a:t>
            </a:r>
            <a:r>
              <a:rPr lang="en-US" dirty="0"/>
              <a:t>. </a:t>
            </a:r>
            <a:r>
              <a:rPr lang="en-US" b="1" dirty="0"/>
              <a:t>X</a:t>
            </a:r>
            <a:r>
              <a:rPr lang="en-US" dirty="0"/>
              <a:t> and defined as below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  <a:p>
            <a:pPr algn="l" rtl="0"/>
            <a:endParaRPr lang="ar-IQ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946278"/>
            <a:ext cx="1368152" cy="335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846201"/>
            <a:ext cx="3816424" cy="1022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7419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algn="l" rtl="0"/>
            <a:r>
              <a:rPr lang="en-US" dirty="0"/>
              <a:t>For discrete </a:t>
            </a:r>
            <a:r>
              <a:rPr lang="en-US" dirty="0" err="1"/>
              <a:t>r.v</a:t>
            </a:r>
            <a:r>
              <a:rPr lang="en-US" dirty="0"/>
              <a:t>. </a:t>
            </a:r>
            <a:r>
              <a:rPr lang="en-US" b="1" dirty="0"/>
              <a:t>X</a:t>
            </a:r>
            <a:r>
              <a:rPr lang="en-US" dirty="0"/>
              <a:t> with </a:t>
            </a:r>
            <a:r>
              <a:rPr lang="en-US" dirty="0" err="1"/>
              <a:t>p.m.f</a:t>
            </a:r>
            <a:r>
              <a:rPr lang="en-US" dirty="0"/>
              <a:t>. </a:t>
            </a:r>
            <a:r>
              <a:rPr lang="en-US" b="1" dirty="0"/>
              <a:t>P(x</a:t>
            </a:r>
            <a:r>
              <a:rPr lang="en-US" b="1" dirty="0" smtClean="0"/>
              <a:t>)</a:t>
            </a:r>
            <a:r>
              <a:rPr lang="en-US" dirty="0" smtClean="0"/>
              <a:t>:</a:t>
            </a:r>
          </a:p>
          <a:p>
            <a:pPr marL="0" indent="0" algn="l" rtl="0">
              <a:buNone/>
            </a:pPr>
            <a:endParaRPr lang="ar-IQ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196752"/>
            <a:ext cx="3286651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59632" y="1988840"/>
            <a:ext cx="67687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dirty="0"/>
              <a:t>Conversely, if the C.D.F. of discrete </a:t>
            </a:r>
            <a:r>
              <a:rPr lang="en-US" sz="3200" dirty="0" err="1"/>
              <a:t>r.v</a:t>
            </a:r>
            <a:r>
              <a:rPr lang="en-US" sz="3200" dirty="0"/>
              <a:t>. </a:t>
            </a:r>
            <a:r>
              <a:rPr lang="en-US" sz="3200" b="1" dirty="0"/>
              <a:t>X</a:t>
            </a:r>
            <a:r>
              <a:rPr lang="en-US" sz="3200" dirty="0"/>
              <a:t> is known, then</a:t>
            </a:r>
            <a:r>
              <a:rPr lang="en-US" sz="3200" dirty="0" smtClean="0"/>
              <a:t>:</a:t>
            </a:r>
          </a:p>
          <a:p>
            <a:pPr algn="l" rtl="0"/>
            <a:endParaRPr lang="en-US" sz="3200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6569" y="3545484"/>
            <a:ext cx="6234877" cy="677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7933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algn="l" rtl="0"/>
            <a:r>
              <a:rPr lang="en-US" dirty="0"/>
              <a:t>For continuous </a:t>
            </a:r>
            <a:r>
              <a:rPr lang="en-US" dirty="0" err="1"/>
              <a:t>r.v</a:t>
            </a:r>
            <a:r>
              <a:rPr lang="en-US" dirty="0"/>
              <a:t>. </a:t>
            </a:r>
            <a:r>
              <a:rPr lang="en-US" b="1" dirty="0"/>
              <a:t>X</a:t>
            </a:r>
            <a:r>
              <a:rPr lang="en-US" dirty="0"/>
              <a:t> with </a:t>
            </a:r>
            <a:r>
              <a:rPr lang="en-US" dirty="0" err="1"/>
              <a:t>p.d.f</a:t>
            </a:r>
            <a:r>
              <a:rPr lang="en-US" dirty="0"/>
              <a:t>. </a:t>
            </a:r>
            <a:r>
              <a:rPr lang="en-US" b="1" dirty="0"/>
              <a:t>f(x)</a:t>
            </a:r>
            <a:r>
              <a:rPr lang="en-US" dirty="0"/>
              <a:t>: </a:t>
            </a: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12776"/>
            <a:ext cx="3128936" cy="876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15616" y="2636912"/>
            <a:ext cx="669674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3200" dirty="0"/>
              <a:t>Conversely, if the C.D.F. of continuous </a:t>
            </a:r>
            <a:r>
              <a:rPr lang="en-US" sz="3200" dirty="0" err="1"/>
              <a:t>r.v</a:t>
            </a:r>
            <a:r>
              <a:rPr lang="en-US" sz="3200" dirty="0"/>
              <a:t>. </a:t>
            </a:r>
            <a:r>
              <a:rPr lang="en-US" sz="3200" b="1" dirty="0"/>
              <a:t>X</a:t>
            </a:r>
            <a:r>
              <a:rPr lang="en-US" sz="3200" dirty="0"/>
              <a:t> is known, then</a:t>
            </a:r>
            <a:r>
              <a:rPr lang="en-US" sz="3200" dirty="0" smtClean="0"/>
              <a:t>:</a:t>
            </a:r>
          </a:p>
          <a:p>
            <a:pPr algn="l" rtl="0"/>
            <a:endParaRPr lang="en-US" sz="3200" dirty="0"/>
          </a:p>
          <a:p>
            <a:pPr algn="l" rtl="0"/>
            <a:endParaRPr lang="en-US" sz="32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044281"/>
            <a:ext cx="2068524" cy="9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8231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B050"/>
                </a:solidFill>
              </a:rPr>
              <a:t>Example</a:t>
            </a:r>
            <a:endParaRPr lang="ar-IQ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Let X be a </a:t>
            </a:r>
            <a:r>
              <a:rPr lang="en-US" dirty="0" err="1"/>
              <a:t>r.v</a:t>
            </a:r>
            <a:r>
              <a:rPr lang="en-US" dirty="0"/>
              <a:t>. has a </a:t>
            </a:r>
            <a:r>
              <a:rPr lang="en-US" dirty="0" err="1"/>
              <a:t>p.m.f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endParaRPr lang="en-US" dirty="0"/>
          </a:p>
          <a:p>
            <a:pPr algn="l" rtl="0"/>
            <a:endParaRPr lang="ar-IQ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345080"/>
            <a:ext cx="2880320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7414018"/>
              </p:ext>
            </p:extLst>
          </p:nvPr>
        </p:nvGraphicFramePr>
        <p:xfrm>
          <a:off x="1259632" y="3085768"/>
          <a:ext cx="2304256" cy="1382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4" imgW="1091880" imgH="660240" progId="Equation.3">
                  <p:embed/>
                </p:oleObj>
              </mc:Choice>
              <mc:Fallback>
                <p:oleObj name="Equation" r:id="rId4" imgW="1091880" imgH="660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3085768"/>
                        <a:ext cx="2304256" cy="13825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2457030"/>
              </p:ext>
            </p:extLst>
          </p:nvPr>
        </p:nvGraphicFramePr>
        <p:xfrm>
          <a:off x="827584" y="4581128"/>
          <a:ext cx="2908284" cy="144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6" imgW="1981200" imgH="990600" progId="Equation.3">
                  <p:embed/>
                </p:oleObj>
              </mc:Choice>
              <mc:Fallback>
                <p:oleObj name="Equation" r:id="rId6" imgW="1981200" imgH="990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581128"/>
                        <a:ext cx="2908284" cy="14401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6473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B050"/>
                </a:solidFill>
              </a:rPr>
              <a:t>Example</a:t>
            </a:r>
            <a:endParaRPr lang="ar-IQ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2800" dirty="0"/>
              <a:t>Find the C.D.F. of the following probability function and graph it. </a:t>
            </a:r>
            <a:endParaRPr lang="en-US" sz="2800" dirty="0" smtClean="0"/>
          </a:p>
          <a:p>
            <a:pPr marL="0" indent="0" algn="l" rtl="0">
              <a:buNone/>
            </a:pPr>
            <a:endParaRPr lang="ar-IQ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626587"/>
            <a:ext cx="2729267" cy="686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721368"/>
              </p:ext>
            </p:extLst>
          </p:nvPr>
        </p:nvGraphicFramePr>
        <p:xfrm>
          <a:off x="1049720" y="3312988"/>
          <a:ext cx="2725698" cy="170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4" imgW="1917700" imgH="1219200" progId="Equation.3">
                  <p:embed/>
                </p:oleObj>
              </mc:Choice>
              <mc:Fallback>
                <p:oleObj name="Equation" r:id="rId4" imgW="1917700" imgH="1219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9720" y="3312988"/>
                        <a:ext cx="2725698" cy="17001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068961"/>
            <a:ext cx="3384376" cy="20257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6745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122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Equation 3.0</vt:lpstr>
      <vt:lpstr>Lecture Three</vt:lpstr>
      <vt:lpstr>PowerPoint Presentation</vt:lpstr>
      <vt:lpstr>PowerPoint Presentation</vt:lpstr>
      <vt:lpstr>PowerPoint Presentation</vt:lpstr>
      <vt:lpstr>Example</vt:lpstr>
      <vt:lpstr>Example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Three</dc:title>
  <dc:creator>DR.Ahmed Saker</dc:creator>
  <cp:lastModifiedBy>DR.Ahmed Saker</cp:lastModifiedBy>
  <cp:revision>2</cp:revision>
  <dcterms:created xsi:type="dcterms:W3CDTF">2019-03-25T20:09:51Z</dcterms:created>
  <dcterms:modified xsi:type="dcterms:W3CDTF">2019-03-25T20:27:29Z</dcterms:modified>
</cp:coreProperties>
</file>