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13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225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915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581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073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586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299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199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209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064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88E3-BDDA-4DA0-849B-7751337EFFD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57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988E3-BDDA-4DA0-849B-7751337EFFD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0CFD3-FF25-4628-96AF-4DE9C5DE3A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87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</a:rPr>
              <a:t>Lecture Four</a:t>
            </a:r>
            <a:endParaRPr lang="ar-IQ" sz="7200" b="1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Mathematical Expectation </a:t>
            </a:r>
            <a:endParaRPr lang="ar-IQ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67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Definition </a:t>
            </a:r>
            <a:endParaRPr lang="ar-IQ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Let X be a </a:t>
            </a:r>
            <a:r>
              <a:rPr lang="en-US" dirty="0" err="1"/>
              <a:t>r.v</a:t>
            </a:r>
            <a:r>
              <a:rPr lang="en-US" dirty="0"/>
              <a:t>. and let u(x) be a function of X. Then, Mathematical Expectation value of u(x) will be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5595943" cy="210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82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50"/>
                </a:solidFill>
              </a:rPr>
              <a:t>Mean</a:t>
            </a:r>
            <a:endParaRPr lang="ar-IQ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When u(x) = x       </a:t>
            </a:r>
            <a:r>
              <a:rPr lang="en-US" dirty="0" smtClean="0"/>
              <a:t>  →      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When </a:t>
            </a:r>
            <a:r>
              <a:rPr lang="en-US" dirty="0"/>
              <a:t>it exists it called the "arithmetic mean of the distribution" or    merely called "</a:t>
            </a:r>
            <a:r>
              <a:rPr lang="en-US" b="1" dirty="0"/>
              <a:t>The Mean</a:t>
            </a:r>
            <a:r>
              <a:rPr lang="en-US" dirty="0"/>
              <a:t>" of </a:t>
            </a:r>
            <a:r>
              <a:rPr lang="en-US" dirty="0" err="1"/>
              <a:t>r.v</a:t>
            </a:r>
            <a:r>
              <a:rPr lang="en-US" dirty="0"/>
              <a:t>. </a:t>
            </a:r>
            <a:r>
              <a:rPr lang="en-US" b="1" dirty="0"/>
              <a:t>X</a:t>
            </a:r>
            <a:r>
              <a:rPr lang="en-US" dirty="0"/>
              <a:t> and denoted as µ</a:t>
            </a:r>
            <a:r>
              <a:rPr lang="en-US" baseline="-25000" dirty="0"/>
              <a:t>x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72816"/>
            <a:ext cx="187220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316" y="3789040"/>
            <a:ext cx="4593409" cy="168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60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B050"/>
                </a:solidFill>
              </a:rPr>
              <a:t>Central Moments</a:t>
            </a:r>
            <a:endParaRPr lang="ar-IQ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The </a:t>
            </a:r>
            <a:r>
              <a:rPr lang="en-US" b="1" dirty="0"/>
              <a:t>"</a:t>
            </a:r>
            <a:r>
              <a:rPr lang="en-US" b="1" dirty="0" err="1"/>
              <a:t>r</a:t>
            </a:r>
            <a:r>
              <a:rPr lang="en-US" b="1" baseline="30000" dirty="0" err="1"/>
              <a:t>th</a:t>
            </a:r>
            <a:r>
              <a:rPr lang="en-US" b="1" dirty="0"/>
              <a:t>"</a:t>
            </a:r>
            <a:r>
              <a:rPr lang="en-US" dirty="0"/>
              <a:t> central moment of </a:t>
            </a:r>
            <a:r>
              <a:rPr lang="en-US" dirty="0" err="1"/>
              <a:t>r.v</a:t>
            </a:r>
            <a:r>
              <a:rPr lang="en-US" dirty="0"/>
              <a:t>. X about the constant (</a:t>
            </a:r>
            <a:r>
              <a:rPr lang="en-US" b="1" dirty="0"/>
              <a:t>a</a:t>
            </a:r>
            <a:r>
              <a:rPr lang="en-US" dirty="0"/>
              <a:t>) is given by: </a:t>
            </a: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65" y="3267074"/>
            <a:ext cx="4874073" cy="593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32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>
                <a:solidFill>
                  <a:srgbClr val="00B050"/>
                </a:solidFill>
              </a:rPr>
              <a:t>N</a:t>
            </a:r>
            <a:r>
              <a:rPr lang="en-US" b="1" u="sng" dirty="0" smtClean="0">
                <a:solidFill>
                  <a:srgbClr val="00B050"/>
                </a:solidFill>
              </a:rPr>
              <a:t>on-central Moments</a:t>
            </a:r>
            <a:endParaRPr lang="ar-IQ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Sometimes </a:t>
            </a:r>
            <a:r>
              <a:rPr lang="en-US" dirty="0"/>
              <a:t>called </a:t>
            </a:r>
            <a:r>
              <a:rPr lang="en-US" b="1" dirty="0" smtClean="0"/>
              <a:t>“</a:t>
            </a:r>
            <a:r>
              <a:rPr lang="en-US" b="1" dirty="0" smtClean="0"/>
              <a:t>Raw Moments” </a:t>
            </a:r>
            <a:r>
              <a:rPr lang="en-US" dirty="0" smtClean="0"/>
              <a:t>. </a:t>
            </a:r>
            <a:r>
              <a:rPr lang="en-US" dirty="0"/>
              <a:t>The </a:t>
            </a:r>
            <a:r>
              <a:rPr lang="en-US" b="1" dirty="0"/>
              <a:t>"</a:t>
            </a:r>
            <a:r>
              <a:rPr lang="en-US" b="1" dirty="0" err="1"/>
              <a:t>r</a:t>
            </a:r>
            <a:r>
              <a:rPr lang="en-US" b="1" baseline="30000" dirty="0" err="1"/>
              <a:t>th</a:t>
            </a:r>
            <a:r>
              <a:rPr lang="en-US" b="1" dirty="0"/>
              <a:t>"</a:t>
            </a:r>
            <a:r>
              <a:rPr lang="en-US" dirty="0"/>
              <a:t> raw moment of a </a:t>
            </a:r>
            <a:r>
              <a:rPr lang="en-US" dirty="0" err="1"/>
              <a:t>r.v</a:t>
            </a:r>
            <a:r>
              <a:rPr lang="en-US" dirty="0"/>
              <a:t>. </a:t>
            </a:r>
            <a:r>
              <a:rPr lang="en-US" b="1" dirty="0"/>
              <a:t>X</a:t>
            </a:r>
            <a:r>
              <a:rPr lang="en-US" dirty="0"/>
              <a:t> denoted </a:t>
            </a:r>
            <a:r>
              <a:rPr lang="en-US" dirty="0" smtClean="0"/>
              <a:t>by         and </a:t>
            </a:r>
            <a:r>
              <a:rPr lang="en-US" dirty="0"/>
              <a:t>defined as: </a:t>
            </a:r>
            <a:endParaRPr lang="en-US" dirty="0" smtClean="0"/>
          </a:p>
          <a:p>
            <a:pPr marL="0" lvl="0" indent="0" algn="l" rtl="0">
              <a:buNone/>
            </a:pP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678" y="3205163"/>
            <a:ext cx="2010235" cy="10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276872"/>
            <a:ext cx="576064" cy="71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89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116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Lecture Four</vt:lpstr>
      <vt:lpstr>Definition </vt:lpstr>
      <vt:lpstr>Mean</vt:lpstr>
      <vt:lpstr>Central Moments</vt:lpstr>
      <vt:lpstr>Non-central Moments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Four</dc:title>
  <dc:creator>DR.Ahmed Saker</dc:creator>
  <cp:lastModifiedBy>DR.Ahmed Saker</cp:lastModifiedBy>
  <cp:revision>1</cp:revision>
  <dcterms:created xsi:type="dcterms:W3CDTF">2019-03-25T20:28:59Z</dcterms:created>
  <dcterms:modified xsi:type="dcterms:W3CDTF">2019-03-25T20:38:45Z</dcterms:modified>
</cp:coreProperties>
</file>