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8145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0347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84342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88803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298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3324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44176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491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9381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47106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5264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ABD77-050C-4201-BE39-FDB3FD250EC2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ED008-9D28-4A7F-A366-CAE541717AC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0879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Five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The Moment Generating </a:t>
            </a:r>
            <a:r>
              <a:rPr lang="en-US" b="1" dirty="0" smtClean="0">
                <a:solidFill>
                  <a:srgbClr val="FF0000"/>
                </a:solidFill>
              </a:rPr>
              <a:t>Function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50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>
                <a:solidFill>
                  <a:srgbClr val="00B050"/>
                </a:solidFill>
              </a:rPr>
              <a:t>M.g.f</a:t>
            </a:r>
            <a:r>
              <a:rPr lang="en-US" b="1" u="sng" dirty="0" smtClean="0">
                <a:solidFill>
                  <a:srgbClr val="00B050"/>
                </a:solidFill>
              </a:rPr>
              <a:t>.</a:t>
            </a:r>
            <a:endParaRPr lang="ar-IQ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Suppose that there is a positive number (h) </a:t>
            </a:r>
            <a:r>
              <a:rPr lang="en-US" dirty="0" smtClean="0"/>
              <a:t>such that  E[</a:t>
            </a:r>
            <a:r>
              <a:rPr lang="en-US" dirty="0" err="1" smtClean="0"/>
              <a:t>e</a:t>
            </a:r>
            <a:r>
              <a:rPr lang="en-US" baseline="30000" dirty="0" err="1" smtClean="0"/>
              <a:t>tx</a:t>
            </a:r>
            <a:r>
              <a:rPr lang="en-US" dirty="0"/>
              <a:t>]  exists for some (t) where is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 err="1"/>
              <a:t>m.g.f</a:t>
            </a:r>
            <a:r>
              <a:rPr lang="en-US" dirty="0"/>
              <a:t>. is a function of (</a:t>
            </a:r>
            <a:r>
              <a:rPr lang="en-US" b="1" dirty="0"/>
              <a:t>t</a:t>
            </a:r>
            <a:r>
              <a:rPr lang="en-US" dirty="0"/>
              <a:t>) not of (</a:t>
            </a:r>
            <a:r>
              <a:rPr lang="en-US" b="1" dirty="0"/>
              <a:t>X</a:t>
            </a:r>
            <a:r>
              <a:rPr lang="en-US" dirty="0"/>
              <a:t>), because x's are random sample values and will be substituted and only (</a:t>
            </a:r>
            <a:r>
              <a:rPr lang="en-US" b="1" dirty="0"/>
              <a:t>t</a:t>
            </a:r>
            <a:r>
              <a:rPr lang="en-US" dirty="0"/>
              <a:t>) will appear at the final result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15301"/>
            <a:ext cx="1757536" cy="7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B050"/>
                </a:solidFill>
              </a:rPr>
              <a:t>The Characteristic Function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Characteristic Function of random variable X and denoted by : </a:t>
            </a:r>
            <a:r>
              <a:rPr lang="en-US" dirty="0" smtClean="0"/>
              <a:t>     . </a:t>
            </a:r>
            <a:r>
              <a:rPr lang="en-US" dirty="0"/>
              <a:t>That is:  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76872"/>
            <a:ext cx="576064" cy="43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84984"/>
            <a:ext cx="570721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0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B050"/>
                </a:solidFill>
              </a:rPr>
              <a:t>Mode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Mode of a certain distribution function of a </a:t>
            </a:r>
            <a:r>
              <a:rPr lang="en-US" dirty="0" err="1"/>
              <a:t>r.v</a:t>
            </a:r>
            <a:r>
              <a:rPr lang="en-US" dirty="0"/>
              <a:t>. </a:t>
            </a:r>
            <a:r>
              <a:rPr lang="en-US" b="1" dirty="0"/>
              <a:t>X</a:t>
            </a:r>
            <a:r>
              <a:rPr lang="en-US" dirty="0"/>
              <a:t>  measures the central location of probability function. It is defined (</a:t>
            </a:r>
            <a:r>
              <a:rPr lang="en-US" b="1" dirty="0"/>
              <a:t>if it exists</a:t>
            </a:r>
            <a:r>
              <a:rPr lang="en-US" dirty="0"/>
              <a:t>) as the value at which probability function (relative frequency) attains its largest point (</a:t>
            </a:r>
            <a:r>
              <a:rPr lang="en-US" b="1" dirty="0"/>
              <a:t>Maximum</a:t>
            </a:r>
            <a:r>
              <a:rPr lang="en-US" dirty="0"/>
              <a:t>) as below.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0130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/>
            <a:r>
              <a:rPr lang="en-US" b="1" dirty="0"/>
              <a:t>For Continuous random variable</a:t>
            </a:r>
            <a:endParaRPr lang="en-US" dirty="0"/>
          </a:p>
          <a:p>
            <a:pPr algn="l" rtl="0"/>
            <a:r>
              <a:rPr lang="en-US" dirty="0"/>
              <a:t>If  </a:t>
            </a:r>
            <a:r>
              <a:rPr lang="en-US" b="1" dirty="0"/>
              <a:t>mode = </a:t>
            </a:r>
            <a:r>
              <a:rPr lang="en-US" b="1" dirty="0" err="1"/>
              <a:t>x</a:t>
            </a:r>
            <a:r>
              <a:rPr lang="en-US" b="1" baseline="-25000" dirty="0" err="1"/>
              <a:t>mo</a:t>
            </a:r>
            <a:r>
              <a:rPr lang="en-US" baseline="-25000" dirty="0"/>
              <a:t> </a:t>
            </a:r>
            <a:r>
              <a:rPr lang="en-US" dirty="0"/>
              <a:t>  of  </a:t>
            </a:r>
            <a:r>
              <a:rPr lang="en-US" b="1" dirty="0" err="1"/>
              <a:t>c.r.v</a:t>
            </a:r>
            <a:r>
              <a:rPr lang="en-US" b="1" dirty="0"/>
              <a:t>.</a:t>
            </a:r>
            <a:r>
              <a:rPr lang="en-US" dirty="0"/>
              <a:t>  then, it can </a:t>
            </a:r>
            <a:r>
              <a:rPr lang="en-US" dirty="0" smtClean="0"/>
              <a:t>be obtained </a:t>
            </a:r>
            <a:r>
              <a:rPr lang="en-US" dirty="0"/>
              <a:t>by setting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and   </a:t>
            </a:r>
          </a:p>
          <a:p>
            <a:pPr marL="0" indent="0" algn="l" rtl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2221523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432048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188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/>
            <a:endParaRPr lang="en-US" b="1" dirty="0" smtClean="0"/>
          </a:p>
          <a:p>
            <a:pPr algn="l" rtl="0"/>
            <a:r>
              <a:rPr lang="en-US" b="1" dirty="0" smtClean="0"/>
              <a:t>For </a:t>
            </a:r>
            <a:r>
              <a:rPr lang="en-US" b="1" dirty="0"/>
              <a:t>Discrete random variable</a:t>
            </a:r>
            <a:endParaRPr lang="en-US" dirty="0"/>
          </a:p>
          <a:p>
            <a:pPr algn="l" rtl="0"/>
            <a:r>
              <a:rPr lang="en-US" dirty="0"/>
              <a:t>If </a:t>
            </a:r>
            <a:r>
              <a:rPr lang="en-US" b="1" dirty="0"/>
              <a:t>mode=</a:t>
            </a:r>
            <a:r>
              <a:rPr lang="en-US" b="1" dirty="0" err="1"/>
              <a:t>x</a:t>
            </a:r>
            <a:r>
              <a:rPr lang="en-US" b="1" baseline="-25000" dirty="0" err="1"/>
              <a:t>mo</a:t>
            </a:r>
            <a:r>
              <a:rPr lang="en-US" dirty="0"/>
              <a:t> of </a:t>
            </a:r>
            <a:r>
              <a:rPr lang="en-US" b="1" dirty="0" err="1"/>
              <a:t>d.r.v</a:t>
            </a:r>
            <a:r>
              <a:rPr lang="en-US" b="1" dirty="0"/>
              <a:t>.</a:t>
            </a:r>
            <a:r>
              <a:rPr lang="en-US" dirty="0"/>
              <a:t>  then, it can be obtained by setting</a:t>
            </a:r>
            <a:r>
              <a:rPr lang="en-US" dirty="0" smtClean="0"/>
              <a:t>:</a:t>
            </a:r>
          </a:p>
          <a:p>
            <a:pPr algn="l" rtl="0"/>
            <a:endParaRPr lang="en-US" dirty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12981"/>
            <a:ext cx="6635965" cy="430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1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B050"/>
                </a:solidFill>
              </a:rPr>
              <a:t>Median 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median of probability distribution is the value which divides the total probability into two equal parts. Median of a </a:t>
            </a:r>
            <a:r>
              <a:rPr lang="en-US" dirty="0" err="1"/>
              <a:t>r.v</a:t>
            </a:r>
            <a:r>
              <a:rPr lang="en-US" dirty="0"/>
              <a:t>.  </a:t>
            </a:r>
            <a:r>
              <a:rPr lang="en-US" b="1" dirty="0"/>
              <a:t>X</a:t>
            </a:r>
            <a:r>
              <a:rPr lang="en-US" dirty="0"/>
              <a:t>  is the (</a:t>
            </a:r>
            <a:r>
              <a:rPr lang="en-US" b="1" dirty="0"/>
              <a:t>5</a:t>
            </a:r>
            <a:r>
              <a:rPr lang="en-US" b="1" baseline="30000" dirty="0"/>
              <a:t>th</a:t>
            </a:r>
            <a:r>
              <a:rPr lang="en-US" dirty="0"/>
              <a:t>) quantile, i.e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r>
              <a:rPr lang="en-US" smtClean="0"/>
              <a:t>and 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52838"/>
            <a:ext cx="2019088" cy="784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41168"/>
            <a:ext cx="2079436" cy="807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2416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208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Lecture Five</vt:lpstr>
      <vt:lpstr>M.g.f.</vt:lpstr>
      <vt:lpstr>The Characteristic Function</vt:lpstr>
      <vt:lpstr>Mode</vt:lpstr>
      <vt:lpstr>PowerPoint Presentation</vt:lpstr>
      <vt:lpstr>PowerPoint Presentation</vt:lpstr>
      <vt:lpstr>Median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Five</dc:title>
  <dc:creator>DR.Ahmed Saker</dc:creator>
  <cp:lastModifiedBy>DR.Ahmed Saker</cp:lastModifiedBy>
  <cp:revision>2</cp:revision>
  <dcterms:created xsi:type="dcterms:W3CDTF">2019-03-25T20:40:11Z</dcterms:created>
  <dcterms:modified xsi:type="dcterms:W3CDTF">2019-03-25T20:52:37Z</dcterms:modified>
</cp:coreProperties>
</file>