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705A-28CE-4D25-A182-DF6FBAC69263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DBF5-67A7-4DB3-9522-637E9A55F0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512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705A-28CE-4D25-A182-DF6FBAC69263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DBF5-67A7-4DB3-9522-637E9A55F0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45800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705A-28CE-4D25-A182-DF6FBAC69263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DBF5-67A7-4DB3-9522-637E9A55F0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524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705A-28CE-4D25-A182-DF6FBAC69263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DBF5-67A7-4DB3-9522-637E9A55F0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081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705A-28CE-4D25-A182-DF6FBAC69263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DBF5-67A7-4DB3-9522-637E9A55F0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746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705A-28CE-4D25-A182-DF6FBAC69263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DBF5-67A7-4DB3-9522-637E9A55F0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552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705A-28CE-4D25-A182-DF6FBAC69263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DBF5-67A7-4DB3-9522-637E9A55F0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079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705A-28CE-4D25-A182-DF6FBAC69263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DBF5-67A7-4DB3-9522-637E9A55F0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576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705A-28CE-4D25-A182-DF6FBAC69263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DBF5-67A7-4DB3-9522-637E9A55F0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0546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705A-28CE-4D25-A182-DF6FBAC69263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DBF5-67A7-4DB3-9522-637E9A55F0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217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705A-28CE-4D25-A182-DF6FBAC69263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DBF5-67A7-4DB3-9522-637E9A55F0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5743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0705A-28CE-4D25-A182-DF6FBAC69263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CDBF5-67A7-4DB3-9522-637E9A55F0B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839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7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>
                <a:solidFill>
                  <a:srgbClr val="7030A0"/>
                </a:solidFill>
              </a:rPr>
              <a:t>Lecture Six</a:t>
            </a:r>
            <a:endParaRPr lang="ar-IQ" sz="7200" b="1" u="sng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Binomial Distribution </a:t>
            </a:r>
            <a:endParaRPr lang="ar-IQ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62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l" rtl="0"/>
            <a:r>
              <a:rPr lang="en-US" dirty="0"/>
              <a:t>If a random experiment of (</a:t>
            </a:r>
            <a:r>
              <a:rPr lang="en-US" b="1" dirty="0"/>
              <a:t>n</a:t>
            </a:r>
            <a:r>
              <a:rPr lang="en-US" dirty="0"/>
              <a:t>) Bernoulli trials with (</a:t>
            </a:r>
            <a:r>
              <a:rPr lang="en-US" b="1" dirty="0"/>
              <a:t>p</a:t>
            </a:r>
            <a:r>
              <a:rPr lang="en-US" dirty="0"/>
              <a:t>)    as the probability of success and (</a:t>
            </a:r>
            <a:r>
              <a:rPr lang="en-US" b="1" dirty="0"/>
              <a:t>q</a:t>
            </a:r>
            <a:r>
              <a:rPr lang="en-US" dirty="0"/>
              <a:t>) as the probability of failure where is: (</a:t>
            </a:r>
            <a:r>
              <a:rPr lang="en-US" b="1" dirty="0" err="1"/>
              <a:t>p+q</a:t>
            </a:r>
            <a:r>
              <a:rPr lang="en-US" b="1" dirty="0"/>
              <a:t>=1</a:t>
            </a:r>
            <a:r>
              <a:rPr lang="en-US" dirty="0"/>
              <a:t>) i.e., (</a:t>
            </a:r>
            <a:r>
              <a:rPr lang="en-US" b="1" dirty="0"/>
              <a:t>q=1-p</a:t>
            </a:r>
            <a:r>
              <a:rPr lang="en-US" dirty="0"/>
              <a:t>) then a </a:t>
            </a:r>
            <a:r>
              <a:rPr lang="en-US" dirty="0" err="1"/>
              <a:t>r.v</a:t>
            </a:r>
            <a:r>
              <a:rPr lang="en-US" dirty="0"/>
              <a:t>. </a:t>
            </a:r>
            <a:r>
              <a:rPr lang="en-US" b="1" dirty="0"/>
              <a:t>X</a:t>
            </a:r>
            <a:r>
              <a:rPr lang="en-US" dirty="0"/>
              <a:t> will said to have Binomial distribution with parameters (</a:t>
            </a:r>
            <a:r>
              <a:rPr lang="en-US" b="1" dirty="0"/>
              <a:t>n</a:t>
            </a:r>
            <a:r>
              <a:rPr lang="en-US" dirty="0"/>
              <a:t>) and (</a:t>
            </a:r>
            <a:r>
              <a:rPr lang="en-US" b="1" dirty="0"/>
              <a:t>p</a:t>
            </a:r>
            <a:r>
              <a:rPr lang="en-US" dirty="0"/>
              <a:t>), where is </a:t>
            </a:r>
            <a:r>
              <a:rPr lang="en-US" b="1" dirty="0"/>
              <a:t>n</a:t>
            </a:r>
            <a:r>
              <a:rPr lang="en-US" dirty="0"/>
              <a:t> is a positive integer if</a:t>
            </a:r>
            <a:r>
              <a:rPr lang="en-US" dirty="0" smtClean="0"/>
              <a:t>:</a:t>
            </a:r>
          </a:p>
          <a:p>
            <a:pPr algn="l" rtl="0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5" y="4149080"/>
            <a:ext cx="3467905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9479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847231"/>
            <a:ext cx="8229600" cy="4804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3356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71056"/>
            <a:ext cx="8229600" cy="4804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6162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836712"/>
            <a:ext cx="313880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55152"/>
              </p:ext>
            </p:extLst>
          </p:nvPr>
        </p:nvGraphicFramePr>
        <p:xfrm>
          <a:off x="899592" y="1916832"/>
          <a:ext cx="2692607" cy="569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4" imgW="977476" imgH="203112" progId="Equation.3">
                  <p:embed/>
                </p:oleObj>
              </mc:Choice>
              <mc:Fallback>
                <p:oleObj name="Equation" r:id="rId4" imgW="977476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916832"/>
                        <a:ext cx="2692607" cy="5695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79861"/>
              </p:ext>
            </p:extLst>
          </p:nvPr>
        </p:nvGraphicFramePr>
        <p:xfrm>
          <a:off x="395536" y="2924944"/>
          <a:ext cx="502498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6" imgW="1917700" imgH="241300" progId="Equation.3">
                  <p:embed/>
                </p:oleObj>
              </mc:Choice>
              <mc:Fallback>
                <p:oleObj name="Equation" r:id="rId6" imgW="19177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924944"/>
                        <a:ext cx="5024981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779171"/>
              </p:ext>
            </p:extLst>
          </p:nvPr>
        </p:nvGraphicFramePr>
        <p:xfrm>
          <a:off x="1096744" y="4149080"/>
          <a:ext cx="2469451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8" imgW="1497950" imgH="482391" progId="Equation.3">
                  <p:embed/>
                </p:oleObj>
              </mc:Choice>
              <mc:Fallback>
                <p:oleObj name="Equation" r:id="rId8" imgW="1497950" imgH="48239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744" y="4149080"/>
                        <a:ext cx="2469451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0397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72</Words>
  <Application>Microsoft Office PowerPoint</Application>
  <PresentationFormat>On-screen Show (4:3)</PresentationFormat>
  <Paragraphs>3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Microsoft Equation 3.0</vt:lpstr>
      <vt:lpstr>Lecture Six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Six</dc:title>
  <dc:creator>DR.Ahmed Saker</dc:creator>
  <cp:lastModifiedBy>DR.Ahmed Saker</cp:lastModifiedBy>
  <cp:revision>2</cp:revision>
  <dcterms:created xsi:type="dcterms:W3CDTF">2019-03-25T20:54:22Z</dcterms:created>
  <dcterms:modified xsi:type="dcterms:W3CDTF">2019-03-25T21:06:31Z</dcterms:modified>
</cp:coreProperties>
</file>