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6D46-F482-473C-8B0F-D6120B95B7F3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B702B-B6FD-4D81-A718-4034B9E209D1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507474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6D46-F482-473C-8B0F-D6120B95B7F3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B702B-B6FD-4D81-A718-4034B9E209D1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785933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6D46-F482-473C-8B0F-D6120B95B7F3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B702B-B6FD-4D81-A718-4034B9E209D1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07021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6D46-F482-473C-8B0F-D6120B95B7F3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B702B-B6FD-4D81-A718-4034B9E209D1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24699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6D46-F482-473C-8B0F-D6120B95B7F3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B702B-B6FD-4D81-A718-4034B9E209D1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6D46-F482-473C-8B0F-D6120B95B7F3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B702B-B6FD-4D81-A718-4034B9E209D1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940430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6D46-F482-473C-8B0F-D6120B95B7F3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B702B-B6FD-4D81-A718-4034B9E209D1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567586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6D46-F482-473C-8B0F-D6120B95B7F3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B702B-B6FD-4D81-A718-4034B9E209D1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38103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6D46-F482-473C-8B0F-D6120B95B7F3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B702B-B6FD-4D81-A718-4034B9E209D1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67074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6D46-F482-473C-8B0F-D6120B95B7F3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B702B-B6FD-4D81-A718-4034B9E209D1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752712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6D46-F482-473C-8B0F-D6120B95B7F3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B702B-B6FD-4D81-A718-4034B9E209D1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60330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26D46-F482-473C-8B0F-D6120B95B7F3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B702B-B6FD-4D81-A718-4034B9E209D1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284734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png"/><Relationship Id="rId4" Type="http://schemas.openxmlformats.org/officeDocument/2006/relationships/image" Target="../media/image4.wmf"/><Relationship Id="rId9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u="sng" dirty="0" smtClean="0">
                <a:solidFill>
                  <a:srgbClr val="7030A0"/>
                </a:solidFill>
              </a:rPr>
              <a:t>Lecture Seven</a:t>
            </a:r>
            <a:endParaRPr lang="ar-IQ" sz="7200" b="1" u="sng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lvl="1"/>
            <a:r>
              <a:rPr lang="en-US" sz="4800" b="1" dirty="0">
                <a:solidFill>
                  <a:srgbClr val="FF0000"/>
                </a:solidFill>
              </a:rPr>
              <a:t>Poisson </a:t>
            </a:r>
            <a:r>
              <a:rPr lang="en-US" sz="4800" b="1" dirty="0" smtClean="0">
                <a:solidFill>
                  <a:srgbClr val="FF0000"/>
                </a:solidFill>
              </a:rPr>
              <a:t>Distribution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488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94360"/>
            <a:ext cx="8229600" cy="5531803"/>
          </a:xfrm>
        </p:spPr>
        <p:txBody>
          <a:bodyPr/>
          <a:lstStyle/>
          <a:p>
            <a:pPr algn="l" rtl="0"/>
            <a:r>
              <a:rPr lang="en-US" sz="2400" dirty="0"/>
              <a:t>Poisson Distribution represents the number of fatal traffic accidents per week in a certain city, the number of the telephone calls per hour coming into switch board of a large business or the number of the organisms per unit volume of some fluid , …, etc.</a:t>
            </a:r>
          </a:p>
          <a:p>
            <a:pPr algn="l" rtl="0"/>
            <a:r>
              <a:rPr lang="en-US" sz="2400" dirty="0"/>
              <a:t>A </a:t>
            </a:r>
            <a:r>
              <a:rPr lang="en-US" sz="2400" dirty="0" err="1"/>
              <a:t>r.v</a:t>
            </a:r>
            <a:r>
              <a:rPr lang="en-US" sz="2400" dirty="0"/>
              <a:t>. </a:t>
            </a:r>
            <a:r>
              <a:rPr lang="en-US" sz="2400" b="1" dirty="0"/>
              <a:t>X</a:t>
            </a:r>
            <a:r>
              <a:rPr lang="en-US" sz="2400" dirty="0"/>
              <a:t> has Poisson distribution , i.e., </a:t>
            </a:r>
            <a:r>
              <a:rPr lang="en-US" sz="2400" b="1" dirty="0"/>
              <a:t>X ~ Po(λ)</a:t>
            </a:r>
            <a:r>
              <a:rPr lang="en-US" sz="2400" dirty="0"/>
              <a:t> with parameter (λ &gt; 0) if</a:t>
            </a:r>
            <a:r>
              <a:rPr lang="en-US" sz="2400" dirty="0" smtClean="0"/>
              <a:t>:</a:t>
            </a:r>
          </a:p>
          <a:p>
            <a:pPr marL="0" indent="0" algn="l" rtl="0">
              <a:buNone/>
            </a:pPr>
            <a:endParaRPr lang="en-US" sz="2400" dirty="0"/>
          </a:p>
          <a:p>
            <a:pPr marL="0" indent="0" algn="l" rtl="0">
              <a:buNone/>
            </a:pPr>
            <a:endParaRPr lang="en-US" sz="2400" dirty="0" smtClean="0"/>
          </a:p>
          <a:p>
            <a:pPr marL="0" indent="0" algn="l" rtl="0">
              <a:buNone/>
            </a:pPr>
            <a:endParaRPr lang="en-US" dirty="0"/>
          </a:p>
          <a:p>
            <a:pPr algn="l" rtl="0"/>
            <a:endParaRPr lang="ar-IQ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356992"/>
            <a:ext cx="3427462" cy="1713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500592" y="5373216"/>
            <a:ext cx="21353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/>
              <a:t>Note:</a:t>
            </a:r>
            <a:r>
              <a:rPr lang="en-US" dirty="0"/>
              <a:t> e=2.71828</a:t>
            </a:r>
          </a:p>
        </p:txBody>
      </p:sp>
    </p:spTree>
    <p:extLst>
      <p:ext uri="{BB962C8B-B14F-4D97-AF65-F5344CB8AC3E}">
        <p14:creationId xmlns:p14="http://schemas.microsoft.com/office/powerpoint/2010/main" val="1012786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35337"/>
            <a:ext cx="8229600" cy="4804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0181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71056"/>
            <a:ext cx="8229600" cy="4804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4687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ar-IQ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9407171"/>
              </p:ext>
            </p:extLst>
          </p:nvPr>
        </p:nvGraphicFramePr>
        <p:xfrm>
          <a:off x="755576" y="692696"/>
          <a:ext cx="4143377" cy="6202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3" imgW="3136900" imgH="469900" progId="Equation.3">
                  <p:embed/>
                </p:oleObj>
              </mc:Choice>
              <mc:Fallback>
                <p:oleObj name="Equation" r:id="rId3" imgW="3136900" imgH="4699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692696"/>
                        <a:ext cx="4143377" cy="6202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1958618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4670810"/>
              </p:ext>
            </p:extLst>
          </p:nvPr>
        </p:nvGraphicFramePr>
        <p:xfrm>
          <a:off x="1331640" y="2852936"/>
          <a:ext cx="2327299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6" imgW="952087" imgH="228501" progId="Equation.3">
                  <p:embed/>
                </p:oleObj>
              </mc:Choice>
              <mc:Fallback>
                <p:oleObj name="Equation" r:id="rId6" imgW="952087" imgH="228501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2852936"/>
                        <a:ext cx="2327299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8384558"/>
              </p:ext>
            </p:extLst>
          </p:nvPr>
        </p:nvGraphicFramePr>
        <p:xfrm>
          <a:off x="870789" y="4005064"/>
          <a:ext cx="2461245" cy="9844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Equation" r:id="rId8" imgW="1358310" imgH="545863" progId="Equation.3">
                  <p:embed/>
                </p:oleObj>
              </mc:Choice>
              <mc:Fallback>
                <p:oleObj name="Equation" r:id="rId8" imgW="1358310" imgH="545863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0789" y="4005064"/>
                        <a:ext cx="2461245" cy="9844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01600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00B050"/>
                </a:solidFill>
              </a:rPr>
              <a:t>Remarks</a:t>
            </a:r>
            <a:endParaRPr lang="ar-IQ" u="sng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US" sz="2800" dirty="0" smtClean="0"/>
              <a:t>We </a:t>
            </a:r>
            <a:r>
              <a:rPr lang="en-US" sz="2800" dirty="0"/>
              <a:t>can say that</a:t>
            </a:r>
            <a:r>
              <a:rPr lang="en-US" sz="2800" b="1" dirty="0"/>
              <a:t>:  X ~ Po(λ)</a:t>
            </a:r>
            <a:r>
              <a:rPr lang="en-US" sz="2800" dirty="0"/>
              <a:t> , when </a:t>
            </a:r>
            <a:r>
              <a:rPr lang="en-US" sz="2800" b="1" dirty="0"/>
              <a:t>λ</a:t>
            </a:r>
            <a:r>
              <a:rPr lang="en-US" sz="2800" dirty="0"/>
              <a:t>  is always denotes the average number and we can obtain it as follows: </a:t>
            </a:r>
            <a:r>
              <a:rPr lang="en-US" sz="2800" dirty="0" smtClean="0"/>
              <a:t>               from </a:t>
            </a:r>
            <a:r>
              <a:rPr lang="en-US" sz="2800" dirty="0"/>
              <a:t>parameters of Binomial distribution</a:t>
            </a:r>
            <a:r>
              <a:rPr lang="en-US" sz="2800" dirty="0" smtClean="0"/>
              <a:t>.</a:t>
            </a:r>
          </a:p>
          <a:p>
            <a:pPr algn="l" rtl="0"/>
            <a:r>
              <a:rPr lang="en-US" sz="2800" dirty="0"/>
              <a:t>Poisson distribution can be used to get the approximate probability function of Binomial distribution from which (</a:t>
            </a:r>
            <a:r>
              <a:rPr lang="en-US" sz="2800" b="1" dirty="0"/>
              <a:t>n)</a:t>
            </a:r>
            <a:r>
              <a:rPr lang="en-US" sz="2800" dirty="0"/>
              <a:t> is very large and </a:t>
            </a:r>
            <a:r>
              <a:rPr lang="en-US" sz="2800" b="1" dirty="0"/>
              <a:t>(p)</a:t>
            </a:r>
            <a:r>
              <a:rPr lang="en-US" sz="2800" dirty="0"/>
              <a:t> is very small. That means: </a:t>
            </a:r>
            <a:endParaRPr lang="en-US" sz="2800" dirty="0" smtClean="0"/>
          </a:p>
          <a:p>
            <a:pPr marL="0" indent="0" algn="l" rtl="0">
              <a:buNone/>
            </a:pPr>
            <a:r>
              <a:rPr lang="en-US" sz="2800" dirty="0" smtClean="0"/>
              <a:t>                      and                  , then:  </a:t>
            </a:r>
          </a:p>
          <a:p>
            <a:pPr marL="0" indent="0" algn="l" rtl="0">
              <a:buNone/>
            </a:pPr>
            <a:endParaRPr lang="en-US" sz="2800" dirty="0"/>
          </a:p>
          <a:p>
            <a:pPr marL="0" lvl="0" indent="0" algn="l" rtl="0">
              <a:buNone/>
            </a:pPr>
            <a:endParaRPr lang="en-US" sz="2800" dirty="0"/>
          </a:p>
          <a:p>
            <a:pPr algn="l" rtl="0"/>
            <a:endParaRPr lang="ar-IQ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525743"/>
            <a:ext cx="1082796" cy="41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476585"/>
            <a:ext cx="792088" cy="259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348" y="5301208"/>
            <a:ext cx="941899" cy="453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157888"/>
            <a:ext cx="936104" cy="442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871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149</Words>
  <Application>Microsoft Office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Microsoft Equation 3.0</vt:lpstr>
      <vt:lpstr>Lecture Seven</vt:lpstr>
      <vt:lpstr>PowerPoint Presentation</vt:lpstr>
      <vt:lpstr>PowerPoint Presentation</vt:lpstr>
      <vt:lpstr>PowerPoint Presentation</vt:lpstr>
      <vt:lpstr>PowerPoint Presentation</vt:lpstr>
      <vt:lpstr>Remarks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Seven</dc:title>
  <dc:creator>DR.Ahmed Saker</dc:creator>
  <cp:lastModifiedBy>DR.Ahmed Saker</cp:lastModifiedBy>
  <cp:revision>1</cp:revision>
  <dcterms:created xsi:type="dcterms:W3CDTF">2019-03-25T21:07:00Z</dcterms:created>
  <dcterms:modified xsi:type="dcterms:W3CDTF">2019-03-25T21:16:56Z</dcterms:modified>
</cp:coreProperties>
</file>