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3" d="100"/>
          <a:sy n="63" d="100"/>
        </p:scale>
        <p:origin x="-159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4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E708F-B577-4CA8-BD22-FBC2253A8A7B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078B-D000-4C26-918D-91098DC62B87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374836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E708F-B577-4CA8-BD22-FBC2253A8A7B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078B-D000-4C26-918D-91098DC62B87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164508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E708F-B577-4CA8-BD22-FBC2253A8A7B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078B-D000-4C26-918D-91098DC62B87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455958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E708F-B577-4CA8-BD22-FBC2253A8A7B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078B-D000-4C26-918D-91098DC62B87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786449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E708F-B577-4CA8-BD22-FBC2253A8A7B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078B-D000-4C26-918D-91098DC62B87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728184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E708F-B577-4CA8-BD22-FBC2253A8A7B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078B-D000-4C26-918D-91098DC62B87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718264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E708F-B577-4CA8-BD22-FBC2253A8A7B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078B-D000-4C26-918D-91098DC62B87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776801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E708F-B577-4CA8-BD22-FBC2253A8A7B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078B-D000-4C26-918D-91098DC62B87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696244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E708F-B577-4CA8-BD22-FBC2253A8A7B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078B-D000-4C26-918D-91098DC62B87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876260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E708F-B577-4CA8-BD22-FBC2253A8A7B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078B-D000-4C26-918D-91098DC62B87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149112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E708F-B577-4CA8-BD22-FBC2253A8A7B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078B-D000-4C26-918D-91098DC62B87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488869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5E708F-B577-4CA8-BD22-FBC2253A8A7B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C7078B-D000-4C26-918D-91098DC62B87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937877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oleObject" Target="../embeddings/oleObject1.bin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8.wmf"/><Relationship Id="rId5" Type="http://schemas.openxmlformats.org/officeDocument/2006/relationships/image" Target="../media/image9.png"/><Relationship Id="rId10" Type="http://schemas.openxmlformats.org/officeDocument/2006/relationships/oleObject" Target="../embeddings/oleObject4.bin"/><Relationship Id="rId4" Type="http://schemas.openxmlformats.org/officeDocument/2006/relationships/image" Target="../media/image5.wmf"/><Relationship Id="rId9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b="1" u="sng" dirty="0" smtClean="0">
                <a:solidFill>
                  <a:srgbClr val="7030A0"/>
                </a:solidFill>
              </a:rPr>
              <a:t>Lecture Eight </a:t>
            </a:r>
            <a:endParaRPr lang="ar-IQ" sz="7200" b="1" u="sng" dirty="0">
              <a:solidFill>
                <a:srgbClr val="7030A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rtl="0"/>
            <a:r>
              <a:rPr lang="en-US" sz="3600" b="1" dirty="0">
                <a:solidFill>
                  <a:srgbClr val="FF0000"/>
                </a:solidFill>
              </a:rPr>
              <a:t>Continuous Uniform Distribution</a:t>
            </a:r>
            <a:endParaRPr lang="ar-IQ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687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 algn="l" rtl="0"/>
            <a:r>
              <a:rPr lang="en-US" dirty="0"/>
              <a:t>A </a:t>
            </a:r>
            <a:r>
              <a:rPr lang="en-US" dirty="0" err="1"/>
              <a:t>r.v</a:t>
            </a:r>
            <a:r>
              <a:rPr lang="en-US" dirty="0"/>
              <a:t>. X has Uniform dist. or sometimes called "</a:t>
            </a:r>
            <a:r>
              <a:rPr lang="en-US" b="1" dirty="0"/>
              <a:t>rectangular</a:t>
            </a:r>
            <a:r>
              <a:rPr lang="en-US" dirty="0"/>
              <a:t>" dist. with parameters (a) &amp; (b), </a:t>
            </a:r>
            <a:endParaRPr lang="en-US" dirty="0" smtClean="0"/>
          </a:p>
          <a:p>
            <a:pPr marL="0" indent="0" algn="l" rtl="0">
              <a:buNone/>
            </a:pPr>
            <a:r>
              <a:rPr lang="en-US" dirty="0" smtClean="0"/>
              <a:t>                                </a:t>
            </a:r>
          </a:p>
          <a:p>
            <a:pPr marL="0" indent="0" algn="l" rtl="0">
              <a:buNone/>
            </a:pPr>
            <a:r>
              <a:rPr lang="en-US" dirty="0" smtClean="0"/>
              <a:t>If :   </a:t>
            </a:r>
          </a:p>
          <a:p>
            <a:pPr marL="0" indent="0" algn="l" rtl="0">
              <a:buNone/>
            </a:pPr>
            <a:endParaRPr lang="ar-IQ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772816"/>
            <a:ext cx="2073830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6946" y="2886074"/>
            <a:ext cx="3931379" cy="1983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7774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006775"/>
            <a:ext cx="8229600" cy="48047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79293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98825"/>
            <a:ext cx="8229600" cy="48047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873874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 dirty="0"/>
          </a:p>
        </p:txBody>
      </p:sp>
      <p:sp>
        <p:nvSpPr>
          <p:cNvPr id="4" name="Rectangle 3"/>
          <p:cNvSpPr/>
          <p:nvPr/>
        </p:nvSpPr>
        <p:spPr>
          <a:xfrm>
            <a:off x="683568" y="1628800"/>
            <a:ext cx="727280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3200" dirty="0"/>
              <a:t>Uniform distribution may be denoted by </a:t>
            </a:r>
            <a:r>
              <a:rPr lang="en-US" sz="3200" b="1" dirty="0"/>
              <a:t>U(a , b)</a:t>
            </a:r>
            <a:r>
              <a:rPr lang="en-US" sz="3200" dirty="0"/>
              <a:t> and it is also known as: "</a:t>
            </a:r>
            <a:r>
              <a:rPr lang="en-US" sz="3200" b="1" dirty="0"/>
              <a:t>Rectangular distribution</a:t>
            </a:r>
            <a:r>
              <a:rPr lang="en-US" sz="3200" dirty="0"/>
              <a:t>". In addition, if </a:t>
            </a:r>
            <a:r>
              <a:rPr lang="en-US" sz="3200" b="1" dirty="0"/>
              <a:t>X</a:t>
            </a:r>
            <a:r>
              <a:rPr lang="en-US" sz="3200" dirty="0"/>
              <a:t> distributed </a:t>
            </a:r>
            <a:r>
              <a:rPr lang="en-US" sz="3200" b="1" dirty="0"/>
              <a:t>U(0 , 1)</a:t>
            </a:r>
            <a:r>
              <a:rPr lang="en-US" sz="3200" dirty="0"/>
              <a:t> named "</a:t>
            </a:r>
            <a:r>
              <a:rPr lang="en-US" sz="3200" b="1" dirty="0"/>
              <a:t>Standard Uniform</a:t>
            </a:r>
            <a:r>
              <a:rPr lang="en-US" sz="3200" dirty="0"/>
              <a:t> </a:t>
            </a:r>
            <a:r>
              <a:rPr lang="en-US" sz="3200" b="1" dirty="0"/>
              <a:t>distribution</a:t>
            </a:r>
            <a:r>
              <a:rPr lang="en-US" sz="3200" dirty="0"/>
              <a:t>" which has a wide application in "</a:t>
            </a:r>
            <a:r>
              <a:rPr lang="en-US" sz="3200" b="1" dirty="0"/>
              <a:t>data generation</a:t>
            </a:r>
            <a:r>
              <a:rPr lang="en-US" sz="3200" dirty="0"/>
              <a:t>" in computer programs illustrated in model Simulation. </a:t>
            </a:r>
          </a:p>
        </p:txBody>
      </p:sp>
    </p:spTree>
    <p:extLst>
      <p:ext uri="{BB962C8B-B14F-4D97-AF65-F5344CB8AC3E}">
        <p14:creationId xmlns:p14="http://schemas.microsoft.com/office/powerpoint/2010/main" val="29703268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ar-IQ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5494131"/>
              </p:ext>
            </p:extLst>
          </p:nvPr>
        </p:nvGraphicFramePr>
        <p:xfrm>
          <a:off x="611560" y="836712"/>
          <a:ext cx="4823609" cy="9886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Equation" r:id="rId3" imgW="3022600" imgH="622300" progId="Equation.3">
                  <p:embed/>
                </p:oleObj>
              </mc:Choice>
              <mc:Fallback>
                <p:oleObj name="Equation" r:id="rId3" imgW="3022600" imgH="6223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836712"/>
                        <a:ext cx="4823609" cy="98869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76872"/>
            <a:ext cx="6175492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5249860"/>
              </p:ext>
            </p:extLst>
          </p:nvPr>
        </p:nvGraphicFramePr>
        <p:xfrm>
          <a:off x="1115615" y="3356992"/>
          <a:ext cx="3556313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Equation" r:id="rId6" imgW="2082800" imgH="469900" progId="Equation.3">
                  <p:embed/>
                </p:oleObj>
              </mc:Choice>
              <mc:Fallback>
                <p:oleObj name="Equation" r:id="rId6" imgW="2082800" imgH="4699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5" y="3356992"/>
                        <a:ext cx="3556313" cy="792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0467810"/>
              </p:ext>
            </p:extLst>
          </p:nvPr>
        </p:nvGraphicFramePr>
        <p:xfrm>
          <a:off x="1011556" y="4293096"/>
          <a:ext cx="3057182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Equation" r:id="rId8" imgW="2286000" imgH="533400" progId="Equation.3">
                  <p:embed/>
                </p:oleObj>
              </mc:Choice>
              <mc:Fallback>
                <p:oleObj name="Equation" r:id="rId8" imgW="2286000" imgH="5334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1556" y="4293096"/>
                        <a:ext cx="3057182" cy="7200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0963683"/>
              </p:ext>
            </p:extLst>
          </p:nvPr>
        </p:nvGraphicFramePr>
        <p:xfrm>
          <a:off x="1079688" y="5220040"/>
          <a:ext cx="2052152" cy="8732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Equation" r:id="rId10" imgW="1320800" imgH="558800" progId="Equation.3">
                  <p:embed/>
                </p:oleObj>
              </mc:Choice>
              <mc:Fallback>
                <p:oleObj name="Equation" r:id="rId10" imgW="1320800" imgH="5588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688" y="5220040"/>
                        <a:ext cx="2052152" cy="8732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879958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88</Words>
  <Application>Microsoft Office PowerPoint</Application>
  <PresentationFormat>On-screen Show (4:3)</PresentationFormat>
  <Paragraphs>8</Paragraphs>
  <Slides>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Theme</vt:lpstr>
      <vt:lpstr>Microsoft Equation 3.0</vt:lpstr>
      <vt:lpstr>Lecture Eight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 (C)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Eight</dc:title>
  <dc:creator>DR.Ahmed Saker</dc:creator>
  <cp:lastModifiedBy>DR.Ahmed Saker</cp:lastModifiedBy>
  <cp:revision>2</cp:revision>
  <dcterms:created xsi:type="dcterms:W3CDTF">2019-03-25T21:18:21Z</dcterms:created>
  <dcterms:modified xsi:type="dcterms:W3CDTF">2019-03-25T21:29:24Z</dcterms:modified>
</cp:coreProperties>
</file>