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fld id="{E67A2156-F9D9-4B50-87D8-E559FE113957}"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59316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67A2156-F9D9-4B50-87D8-E559FE113957}"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815108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67A2156-F9D9-4B50-87D8-E559FE113957}"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1722738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fld id="{E67A2156-F9D9-4B50-87D8-E559FE113957}"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1855221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7A2156-F9D9-4B50-87D8-E559FE113957}" type="datetimeFigureOut">
              <a:rPr lang="ar-SA" smtClean="0"/>
              <a:t>17/09/1440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2103440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fld id="{E67A2156-F9D9-4B50-87D8-E559FE113957}"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1879576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fld id="{E67A2156-F9D9-4B50-87D8-E559FE113957}" type="datetimeFigureOut">
              <a:rPr lang="ar-SA" smtClean="0"/>
              <a:t>17/09/1440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286149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fld id="{E67A2156-F9D9-4B50-87D8-E559FE113957}" type="datetimeFigureOut">
              <a:rPr lang="ar-SA" smtClean="0"/>
              <a:t>17/09/1440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32209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A2156-F9D9-4B50-87D8-E559FE113957}" type="datetimeFigureOut">
              <a:rPr lang="ar-SA" smtClean="0"/>
              <a:t>17/09/1440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32844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A2156-F9D9-4B50-87D8-E559FE113957}"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3449060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7A2156-F9D9-4B50-87D8-E559FE113957}" type="datetimeFigureOut">
              <a:rPr lang="ar-SA" smtClean="0"/>
              <a:t>17/09/1440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25686C7-A875-482D-B429-ECDEDB97C339}" type="slidenum">
              <a:rPr lang="ar-SA" smtClean="0"/>
              <a:t>‹#›</a:t>
            </a:fld>
            <a:endParaRPr lang="ar-SA"/>
          </a:p>
        </p:txBody>
      </p:sp>
    </p:spTree>
    <p:extLst>
      <p:ext uri="{BB962C8B-B14F-4D97-AF65-F5344CB8AC3E}">
        <p14:creationId xmlns:p14="http://schemas.microsoft.com/office/powerpoint/2010/main" val="2614566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7A2156-F9D9-4B50-87D8-E559FE113957}" type="datetimeFigureOut">
              <a:rPr lang="ar-SA" smtClean="0"/>
              <a:t>17/09/1440</a:t>
            </a:fld>
            <a:endParaRPr lang="ar-S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5686C7-A875-482D-B429-ECDEDB97C339}" type="slidenum">
              <a:rPr lang="ar-SA" smtClean="0"/>
              <a:t>‹#›</a:t>
            </a:fld>
            <a:endParaRPr lang="ar-SA"/>
          </a:p>
        </p:txBody>
      </p:sp>
    </p:spTree>
    <p:extLst>
      <p:ext uri="{BB962C8B-B14F-4D97-AF65-F5344CB8AC3E}">
        <p14:creationId xmlns:p14="http://schemas.microsoft.com/office/powerpoint/2010/main" val="2625091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ea typeface="Calibri"/>
              </a:rPr>
              <a:t>Six </a:t>
            </a:r>
            <a:r>
              <a:rPr lang="en-US" b="1" dirty="0" smtClean="0">
                <a:ea typeface="Calibri"/>
              </a:rPr>
              <a:t>Sigma</a:t>
            </a:r>
            <a:r>
              <a:rPr lang="ar-SA" b="1" dirty="0" smtClean="0">
                <a:ea typeface="Calibri"/>
              </a:rPr>
              <a:t> في المشاريع الانشائية</a:t>
            </a:r>
            <a:endParaRPr lang="ar-SA" dirty="0"/>
          </a:p>
        </p:txBody>
      </p:sp>
    </p:spTree>
    <p:extLst>
      <p:ext uri="{BB962C8B-B14F-4D97-AF65-F5344CB8AC3E}">
        <p14:creationId xmlns:p14="http://schemas.microsoft.com/office/powerpoint/2010/main" val="3753039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764704"/>
            <a:ext cx="7772400" cy="1470025"/>
          </a:xfrm>
        </p:spPr>
        <p:txBody>
          <a:bodyPr>
            <a:normAutofit/>
          </a:bodyPr>
          <a:lstStyle/>
          <a:p>
            <a:r>
              <a:rPr lang="ar-SA" sz="5400" dirty="0" smtClean="0"/>
              <a:t>مقدمة</a:t>
            </a:r>
            <a:endParaRPr lang="ar-SA" sz="5400" dirty="0"/>
          </a:p>
        </p:txBody>
      </p:sp>
      <p:sp>
        <p:nvSpPr>
          <p:cNvPr id="3" name="Subtitle 2"/>
          <p:cNvSpPr>
            <a:spLocks noGrp="1"/>
          </p:cNvSpPr>
          <p:nvPr>
            <p:ph type="subTitle" idx="1"/>
          </p:nvPr>
        </p:nvSpPr>
        <p:spPr>
          <a:xfrm>
            <a:off x="971600" y="2132856"/>
            <a:ext cx="7272808" cy="3505944"/>
          </a:xfrm>
        </p:spPr>
        <p:txBody>
          <a:bodyPr>
            <a:normAutofit/>
          </a:bodyPr>
          <a:lstStyle/>
          <a:p>
            <a:pPr algn="just">
              <a:lnSpc>
                <a:spcPct val="115000"/>
              </a:lnSpc>
              <a:spcAft>
                <a:spcPts val="1000"/>
              </a:spcAft>
            </a:pPr>
            <a:r>
              <a:rPr lang="ar-IQ" b="1" dirty="0">
                <a:solidFill>
                  <a:schemeClr val="tx1"/>
                </a:solidFill>
                <a:ea typeface="Calibri"/>
                <a:cs typeface="Times New Roman"/>
              </a:rPr>
              <a:t>تحتاج المشاريع الانشائية الى طرائق و تقنيات لضمان مستوى الجودة و بما يتناسب مع المستوى المطلوب و الموثق في عقد المشروع. و تتأثر جودة </a:t>
            </a:r>
            <a:r>
              <a:rPr lang="ar-IQ" b="1" dirty="0" smtClean="0">
                <a:solidFill>
                  <a:schemeClr val="tx1"/>
                </a:solidFill>
                <a:ea typeface="Calibri"/>
                <a:cs typeface="Times New Roman"/>
              </a:rPr>
              <a:t>المشاريع </a:t>
            </a:r>
            <a:r>
              <a:rPr lang="ar-IQ" b="1" dirty="0">
                <a:solidFill>
                  <a:schemeClr val="tx1"/>
                </a:solidFill>
                <a:ea typeface="Calibri"/>
                <a:cs typeface="Times New Roman"/>
              </a:rPr>
              <a:t>بجودة المدخلات و الاجراءات المصاحبة في انشاء المشروع.</a:t>
            </a:r>
            <a:endParaRPr lang="en-US" sz="2800" dirty="0">
              <a:solidFill>
                <a:schemeClr val="tx1"/>
              </a:solidFill>
              <a:ea typeface="Calibri"/>
              <a:cs typeface="Arial"/>
            </a:endParaRPr>
          </a:p>
          <a:p>
            <a:endParaRPr lang="ar-SA" dirty="0"/>
          </a:p>
        </p:txBody>
      </p:sp>
    </p:spTree>
    <p:extLst>
      <p:ext uri="{BB962C8B-B14F-4D97-AF65-F5344CB8AC3E}">
        <p14:creationId xmlns:p14="http://schemas.microsoft.com/office/powerpoint/2010/main" val="29765443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ar-IQ" b="1" dirty="0" smtClean="0">
                <a:ea typeface="Calibri"/>
                <a:cs typeface="Arial"/>
              </a:rPr>
              <a:t>تعر</a:t>
            </a:r>
            <a:r>
              <a:rPr lang="ar-SA" b="1" dirty="0" smtClean="0">
                <a:ea typeface="Calibri"/>
                <a:cs typeface="Arial"/>
              </a:rPr>
              <a:t>ي</a:t>
            </a:r>
            <a:r>
              <a:rPr lang="ar-IQ" b="1" dirty="0" smtClean="0">
                <a:ea typeface="Calibri"/>
                <a:cs typeface="Arial"/>
              </a:rPr>
              <a:t>ف الـ </a:t>
            </a:r>
            <a:r>
              <a:rPr lang="en-US" b="1" dirty="0">
                <a:ea typeface="Calibri"/>
              </a:rPr>
              <a:t>Six </a:t>
            </a:r>
            <a:r>
              <a:rPr lang="en-US" b="1" dirty="0" smtClean="0">
                <a:ea typeface="Calibri"/>
              </a:rPr>
              <a:t>Sigma</a:t>
            </a:r>
            <a:endParaRPr lang="ar-SA" dirty="0"/>
          </a:p>
        </p:txBody>
      </p:sp>
      <p:sp>
        <p:nvSpPr>
          <p:cNvPr id="3" name="Subtitle 2"/>
          <p:cNvSpPr>
            <a:spLocks noGrp="1"/>
          </p:cNvSpPr>
          <p:nvPr>
            <p:ph type="subTitle" idx="1"/>
          </p:nvPr>
        </p:nvSpPr>
        <p:spPr>
          <a:xfrm>
            <a:off x="1371600" y="2492896"/>
            <a:ext cx="6656784" cy="3600400"/>
          </a:xfrm>
        </p:spPr>
        <p:txBody>
          <a:bodyPr>
            <a:normAutofit/>
          </a:bodyPr>
          <a:lstStyle/>
          <a:p>
            <a:pPr algn="just"/>
            <a:r>
              <a:rPr lang="ar-IQ" b="1" dirty="0">
                <a:solidFill>
                  <a:schemeClr val="tx1"/>
                </a:solidFill>
                <a:ea typeface="Calibri"/>
                <a:cs typeface="+mj-cs"/>
              </a:rPr>
              <a:t>هي نظام شامل ومرن لتحقيق واستدامة وتعظيم نجاح الأعمال. اذ يتم التحكم ببرنامج الـ </a:t>
            </a:r>
            <a:r>
              <a:rPr lang="en-US" b="1" dirty="0">
                <a:solidFill>
                  <a:schemeClr val="tx1"/>
                </a:solidFill>
                <a:ea typeface="Calibri"/>
                <a:cs typeface="+mj-cs"/>
              </a:rPr>
              <a:t>Six Sigma</a:t>
            </a:r>
            <a:r>
              <a:rPr lang="en-US" b="1" dirty="0" smtClean="0">
                <a:solidFill>
                  <a:schemeClr val="tx1"/>
                </a:solidFill>
                <a:effectLst/>
                <a:latin typeface="Arial"/>
                <a:ea typeface="Calibri"/>
                <a:cs typeface="+mj-cs"/>
              </a:rPr>
              <a:t> </a:t>
            </a:r>
            <a:r>
              <a:rPr lang="ar-SA" b="1" dirty="0" smtClean="0">
                <a:solidFill>
                  <a:schemeClr val="tx1"/>
                </a:solidFill>
                <a:effectLst/>
                <a:latin typeface="Arial"/>
                <a:ea typeface="Calibri"/>
                <a:cs typeface="+mj-cs"/>
              </a:rPr>
              <a:t>ب</a:t>
            </a:r>
            <a:r>
              <a:rPr lang="ar-IQ" b="1" dirty="0" smtClean="0">
                <a:solidFill>
                  <a:schemeClr val="tx1"/>
                </a:solidFill>
                <a:effectLst/>
                <a:latin typeface="Arial"/>
                <a:ea typeface="Calibri"/>
                <a:cs typeface="+mj-cs"/>
              </a:rPr>
              <a:t>شكل فريد من خلال الفهم الدقيق لاحتياجات الزبائن  والاستخدام المنضبط للحقائق والبيانات والتحليل الإحصائي والاهتمام الدؤوب لإدارة عمليات الأعمال وتحسينها وإعادة ابتكارها </a:t>
            </a:r>
            <a:endParaRPr lang="ar-SA" dirty="0">
              <a:solidFill>
                <a:schemeClr val="tx1"/>
              </a:solidFill>
              <a:cs typeface="+mj-cs"/>
            </a:endParaRPr>
          </a:p>
        </p:txBody>
      </p:sp>
    </p:spTree>
    <p:extLst>
      <p:ext uri="{BB962C8B-B14F-4D97-AF65-F5344CB8AC3E}">
        <p14:creationId xmlns:p14="http://schemas.microsoft.com/office/powerpoint/2010/main" val="40070456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1196752"/>
            <a:ext cx="6984776" cy="4442048"/>
          </a:xfrm>
        </p:spPr>
        <p:txBody>
          <a:bodyPr>
            <a:normAutofit fontScale="92500" lnSpcReduction="20000"/>
          </a:bodyPr>
          <a:lstStyle/>
          <a:p>
            <a:pPr algn="just"/>
            <a:r>
              <a:rPr lang="ar-SA" b="1" dirty="0">
                <a:solidFill>
                  <a:schemeClr val="tx1"/>
                </a:solidFill>
                <a:ea typeface="Calibri"/>
                <a:cs typeface="+mj-cs"/>
              </a:rPr>
              <a:t>و تعرف منظمة الـ </a:t>
            </a:r>
            <a:r>
              <a:rPr lang="en-US" b="1" dirty="0">
                <a:solidFill>
                  <a:schemeClr val="tx1"/>
                </a:solidFill>
                <a:ea typeface="Calibri"/>
                <a:cs typeface="+mj-cs"/>
              </a:rPr>
              <a:t>Lean Six Sigma</a:t>
            </a:r>
            <a:r>
              <a:rPr lang="ar-IQ" b="1" dirty="0">
                <a:solidFill>
                  <a:schemeClr val="tx1"/>
                </a:solidFill>
                <a:ea typeface="Calibri"/>
                <a:cs typeface="+mj-cs"/>
              </a:rPr>
              <a:t> العالمية</a:t>
            </a:r>
            <a:r>
              <a:rPr lang="en-US" b="1" dirty="0">
                <a:solidFill>
                  <a:schemeClr val="tx1"/>
                </a:solidFill>
                <a:ea typeface="Calibri"/>
                <a:cs typeface="+mj-cs"/>
              </a:rPr>
              <a:t>(LSS) </a:t>
            </a:r>
            <a:r>
              <a:rPr lang="ar-IQ" b="1" dirty="0">
                <a:solidFill>
                  <a:schemeClr val="tx1"/>
                </a:solidFill>
                <a:ea typeface="Calibri"/>
                <a:cs typeface="+mj-cs"/>
              </a:rPr>
              <a:t>: اذ</a:t>
            </a:r>
            <a:r>
              <a:rPr lang="ar-IQ" b="1" dirty="0" smtClean="0">
                <a:solidFill>
                  <a:schemeClr val="tx1"/>
                </a:solidFill>
                <a:effectLst/>
                <a:ea typeface="Calibri"/>
                <a:cs typeface="+mj-cs"/>
              </a:rPr>
              <a:t> </a:t>
            </a:r>
            <a:r>
              <a:rPr lang="ar-SA" b="1" dirty="0">
                <a:solidFill>
                  <a:schemeClr val="tx1"/>
                </a:solidFill>
                <a:ea typeface="Calibri"/>
                <a:cs typeface="+mj-cs"/>
              </a:rPr>
              <a:t>يمكن وصفها طريقة منظمة لتحسين جميع العمليات باستخدام منهجية </a:t>
            </a:r>
            <a:r>
              <a:rPr lang="en-US" b="1" dirty="0">
                <a:solidFill>
                  <a:schemeClr val="tx1"/>
                </a:solidFill>
                <a:ea typeface="Calibri"/>
                <a:cs typeface="+mj-cs"/>
              </a:rPr>
              <a:t>DMAIC</a:t>
            </a:r>
            <a:r>
              <a:rPr lang="ar-SA" b="1" dirty="0">
                <a:solidFill>
                  <a:schemeClr val="tx1"/>
                </a:solidFill>
                <a:ea typeface="Calibri"/>
                <a:cs typeface="+mj-cs"/>
              </a:rPr>
              <a:t>. كما تشير إلى نهج شامل لتنفيذ عملية تحسين العملية على مستوى المنظمة. ففي الإحصائيات يمكن أن تمثل الـ </a:t>
            </a:r>
            <a:r>
              <a:rPr lang="en-US" b="1" dirty="0">
                <a:solidFill>
                  <a:schemeClr val="tx1"/>
                </a:solidFill>
                <a:ea typeface="Calibri"/>
                <a:cs typeface="+mj-cs"/>
              </a:rPr>
              <a:t>six sigma</a:t>
            </a:r>
            <a:r>
              <a:rPr lang="en-US" b="1" dirty="0" smtClean="0">
                <a:solidFill>
                  <a:schemeClr val="tx1"/>
                </a:solidFill>
                <a:effectLst/>
                <a:latin typeface="Arial"/>
                <a:ea typeface="Calibri"/>
                <a:cs typeface="+mj-cs"/>
              </a:rPr>
              <a:t> </a:t>
            </a:r>
            <a:r>
              <a:rPr lang="ar-SA" b="1" dirty="0" smtClean="0">
                <a:solidFill>
                  <a:schemeClr val="tx1"/>
                </a:solidFill>
                <a:effectLst/>
                <a:latin typeface="Arial"/>
                <a:ea typeface="Calibri"/>
                <a:cs typeface="+mj-cs"/>
              </a:rPr>
              <a:t>ستة انحرافات معيارية لمجتمع ما ويمكن استخدامها أيضًا لوصف القدرة على عملية تكون فيها المواصفات الأقرب هي ستة انحرافات معيارية بعيدًا عن متوسط العملية بحيث يكون من غير المحتمل أن تحدث عيوب.</a:t>
            </a:r>
            <a:r>
              <a:rPr lang="ar-SA" b="1" dirty="0">
                <a:solidFill>
                  <a:schemeClr val="tx1"/>
                </a:solidFill>
                <a:ea typeface="Calibri"/>
                <a:cs typeface="+mj-cs"/>
              </a:rPr>
              <a:t> و ان مستوى الجودة عند المستوى السادس للـ </a:t>
            </a:r>
            <a:r>
              <a:rPr lang="en-US" b="1" dirty="0">
                <a:solidFill>
                  <a:schemeClr val="tx1"/>
                </a:solidFill>
                <a:ea typeface="Calibri"/>
                <a:cs typeface="+mj-cs"/>
              </a:rPr>
              <a:t>Six Sigma</a:t>
            </a:r>
            <a:r>
              <a:rPr lang="en-US" b="1" dirty="0" smtClean="0">
                <a:solidFill>
                  <a:schemeClr val="tx1"/>
                </a:solidFill>
                <a:effectLst/>
                <a:latin typeface="Arial"/>
                <a:ea typeface="Calibri"/>
                <a:cs typeface="+mj-cs"/>
              </a:rPr>
              <a:t> </a:t>
            </a:r>
            <a:r>
              <a:rPr lang="ar-SA" b="1" dirty="0" smtClean="0">
                <a:solidFill>
                  <a:schemeClr val="tx1"/>
                </a:solidFill>
                <a:effectLst/>
                <a:latin typeface="Arial"/>
                <a:ea typeface="Calibri"/>
                <a:cs typeface="+mj-cs"/>
              </a:rPr>
              <a:t>يعادل 3.4 عيوب لكل مليون فرصة </a:t>
            </a:r>
            <a:endParaRPr lang="ar-SA" dirty="0">
              <a:solidFill>
                <a:schemeClr val="tx1"/>
              </a:solidFill>
              <a:cs typeface="+mj-cs"/>
            </a:endParaRPr>
          </a:p>
        </p:txBody>
      </p:sp>
    </p:spTree>
    <p:extLst>
      <p:ext uri="{BB962C8B-B14F-4D97-AF65-F5344CB8AC3E}">
        <p14:creationId xmlns:p14="http://schemas.microsoft.com/office/powerpoint/2010/main" val="5393759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1470025"/>
          </a:xfrm>
        </p:spPr>
        <p:txBody>
          <a:bodyPr/>
          <a:lstStyle/>
          <a:p>
            <a:r>
              <a:rPr lang="ar-IQ" b="1" dirty="0">
                <a:ea typeface="Calibri"/>
                <a:cs typeface="Arial"/>
              </a:rPr>
              <a:t>فريق عمل الـ </a:t>
            </a:r>
            <a:r>
              <a:rPr lang="en-US" b="1" dirty="0">
                <a:ea typeface="Calibri"/>
                <a:cs typeface="Arial"/>
              </a:rPr>
              <a:t>SIX SIGMA</a:t>
            </a:r>
            <a:endParaRPr lang="ar-SA" dirty="0"/>
          </a:p>
        </p:txBody>
      </p:sp>
      <p:sp>
        <p:nvSpPr>
          <p:cNvPr id="3" name="Subtitle 2"/>
          <p:cNvSpPr>
            <a:spLocks noGrp="1"/>
          </p:cNvSpPr>
          <p:nvPr>
            <p:ph type="subTitle" idx="1"/>
          </p:nvPr>
        </p:nvSpPr>
        <p:spPr>
          <a:xfrm>
            <a:off x="1259632" y="1988840"/>
            <a:ext cx="7056784" cy="4248472"/>
          </a:xfrm>
        </p:spPr>
        <p:txBody>
          <a:bodyPr>
            <a:noAutofit/>
          </a:bodyPr>
          <a:lstStyle/>
          <a:p>
            <a:pPr algn="just"/>
            <a:r>
              <a:rPr lang="ar-IQ" sz="2800" b="1" dirty="0">
                <a:solidFill>
                  <a:schemeClr val="tx1"/>
                </a:solidFill>
                <a:ea typeface="Calibri"/>
                <a:cs typeface="+mj-cs"/>
              </a:rPr>
              <a:t>تنفيذ </a:t>
            </a:r>
            <a:r>
              <a:rPr lang="en-US" sz="2800" b="1" dirty="0">
                <a:solidFill>
                  <a:schemeClr val="tx1"/>
                </a:solidFill>
                <a:ea typeface="Calibri"/>
                <a:cs typeface="+mj-cs"/>
              </a:rPr>
              <a:t>Six Sigma</a:t>
            </a:r>
            <a:r>
              <a:rPr lang="en-US" sz="2800" b="1" dirty="0" smtClean="0">
                <a:solidFill>
                  <a:schemeClr val="tx1"/>
                </a:solidFill>
                <a:effectLst/>
                <a:latin typeface="Arial"/>
                <a:ea typeface="Calibri"/>
                <a:cs typeface="+mj-cs"/>
              </a:rPr>
              <a:t> </a:t>
            </a:r>
            <a:r>
              <a:rPr lang="ar-IQ" sz="2800" b="1" dirty="0" smtClean="0">
                <a:solidFill>
                  <a:schemeClr val="tx1"/>
                </a:solidFill>
                <a:effectLst/>
                <a:latin typeface="Arial"/>
                <a:ea typeface="Calibri"/>
                <a:cs typeface="+mj-cs"/>
              </a:rPr>
              <a:t>هو التزام كبير و في الواقع يتطلب نجاح برامج الـ </a:t>
            </a:r>
            <a:r>
              <a:rPr lang="en-US" sz="2800" b="1" dirty="0">
                <a:solidFill>
                  <a:schemeClr val="tx1"/>
                </a:solidFill>
                <a:ea typeface="Calibri"/>
                <a:cs typeface="+mj-cs"/>
              </a:rPr>
              <a:t>Six Sigma</a:t>
            </a:r>
            <a:r>
              <a:rPr lang="ar-IQ" sz="2800" b="1" dirty="0">
                <a:solidFill>
                  <a:schemeClr val="tx1"/>
                </a:solidFill>
                <a:ea typeface="Calibri"/>
                <a:cs typeface="+mj-cs"/>
              </a:rPr>
              <a:t>  في كل من شركة ،  </a:t>
            </a:r>
            <a:r>
              <a:rPr lang="en-US" sz="2800" b="1" dirty="0">
                <a:solidFill>
                  <a:schemeClr val="tx1"/>
                </a:solidFill>
                <a:ea typeface="Calibri"/>
                <a:cs typeface="+mj-cs"/>
              </a:rPr>
              <a:t>Motorola</a:t>
            </a:r>
            <a:r>
              <a:rPr lang="ar-IQ" sz="2800" b="1" dirty="0">
                <a:solidFill>
                  <a:schemeClr val="tx1"/>
                </a:solidFill>
                <a:ea typeface="Calibri"/>
                <a:cs typeface="+mj-cs"/>
              </a:rPr>
              <a:t> الى </a:t>
            </a:r>
            <a:r>
              <a:rPr lang="en-US" sz="2800" b="1" dirty="0">
                <a:solidFill>
                  <a:schemeClr val="tx1"/>
                </a:solidFill>
                <a:ea typeface="Calibri"/>
                <a:cs typeface="+mj-cs"/>
              </a:rPr>
              <a:t>GE</a:t>
            </a:r>
            <a:r>
              <a:rPr lang="en-US" sz="2800" b="1" dirty="0" smtClean="0">
                <a:solidFill>
                  <a:schemeClr val="tx1"/>
                </a:solidFill>
                <a:effectLst/>
                <a:latin typeface="Arial"/>
                <a:ea typeface="Calibri"/>
                <a:cs typeface="+mj-cs"/>
              </a:rPr>
              <a:t> </a:t>
            </a:r>
            <a:r>
              <a:rPr lang="ar-IQ" sz="2800" b="1" dirty="0" smtClean="0">
                <a:solidFill>
                  <a:schemeClr val="tx1"/>
                </a:solidFill>
                <a:effectLst/>
                <a:latin typeface="Arial"/>
                <a:ea typeface="Calibri"/>
                <a:cs typeface="+mj-cs"/>
              </a:rPr>
              <a:t>إلى </a:t>
            </a:r>
            <a:r>
              <a:rPr lang="en-US" sz="2800" b="1" dirty="0">
                <a:solidFill>
                  <a:schemeClr val="tx1"/>
                </a:solidFill>
                <a:ea typeface="Calibri"/>
                <a:cs typeface="+mj-cs"/>
              </a:rPr>
              <a:t>DuPont</a:t>
            </a:r>
            <a:r>
              <a:rPr lang="en-US" sz="2800" b="1" dirty="0" smtClean="0">
                <a:solidFill>
                  <a:schemeClr val="tx1"/>
                </a:solidFill>
                <a:effectLst/>
                <a:latin typeface="Arial"/>
                <a:ea typeface="Calibri"/>
                <a:cs typeface="+mj-cs"/>
              </a:rPr>
              <a:t> </a:t>
            </a:r>
            <a:r>
              <a:rPr lang="ar-IQ" sz="2800" b="1" dirty="0" smtClean="0">
                <a:solidFill>
                  <a:schemeClr val="tx1"/>
                </a:solidFill>
                <a:effectLst/>
                <a:latin typeface="Arial"/>
                <a:ea typeface="Calibri"/>
                <a:cs typeface="+mj-cs"/>
              </a:rPr>
              <a:t>إلى </a:t>
            </a:r>
            <a:r>
              <a:rPr lang="en-US" sz="2800" b="1" dirty="0">
                <a:solidFill>
                  <a:schemeClr val="tx1"/>
                </a:solidFill>
                <a:ea typeface="Calibri"/>
                <a:cs typeface="+mj-cs"/>
              </a:rPr>
              <a:t>Texas Instruments</a:t>
            </a:r>
            <a:r>
              <a:rPr lang="en-US" sz="2800" b="1" dirty="0" smtClean="0">
                <a:solidFill>
                  <a:schemeClr val="tx1"/>
                </a:solidFill>
                <a:effectLst/>
                <a:latin typeface="Arial"/>
                <a:ea typeface="Calibri"/>
                <a:cs typeface="+mj-cs"/>
              </a:rPr>
              <a:t> </a:t>
            </a:r>
            <a:r>
              <a:rPr lang="ar-IQ" sz="2800" b="1" dirty="0" smtClean="0">
                <a:solidFill>
                  <a:schemeClr val="tx1"/>
                </a:solidFill>
                <a:effectLst/>
                <a:latin typeface="Arial"/>
                <a:ea typeface="Calibri"/>
                <a:cs typeface="+mj-cs"/>
              </a:rPr>
              <a:t>، التزامًا كبيرًا بالوقت خاصة من الإدارة العليا. و يتعين على هؤلاء القادة صياغة الخطة و ربط المدخلات مع أهداف المنظمة  والقيام بدور واضح في تحديد المثال للآخرين. حيث ترتبط مشاريع </a:t>
            </a:r>
            <a:r>
              <a:rPr lang="en-US" sz="2800" b="1" dirty="0">
                <a:solidFill>
                  <a:schemeClr val="tx1"/>
                </a:solidFill>
                <a:ea typeface="Calibri"/>
                <a:cs typeface="+mj-cs"/>
              </a:rPr>
              <a:t>Six Sigma </a:t>
            </a:r>
            <a:r>
              <a:rPr lang="ar-IQ" sz="2800" b="1" dirty="0">
                <a:solidFill>
                  <a:schemeClr val="tx1"/>
                </a:solidFill>
                <a:ea typeface="Calibri"/>
                <a:cs typeface="+mj-cs"/>
              </a:rPr>
              <a:t>الناجحة بشكل واضح بالاتجاه الاستراتيجي للمنظمة. بسبب إنها نهج موجه من الإدارة  يعتمد على الفريق  ويقوده الخبراء</a:t>
            </a:r>
            <a:endParaRPr lang="ar-SA" sz="2800" dirty="0">
              <a:solidFill>
                <a:schemeClr val="tx1"/>
              </a:solidFill>
              <a:cs typeface="+mj-cs"/>
            </a:endParaRPr>
          </a:p>
        </p:txBody>
      </p:sp>
    </p:spTree>
    <p:extLst>
      <p:ext uri="{BB962C8B-B14F-4D97-AF65-F5344CB8AC3E}">
        <p14:creationId xmlns:p14="http://schemas.microsoft.com/office/powerpoint/2010/main" val="576192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8206680" cy="1470025"/>
          </a:xfrm>
        </p:spPr>
        <p:txBody>
          <a:bodyPr/>
          <a:lstStyle/>
          <a:p>
            <a:r>
              <a:rPr lang="ar-IQ" b="1" dirty="0">
                <a:ea typeface="Calibri"/>
                <a:cs typeface="Arial"/>
              </a:rPr>
              <a:t>مراحل تطبيق ال </a:t>
            </a:r>
            <a:r>
              <a:rPr lang="en-US" b="1" dirty="0">
                <a:ea typeface="Calibri"/>
                <a:cs typeface="Arial"/>
              </a:rPr>
              <a:t>SIX SIGMA</a:t>
            </a:r>
            <a:r>
              <a:rPr lang="ar-IQ" b="1" dirty="0">
                <a:ea typeface="Calibri"/>
                <a:cs typeface="Arial"/>
              </a:rPr>
              <a:t>  </a:t>
            </a:r>
            <a:r>
              <a:rPr lang="en-US" b="1" dirty="0" smtClean="0">
                <a:ea typeface="Calibri"/>
                <a:cs typeface="Arial"/>
              </a:rPr>
              <a:t>DMAIC</a:t>
            </a:r>
            <a:endParaRPr lang="ar-SA" dirty="0"/>
          </a:p>
        </p:txBody>
      </p:sp>
      <p:sp>
        <p:nvSpPr>
          <p:cNvPr id="3" name="Subtitle 2"/>
          <p:cNvSpPr>
            <a:spLocks noGrp="1"/>
          </p:cNvSpPr>
          <p:nvPr>
            <p:ph type="subTitle" idx="1"/>
          </p:nvPr>
        </p:nvSpPr>
        <p:spPr>
          <a:xfrm>
            <a:off x="1371600" y="2060848"/>
            <a:ext cx="6400800" cy="3577952"/>
          </a:xfrm>
        </p:spPr>
        <p:txBody>
          <a:bodyPr/>
          <a:lstStyle/>
          <a:p>
            <a:pPr algn="just"/>
            <a:r>
              <a:rPr lang="ar-IQ" b="1" dirty="0">
                <a:solidFill>
                  <a:schemeClr val="tx1"/>
                </a:solidFill>
                <a:ea typeface="Calibri"/>
              </a:rPr>
              <a:t>تتوفر الكثير من المعلومات حول منهجية </a:t>
            </a:r>
            <a:r>
              <a:rPr lang="en-US" b="1" dirty="0">
                <a:solidFill>
                  <a:schemeClr val="tx1"/>
                </a:solidFill>
                <a:ea typeface="Calibri"/>
                <a:cs typeface="Arial"/>
              </a:rPr>
              <a:t>DMAIC</a:t>
            </a:r>
            <a:r>
              <a:rPr lang="ar-IQ" b="1" dirty="0">
                <a:solidFill>
                  <a:schemeClr val="tx1"/>
                </a:solidFill>
                <a:ea typeface="Calibri"/>
              </a:rPr>
              <a:t> (التعريف والقياس والتحليل والتحسين والتحكم). يستخدم </a:t>
            </a:r>
            <a:r>
              <a:rPr lang="en-US" b="1" dirty="0">
                <a:solidFill>
                  <a:schemeClr val="tx1"/>
                </a:solidFill>
                <a:ea typeface="Calibri"/>
                <a:cs typeface="Arial"/>
              </a:rPr>
              <a:t>DMAIC</a:t>
            </a:r>
            <a:r>
              <a:rPr lang="en-US" b="1" dirty="0" smtClean="0">
                <a:solidFill>
                  <a:schemeClr val="tx1"/>
                </a:solidFill>
                <a:effectLst/>
                <a:latin typeface="Arial"/>
                <a:ea typeface="Calibri"/>
              </a:rPr>
              <a:t> </a:t>
            </a:r>
            <a:r>
              <a:rPr lang="ar-IQ" b="1" dirty="0" smtClean="0">
                <a:solidFill>
                  <a:schemeClr val="tx1"/>
                </a:solidFill>
                <a:effectLst/>
                <a:latin typeface="Arial"/>
                <a:ea typeface="Calibri"/>
              </a:rPr>
              <a:t>في الغالب للعمليات الحالية. هذا النهج لا يستخدم فقط الأدوات والتقنيات المختلفة ، بل يشمل أيضًا مفاهيم أخرى مثل التحليل المالي وتطوير جدول المشروع.</a:t>
            </a:r>
            <a:endParaRPr lang="ar-SA" dirty="0">
              <a:solidFill>
                <a:schemeClr val="tx1"/>
              </a:solidFill>
            </a:endParaRPr>
          </a:p>
        </p:txBody>
      </p:sp>
    </p:spTree>
    <p:extLst>
      <p:ext uri="{BB962C8B-B14F-4D97-AF65-F5344CB8AC3E}">
        <p14:creationId xmlns:p14="http://schemas.microsoft.com/office/powerpoint/2010/main" val="4125092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836712"/>
            <a:ext cx="6400800" cy="4802088"/>
          </a:xfrm>
        </p:spPr>
        <p:txBody>
          <a:bodyPr>
            <a:normAutofit lnSpcReduction="10000"/>
          </a:bodyPr>
          <a:lstStyle/>
          <a:p>
            <a:pPr algn="just"/>
            <a:r>
              <a:rPr lang="ar-IQ" b="1" dirty="0">
                <a:solidFill>
                  <a:schemeClr val="tx1"/>
                </a:solidFill>
                <a:ea typeface="Calibri"/>
              </a:rPr>
              <a:t>هناك خمس مراحل أو مراحل أساسية في تطبيق منهج </a:t>
            </a:r>
            <a:r>
              <a:rPr lang="en-US" b="1" dirty="0">
                <a:solidFill>
                  <a:schemeClr val="tx1"/>
                </a:solidFill>
                <a:ea typeface="Calibri"/>
                <a:cs typeface="Arial"/>
              </a:rPr>
              <a:t>Six Sigma</a:t>
            </a:r>
            <a:r>
              <a:rPr lang="en-US" b="1" dirty="0" smtClean="0">
                <a:solidFill>
                  <a:schemeClr val="tx1"/>
                </a:solidFill>
                <a:effectLst/>
                <a:latin typeface="Arial"/>
                <a:ea typeface="Calibri"/>
              </a:rPr>
              <a:t> </a:t>
            </a:r>
            <a:r>
              <a:rPr lang="ar-IQ" b="1" dirty="0" smtClean="0">
                <a:solidFill>
                  <a:schemeClr val="tx1"/>
                </a:solidFill>
                <a:effectLst/>
                <a:latin typeface="Arial"/>
                <a:ea typeface="Calibri"/>
              </a:rPr>
              <a:t>لتحسين الأداء في العملية: تعريف ، قياس ، تحليل ، تحسين ومراقبة (</a:t>
            </a:r>
            <a:r>
              <a:rPr lang="en-US" b="1" dirty="0">
                <a:solidFill>
                  <a:schemeClr val="tx1"/>
                </a:solidFill>
                <a:ea typeface="Calibri"/>
                <a:cs typeface="Arial"/>
              </a:rPr>
              <a:t>DMAIC</a:t>
            </a:r>
            <a:r>
              <a:rPr lang="ar-IQ" b="1" dirty="0">
                <a:solidFill>
                  <a:schemeClr val="tx1"/>
                </a:solidFill>
                <a:ea typeface="Calibri"/>
              </a:rPr>
              <a:t>). تشكل هذه دورة تحسين مستندة في الخطة الأصلية لـ</a:t>
            </a:r>
            <a:r>
              <a:rPr lang="en-US" b="1" dirty="0">
                <a:solidFill>
                  <a:schemeClr val="tx1"/>
                </a:solidFill>
                <a:ea typeface="Calibri"/>
                <a:cs typeface="Arial"/>
              </a:rPr>
              <a:t> (PDCA)Plan, Do ,Check, Act </a:t>
            </a:r>
            <a:r>
              <a:rPr lang="ar-IQ" b="1" dirty="0">
                <a:solidFill>
                  <a:schemeClr val="tx1"/>
                </a:solidFill>
                <a:ea typeface="Calibri"/>
              </a:rPr>
              <a:t>في منهج </a:t>
            </a:r>
            <a:r>
              <a:rPr lang="en-US" b="1" dirty="0">
                <a:solidFill>
                  <a:schemeClr val="tx1"/>
                </a:solidFill>
                <a:ea typeface="Calibri"/>
                <a:cs typeface="Arial"/>
              </a:rPr>
              <a:t>Six Sigma</a:t>
            </a:r>
            <a:r>
              <a:rPr lang="en-US" b="1" dirty="0" smtClean="0">
                <a:solidFill>
                  <a:schemeClr val="tx1"/>
                </a:solidFill>
                <a:effectLst/>
                <a:latin typeface="Arial"/>
                <a:ea typeface="Calibri"/>
              </a:rPr>
              <a:t> </a:t>
            </a:r>
            <a:r>
              <a:rPr lang="ar-IQ" b="1" dirty="0" smtClean="0">
                <a:solidFill>
                  <a:schemeClr val="tx1"/>
                </a:solidFill>
                <a:effectLst/>
                <a:latin typeface="Arial"/>
                <a:ea typeface="Calibri"/>
              </a:rPr>
              <a:t>، تقدم </a:t>
            </a:r>
            <a:r>
              <a:rPr lang="en-US" b="1" dirty="0">
                <a:solidFill>
                  <a:schemeClr val="tx1"/>
                </a:solidFill>
                <a:ea typeface="Calibri"/>
                <a:cs typeface="Arial"/>
              </a:rPr>
              <a:t>DMAIC</a:t>
            </a:r>
            <a:r>
              <a:rPr lang="en-US" b="1" dirty="0" smtClean="0">
                <a:solidFill>
                  <a:schemeClr val="tx1"/>
                </a:solidFill>
                <a:effectLst/>
                <a:latin typeface="Arial"/>
                <a:ea typeface="Calibri"/>
              </a:rPr>
              <a:t> </a:t>
            </a:r>
            <a:r>
              <a:rPr lang="ar-IQ" b="1" dirty="0" smtClean="0">
                <a:solidFill>
                  <a:schemeClr val="tx1"/>
                </a:solidFill>
                <a:effectLst/>
                <a:latin typeface="Arial"/>
                <a:ea typeface="Calibri"/>
              </a:rPr>
              <a:t>استراتيجية اختراق وأساليب منضبطة لاستخدام جمع البيانات الصارمة والتحليل القائم على الإحصائية لتحديد مصادر الأخطاء وطرق القضاء عليها</a:t>
            </a:r>
            <a:endParaRPr lang="ar-SA" dirty="0">
              <a:solidFill>
                <a:schemeClr val="tx1"/>
              </a:solidFill>
            </a:endParaRPr>
          </a:p>
        </p:txBody>
      </p:sp>
    </p:spTree>
    <p:extLst>
      <p:ext uri="{BB962C8B-B14F-4D97-AF65-F5344CB8AC3E}">
        <p14:creationId xmlns:p14="http://schemas.microsoft.com/office/powerpoint/2010/main" val="3105090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المصادر</a:t>
            </a:r>
            <a:endParaRPr lang="ar-SA" dirty="0"/>
          </a:p>
        </p:txBody>
      </p:sp>
      <p:sp>
        <p:nvSpPr>
          <p:cNvPr id="3" name="Content Placeholder 2"/>
          <p:cNvSpPr>
            <a:spLocks noGrp="1"/>
          </p:cNvSpPr>
          <p:nvPr>
            <p:ph idx="1"/>
          </p:nvPr>
        </p:nvSpPr>
        <p:spPr/>
        <p:txBody>
          <a:bodyPr>
            <a:normAutofit/>
          </a:bodyPr>
          <a:lstStyle/>
          <a:p>
            <a:pPr lvl="0" algn="l" rtl="0">
              <a:lnSpc>
                <a:spcPct val="115000"/>
              </a:lnSpc>
              <a:spcAft>
                <a:spcPts val="1000"/>
              </a:spcAft>
              <a:buFont typeface="Calibri"/>
              <a:buAutoNum type="arabicPeriod"/>
            </a:pPr>
            <a:r>
              <a:rPr lang="en-US" sz="1900" dirty="0">
                <a:ea typeface="Calibri"/>
                <a:cs typeface="Arial"/>
              </a:rPr>
              <a:t>Knowles, Graeme(2011),</a:t>
            </a:r>
            <a:r>
              <a:rPr lang="en-US" sz="1900" b="1" dirty="0">
                <a:ea typeface="Calibri"/>
                <a:cs typeface="Arial"/>
              </a:rPr>
              <a:t>Six Sigma, </a:t>
            </a:r>
            <a:r>
              <a:rPr lang="en-US" sz="1900" dirty="0" err="1">
                <a:ea typeface="Calibri"/>
                <a:cs typeface="Arial"/>
              </a:rPr>
              <a:t>Ventus</a:t>
            </a:r>
            <a:r>
              <a:rPr lang="en-US" sz="1900" dirty="0">
                <a:ea typeface="Calibri"/>
                <a:cs typeface="Arial"/>
              </a:rPr>
              <a:t> Publishing APS. [on-line] available. ISBN 978-87-7681-852-4 </a:t>
            </a:r>
            <a:endParaRPr lang="en-US" sz="1900" dirty="0" smtClean="0">
              <a:ea typeface="Calibri"/>
              <a:cs typeface="Arial"/>
            </a:endParaRPr>
          </a:p>
          <a:p>
            <a:pPr lvl="0" algn="l" rtl="0">
              <a:lnSpc>
                <a:spcPct val="115000"/>
              </a:lnSpc>
              <a:spcAft>
                <a:spcPts val="1000"/>
              </a:spcAft>
              <a:buFont typeface="Calibri"/>
              <a:buAutoNum type="arabicPeriod"/>
            </a:pPr>
            <a:r>
              <a:rPr lang="en-US" sz="1900" dirty="0" smtClean="0">
                <a:ea typeface="Calibri"/>
                <a:cs typeface="Arial"/>
              </a:rPr>
              <a:t> </a:t>
            </a:r>
            <a:r>
              <a:rPr lang="en-US" sz="1900" dirty="0">
                <a:ea typeface="Calibri"/>
                <a:cs typeface="Arial"/>
              </a:rPr>
              <a:t>LSS 6002-DIS-1(2916), </a:t>
            </a:r>
            <a:r>
              <a:rPr lang="en-US" sz="1900" b="1" dirty="0">
                <a:ea typeface="Calibri"/>
                <a:cs typeface="Arial"/>
              </a:rPr>
              <a:t>Lean six sigma Green Belt training</a:t>
            </a:r>
            <a:r>
              <a:rPr lang="en-US" sz="1900" dirty="0">
                <a:ea typeface="Calibri"/>
                <a:cs typeface="Arial"/>
              </a:rPr>
              <a:t>, USA.    [on-line] available. </a:t>
            </a:r>
            <a:r>
              <a:rPr lang="en-US" sz="1900" u="sng" dirty="0">
                <a:ea typeface="Calibri"/>
                <a:cs typeface="Arial"/>
              </a:rPr>
              <a:t>ISBN: </a:t>
            </a:r>
            <a:r>
              <a:rPr lang="en-US" sz="1900" u="sng" dirty="0" smtClean="0">
                <a:ea typeface="Calibri"/>
                <a:cs typeface="Arial"/>
              </a:rPr>
              <a:t>978-0-9862150-6-3</a:t>
            </a:r>
          </a:p>
          <a:p>
            <a:pPr lvl="0" algn="l" rtl="0">
              <a:lnSpc>
                <a:spcPct val="115000"/>
              </a:lnSpc>
              <a:spcAft>
                <a:spcPts val="1000"/>
              </a:spcAft>
              <a:buFont typeface="Calibri"/>
              <a:buAutoNum type="arabicPeriod"/>
            </a:pPr>
            <a:r>
              <a:rPr lang="en-US" sz="1900" dirty="0" err="1">
                <a:ea typeface="Calibri"/>
                <a:cs typeface="Arial"/>
              </a:rPr>
              <a:t>Heizer</a:t>
            </a:r>
            <a:r>
              <a:rPr lang="en-US" sz="1900" dirty="0">
                <a:ea typeface="Calibri"/>
                <a:cs typeface="Arial"/>
              </a:rPr>
              <a:t>, Jay &amp; Render, Barry &amp; Munson, Chuck(2017), </a:t>
            </a:r>
            <a:r>
              <a:rPr lang="en-US" sz="1900" b="1" dirty="0">
                <a:ea typeface="Calibri"/>
                <a:cs typeface="Arial"/>
              </a:rPr>
              <a:t>Operations Management: Sustainability And Supply Chain Management</a:t>
            </a:r>
            <a:r>
              <a:rPr lang="en-US" sz="1900" dirty="0">
                <a:ea typeface="Calibri"/>
                <a:cs typeface="Arial"/>
              </a:rPr>
              <a:t>, 12</a:t>
            </a:r>
            <a:r>
              <a:rPr lang="en-US" sz="1900" baseline="30000" dirty="0">
                <a:ea typeface="Calibri"/>
                <a:cs typeface="Arial"/>
              </a:rPr>
              <a:t>th</a:t>
            </a:r>
            <a:r>
              <a:rPr lang="en-US" sz="1900" dirty="0">
                <a:ea typeface="Calibri"/>
                <a:cs typeface="Arial"/>
              </a:rPr>
              <a:t> Edition, Pearson education, Inc., </a:t>
            </a:r>
            <a:r>
              <a:rPr lang="en-US" sz="1900" dirty="0" smtClean="0">
                <a:ea typeface="Calibri"/>
                <a:cs typeface="Arial"/>
              </a:rPr>
              <a:t>USA</a:t>
            </a:r>
          </a:p>
          <a:p>
            <a:pPr lvl="0" algn="l" rtl="0">
              <a:lnSpc>
                <a:spcPct val="115000"/>
              </a:lnSpc>
              <a:spcAft>
                <a:spcPts val="1000"/>
              </a:spcAft>
              <a:buFont typeface="Calibri"/>
              <a:buAutoNum type="arabicPeriod"/>
            </a:pPr>
            <a:r>
              <a:rPr lang="en-US" sz="2000" dirty="0">
                <a:ea typeface="Calibri"/>
                <a:cs typeface="Arial"/>
              </a:rPr>
              <a:t>Oakland, John S.(2014) </a:t>
            </a:r>
            <a:r>
              <a:rPr lang="en-US" sz="2000" b="1" dirty="0">
                <a:ea typeface="Calibri"/>
                <a:cs typeface="Arial"/>
              </a:rPr>
              <a:t>Total Quality Management And Operational Excellence</a:t>
            </a:r>
            <a:r>
              <a:rPr lang="en-US" sz="2000" dirty="0">
                <a:ea typeface="Calibri"/>
                <a:cs typeface="Arial"/>
              </a:rPr>
              <a:t>, 4</a:t>
            </a:r>
            <a:r>
              <a:rPr lang="en-US" sz="2000" baseline="30000" dirty="0">
                <a:ea typeface="Calibri"/>
                <a:cs typeface="Arial"/>
              </a:rPr>
              <a:t>th</a:t>
            </a:r>
            <a:r>
              <a:rPr lang="en-US" sz="2000" dirty="0">
                <a:ea typeface="Calibri"/>
                <a:cs typeface="Arial"/>
              </a:rPr>
              <a:t> Edition, Florence, Devon.</a:t>
            </a:r>
            <a:endParaRPr lang="en-US" sz="1800" dirty="0">
              <a:ea typeface="Calibri"/>
              <a:cs typeface="Arial"/>
            </a:endParaRPr>
          </a:p>
          <a:p>
            <a:pPr marL="0" lvl="0" indent="0" algn="l" rtl="0">
              <a:lnSpc>
                <a:spcPct val="115000"/>
              </a:lnSpc>
              <a:spcAft>
                <a:spcPts val="1000"/>
              </a:spcAft>
              <a:buNone/>
            </a:pPr>
            <a:endParaRPr lang="en-US" sz="1900" dirty="0">
              <a:ea typeface="Calibri"/>
              <a:cs typeface="Arial"/>
            </a:endParaRPr>
          </a:p>
          <a:p>
            <a:pPr lvl="0" algn="l" rtl="0">
              <a:lnSpc>
                <a:spcPct val="115000"/>
              </a:lnSpc>
              <a:spcAft>
                <a:spcPts val="1000"/>
              </a:spcAft>
              <a:buFont typeface="Calibri"/>
              <a:buAutoNum type="arabicPeriod"/>
            </a:pPr>
            <a:endParaRPr lang="en-US" sz="1900" dirty="0">
              <a:ea typeface="Calibri"/>
              <a:cs typeface="Arial"/>
            </a:endParaRPr>
          </a:p>
          <a:p>
            <a:pPr lvl="0" algn="l" rtl="0">
              <a:lnSpc>
                <a:spcPct val="115000"/>
              </a:lnSpc>
              <a:spcAft>
                <a:spcPts val="1000"/>
              </a:spcAft>
              <a:buFont typeface="Calibri"/>
              <a:buAutoNum type="arabicPeriod"/>
            </a:pPr>
            <a:endParaRPr lang="en-US" sz="1900" dirty="0">
              <a:ea typeface="Calibri"/>
              <a:cs typeface="Arial"/>
            </a:endParaRPr>
          </a:p>
          <a:p>
            <a:pPr algn="l" rtl="0"/>
            <a:endParaRPr lang="ar-SA" dirty="0"/>
          </a:p>
        </p:txBody>
      </p:sp>
    </p:spTree>
    <p:extLst>
      <p:ext uri="{BB962C8B-B14F-4D97-AF65-F5344CB8AC3E}">
        <p14:creationId xmlns:p14="http://schemas.microsoft.com/office/powerpoint/2010/main" val="1867526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E3D2D"/>
      </a:dk2>
      <a:lt2>
        <a:srgbClr val="CFFF43"/>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474</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Six Sigma في المشاريع الانشائية</vt:lpstr>
      <vt:lpstr>مقدمة</vt:lpstr>
      <vt:lpstr>تعريف الـ Six Sigma</vt:lpstr>
      <vt:lpstr>PowerPoint Presentation</vt:lpstr>
      <vt:lpstr>فريق عمل الـ SIX SIGMA</vt:lpstr>
      <vt:lpstr>مراحل تطبيق ال SIX SIGMA  DMAIC</vt:lpstr>
      <vt:lpstr>PowerPoint Presentation</vt:lpstr>
      <vt:lpstr>المصادر</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 في المشاريع الانشائية</dc:title>
  <dc:creator>HP</dc:creator>
  <cp:lastModifiedBy>HP</cp:lastModifiedBy>
  <cp:revision>4</cp:revision>
  <dcterms:created xsi:type="dcterms:W3CDTF">2019-05-21T15:21:14Z</dcterms:created>
  <dcterms:modified xsi:type="dcterms:W3CDTF">2019-05-21T15:49:20Z</dcterms:modified>
</cp:coreProperties>
</file>