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6">
  <p:sldMasterIdLst>
    <p:sldMasterId id="2147483648" r:id="rId1"/>
  </p:sldMasterIdLst>
  <p:sldIdLst>
    <p:sldId id="284"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6/8/2019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iscovery.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AC2761C8-9310-42D1-BBCD-7F00704770FB}"/>
              </a:ext>
            </a:extLst>
          </p:cNvPr>
          <p:cNvSpPr/>
          <p:nvPr/>
        </p:nvSpPr>
        <p:spPr>
          <a:xfrm>
            <a:off x="9348715" y="395207"/>
            <a:ext cx="2593075" cy="1563826"/>
          </a:xfrm>
          <a:prstGeom prst="rect">
            <a:avLst/>
          </a:prstGeom>
        </p:spPr>
        <p:txBody>
          <a:bodyPr wrap="square">
            <a:spAutoFit/>
          </a:bodyPr>
          <a:lstStyle/>
          <a:p>
            <a:pPr algn="r" rtl="1">
              <a:lnSpc>
                <a:spcPct val="107000"/>
              </a:lnSpc>
              <a:spcAft>
                <a:spcPts val="800"/>
              </a:spcAft>
            </a:pPr>
            <a:r>
              <a:rPr lang="ar-IQ" b="1" dirty="0">
                <a:ea typeface="Calibri" panose="020F0502020204030204" pitchFamily="34" charset="0"/>
                <a:cs typeface="Arial" panose="020B0604020202020204" pitchFamily="34" charset="0"/>
              </a:rPr>
              <a:t>جامــــعــة بـــــــغداد</a:t>
            </a:r>
            <a:endParaRPr lang="en-US" sz="1200" dirty="0">
              <a:ea typeface="Calibri" panose="020F0502020204030204" pitchFamily="34" charset="0"/>
              <a:cs typeface="Arial" panose="020B0604020202020204" pitchFamily="34" charset="0"/>
            </a:endParaRPr>
          </a:p>
          <a:p>
            <a:pPr algn="r" rtl="1">
              <a:lnSpc>
                <a:spcPct val="107000"/>
              </a:lnSpc>
              <a:spcAft>
                <a:spcPts val="800"/>
              </a:spcAft>
            </a:pPr>
            <a:r>
              <a:rPr lang="ar-IQ" b="1" dirty="0">
                <a:ea typeface="Calibri" panose="020F0502020204030204" pitchFamily="34" charset="0"/>
                <a:cs typeface="Arial" panose="020B0604020202020204" pitchFamily="34" charset="0"/>
              </a:rPr>
              <a:t>كلية الادارة والاقتصاد</a:t>
            </a:r>
            <a:endParaRPr lang="en-US" sz="1200" dirty="0">
              <a:ea typeface="Calibri" panose="020F0502020204030204" pitchFamily="34" charset="0"/>
              <a:cs typeface="Arial" panose="020B0604020202020204" pitchFamily="34" charset="0"/>
            </a:endParaRPr>
          </a:p>
          <a:p>
            <a:pPr algn="r" rtl="1">
              <a:lnSpc>
                <a:spcPct val="107000"/>
              </a:lnSpc>
              <a:spcAft>
                <a:spcPts val="800"/>
              </a:spcAft>
            </a:pPr>
            <a:r>
              <a:rPr lang="ar-IQ" b="1" dirty="0">
                <a:ea typeface="Calibri" panose="020F0502020204030204" pitchFamily="34" charset="0"/>
                <a:cs typeface="Arial" panose="020B0604020202020204" pitchFamily="34" charset="0"/>
              </a:rPr>
              <a:t>قســـــم المحــــاسبة </a:t>
            </a:r>
            <a:endParaRPr lang="en-US" sz="1200" dirty="0">
              <a:ea typeface="Calibri" panose="020F0502020204030204" pitchFamily="34" charset="0"/>
              <a:cs typeface="Arial" panose="020B0604020202020204" pitchFamily="34" charset="0"/>
            </a:endParaRPr>
          </a:p>
          <a:p>
            <a:pPr algn="r" rtl="1">
              <a:lnSpc>
                <a:spcPct val="107000"/>
              </a:lnSpc>
              <a:spcAft>
                <a:spcPts val="800"/>
              </a:spcAft>
            </a:pPr>
            <a:r>
              <a:rPr lang="ar-IQ" b="1" dirty="0">
                <a:ea typeface="Calibri" panose="020F0502020204030204" pitchFamily="34" charset="0"/>
                <a:cs typeface="Arial" panose="020B0604020202020204" pitchFamily="34" charset="0"/>
              </a:rPr>
              <a:t>الدراســـــات العليــــا</a:t>
            </a:r>
            <a:endParaRPr lang="en-US" sz="1200" dirty="0">
              <a:ea typeface="Calibri" panose="020F0502020204030204" pitchFamily="34" charset="0"/>
              <a:cs typeface="Arial" panose="020B0604020202020204" pitchFamily="34" charset="0"/>
            </a:endParaRPr>
          </a:p>
        </p:txBody>
      </p:sp>
      <p:pic>
        <p:nvPicPr>
          <p:cNvPr id="6" name="Picture 5">
            <a:extLst>
              <a:ext uri="{FF2B5EF4-FFF2-40B4-BE49-F238E27FC236}">
                <a16:creationId xmlns:a16="http://schemas.microsoft.com/office/drawing/2014/main" xmlns="" id="{3F8A2D79-9C44-482F-B295-3598161CCCF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12216" y="539821"/>
            <a:ext cx="1807210" cy="1711325"/>
          </a:xfrm>
          <a:prstGeom prst="rect">
            <a:avLst/>
          </a:prstGeom>
          <a:noFill/>
          <a:ln>
            <a:noFill/>
          </a:ln>
        </p:spPr>
      </p:pic>
      <p:sp>
        <p:nvSpPr>
          <p:cNvPr id="8" name="Rectangle 7">
            <a:extLst>
              <a:ext uri="{FF2B5EF4-FFF2-40B4-BE49-F238E27FC236}">
                <a16:creationId xmlns:a16="http://schemas.microsoft.com/office/drawing/2014/main" xmlns="" id="{B1C48F82-7A01-4506-86D0-5215806518D1}"/>
              </a:ext>
            </a:extLst>
          </p:cNvPr>
          <p:cNvSpPr/>
          <p:nvPr/>
        </p:nvSpPr>
        <p:spPr>
          <a:xfrm>
            <a:off x="2342865" y="4156901"/>
            <a:ext cx="7506269" cy="1618520"/>
          </a:xfrm>
          <a:prstGeom prst="rect">
            <a:avLst/>
          </a:prstGeom>
        </p:spPr>
        <p:txBody>
          <a:bodyPr wrap="square">
            <a:spAutoFit/>
          </a:bodyPr>
          <a:lstStyle/>
          <a:p>
            <a:pPr algn="ctr" rtl="1">
              <a:lnSpc>
                <a:spcPct val="107000"/>
              </a:lnSpc>
              <a:spcAft>
                <a:spcPts val="800"/>
              </a:spcAft>
            </a:pPr>
            <a:r>
              <a:rPr lang="ar-SA" sz="2000" b="1" dirty="0" smtClean="0">
                <a:latin typeface="Calibri" panose="020F0502020204030204" pitchFamily="34" charset="0"/>
                <a:ea typeface="Calibri" panose="020F0502020204030204" pitchFamily="34" charset="0"/>
                <a:cs typeface="Times New Roman" panose="02020603050405020304" pitchFamily="18" charset="0"/>
              </a:rPr>
              <a:t>أ.د</a:t>
            </a:r>
            <a:r>
              <a:rPr lang="ar-SA" sz="2000" b="1" dirty="0">
                <a:latin typeface="Calibri" panose="020F0502020204030204" pitchFamily="34" charset="0"/>
                <a:ea typeface="Calibri" panose="020F0502020204030204" pitchFamily="34" charset="0"/>
                <a:cs typeface="Times New Roman" panose="02020603050405020304" pitchFamily="18" charset="0"/>
              </a:rPr>
              <a:t>. منال جبار سرور</a:t>
            </a:r>
            <a:endParaRPr lang="en-US" sz="1050" dirty="0">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dirty="0">
                <a:latin typeface="Calibri" panose="020F0502020204030204" pitchFamily="34" charset="0"/>
                <a:ea typeface="Calibri" panose="020F0502020204030204" pitchFamily="34" charset="0"/>
                <a:cs typeface="Times New Roman" panose="02020603050405020304" pitchFamily="18" charset="0"/>
              </a:rPr>
              <a:t>  </a:t>
            </a:r>
            <a:endParaRPr lang="en-US" sz="1000" dirty="0">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IQ" b="1" dirty="0" smtClean="0">
                <a:latin typeface="Calibri" panose="020F0502020204030204" pitchFamily="34" charset="0"/>
                <a:ea typeface="Calibri" panose="020F0502020204030204" pitchFamily="34" charset="0"/>
                <a:cs typeface="Times New Roman" panose="02020603050405020304" pitchFamily="18" charset="0"/>
              </a:rPr>
              <a:t>الى طلبة دكتوراه محاسبة /كورس ثاني /محاسبة ادارية </a:t>
            </a:r>
            <a:endParaRPr lang="en-US" sz="1000" dirty="0">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dirty="0">
                <a:latin typeface="Calibri" panose="020F0502020204030204" pitchFamily="34" charset="0"/>
                <a:ea typeface="Calibri" panose="020F0502020204030204" pitchFamily="34" charset="0"/>
                <a:cs typeface="Times New Roman" panose="02020603050405020304" pitchFamily="18" charset="0"/>
              </a:rPr>
              <a:t>2018-2019</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ctangle 8">
            <a:extLst>
              <a:ext uri="{FF2B5EF4-FFF2-40B4-BE49-F238E27FC236}">
                <a16:creationId xmlns:a16="http://schemas.microsoft.com/office/drawing/2014/main" xmlns="" id="{9DDF603A-CB86-4C51-AA4A-146BC12DAF72}"/>
              </a:ext>
            </a:extLst>
          </p:cNvPr>
          <p:cNvSpPr/>
          <p:nvPr/>
        </p:nvSpPr>
        <p:spPr>
          <a:xfrm>
            <a:off x="2238233" y="3105835"/>
            <a:ext cx="7610901" cy="954107"/>
          </a:xfrm>
          <a:prstGeom prst="rect">
            <a:avLst/>
          </a:prstGeom>
        </p:spPr>
        <p:txBody>
          <a:bodyPr wrap="square">
            <a:spAutoFit/>
          </a:bodyPr>
          <a:lstStyle/>
          <a:p>
            <a:pPr algn="ctr"/>
            <a:r>
              <a:rPr lang="ar-IQ" sz="2800" b="1" dirty="0" smtClean="0">
                <a:latin typeface="Constantia" panose="02030602050306030303" pitchFamily="18" charset="0"/>
                <a:cs typeface="Arial" panose="020B0604020202020204" pitchFamily="34" charset="0"/>
              </a:rPr>
              <a:t>الابعاد النظرية لمفهوم </a:t>
            </a:r>
            <a:r>
              <a:rPr lang="ar-IQ" sz="2800" b="1" dirty="0">
                <a:latin typeface="Constantia" panose="02030602050306030303" pitchFamily="18" charset="0"/>
                <a:cs typeface="Arial" panose="020B0604020202020204" pitchFamily="34" charset="0"/>
              </a:rPr>
              <a:t>القيمة ، هندسة القيمة ، الهندسة العكسية ، سلسلة القيمة</a:t>
            </a:r>
            <a:endParaRPr lang="en-US" sz="2800" b="1" dirty="0"/>
          </a:p>
        </p:txBody>
      </p:sp>
    </p:spTree>
    <p:extLst>
      <p:ext uri="{BB962C8B-B14F-4D97-AF65-F5344CB8AC3E}">
        <p14:creationId xmlns:p14="http://schemas.microsoft.com/office/powerpoint/2010/main" val="361730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70ED464-40CF-4665-8F5F-7CEB8AD64FDA}"/>
              </a:ext>
            </a:extLst>
          </p:cNvPr>
          <p:cNvSpPr/>
          <p:nvPr/>
        </p:nvSpPr>
        <p:spPr>
          <a:xfrm>
            <a:off x="191069" y="205556"/>
            <a:ext cx="12000931" cy="2658677"/>
          </a:xfrm>
          <a:prstGeom prst="rect">
            <a:avLst/>
          </a:prstGeom>
        </p:spPr>
        <p:txBody>
          <a:bodyPr wrap="square">
            <a:spAutoFit/>
          </a:bodyPr>
          <a:lstStyle/>
          <a:p>
            <a:pPr marL="342900" marR="0" lvl="0" indent="-342900" algn="justLow" rtl="1" fontAlgn="t">
              <a:lnSpc>
                <a:spcPct val="150000"/>
              </a:lnSpc>
              <a:spcBef>
                <a:spcPts val="0"/>
              </a:spcBef>
              <a:spcAft>
                <a:spcPts val="1000"/>
              </a:spcAft>
              <a:buFont typeface="Symbol" panose="05050102010706020507" pitchFamily="18" charset="2"/>
              <a:buChar char=""/>
            </a:pPr>
            <a:r>
              <a:rPr lang="ar-SA" dirty="0">
                <a:latin typeface="Calibri" panose="020F0502020204030204" pitchFamily="34" charset="0"/>
                <a:ea typeface="Calibri" panose="020F0502020204030204" pitchFamily="34" charset="0"/>
                <a:cs typeface="Arial" panose="020B0604020202020204" pitchFamily="34" charset="0"/>
              </a:rPr>
              <a:t>حساب تكلفة الوظيفة:يتم حساب تكلفة الوظائف للمنتج كما في عمليات الاحتساب التقليدية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fontAlgn="t">
              <a:lnSpc>
                <a:spcPct val="150000"/>
              </a:lnSpc>
              <a:spcBef>
                <a:spcPts val="0"/>
              </a:spcBef>
              <a:spcAft>
                <a:spcPts val="1000"/>
              </a:spcAft>
              <a:buFont typeface="Symbol" panose="05050102010706020507" pitchFamily="18" charset="2"/>
              <a:buChar char=""/>
            </a:pPr>
            <a:r>
              <a:rPr lang="ar-SA" dirty="0">
                <a:latin typeface="Calibri" panose="020F0502020204030204" pitchFamily="34" charset="0"/>
                <a:ea typeface="Calibri" panose="020F0502020204030204" pitchFamily="34" charset="0"/>
                <a:cs typeface="Arial" panose="020B0604020202020204" pitchFamily="34" charset="0"/>
              </a:rPr>
              <a:t>تحديد القيمة للزبون لكل وظيفة: ان الجزء المهم في تحليل القيمة هو جلب أراء الزبائن ولعل أفضل طريقة لذلك هي أبحاث السوق حيث يسأل الزبون عن تقييم كافة الوظائف بالمنتج .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150"/>
              </a:spcBef>
              <a:spcAft>
                <a:spcPts val="150"/>
              </a:spcAft>
              <a:buFont typeface="Symbol" panose="05050102010706020507" pitchFamily="18" charset="2"/>
              <a:buChar char=""/>
            </a:pPr>
            <a:r>
              <a:rPr lang="ar-SA" dirty="0">
                <a:latin typeface="Calibri" panose="020F0502020204030204" pitchFamily="34" charset="0"/>
                <a:ea typeface="Calibri" panose="020F0502020204030204" pitchFamily="34" charset="0"/>
                <a:cs typeface="Arial" panose="020B0604020202020204" pitchFamily="34" charset="0"/>
              </a:rPr>
              <a:t>تحديد التكلفة المستهدفة لكل وظيفة: بعد تحديد القيمة للزبون يمكن استخدامها لتحديد التكلفة المستهدفة لكل وظيفة.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150"/>
              </a:spcBef>
              <a:spcAft>
                <a:spcPts val="150"/>
              </a:spcAft>
              <a:buFont typeface="Symbol" panose="05050102010706020507" pitchFamily="18" charset="2"/>
              <a:buChar char=""/>
            </a:pPr>
            <a:r>
              <a:rPr lang="ar-SA" dirty="0">
                <a:latin typeface="Calibri" panose="020F0502020204030204" pitchFamily="34" charset="0"/>
                <a:ea typeface="Calibri" panose="020F0502020204030204" pitchFamily="34" charset="0"/>
                <a:cs typeface="Arial" panose="020B0604020202020204" pitchFamily="34" charset="0"/>
              </a:rPr>
              <a:t>تحليل مشكلة الوظائف: اي مقارنة التكلفة الوظيفة مع التكلفة المستهدفة المحددة بهدف تحليل المشاكل ان وجدت.</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Bef>
                <a:spcPts val="150"/>
              </a:spcBef>
              <a:spcAft>
                <a:spcPts val="150"/>
              </a:spcAft>
            </a:pPr>
            <a:r>
              <a:rPr lang="ar-SA" dirty="0">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a:extLst>
              <a:ext uri="{FF2B5EF4-FFF2-40B4-BE49-F238E27FC236}">
                <a16:creationId xmlns:a16="http://schemas.microsoft.com/office/drawing/2014/main" xmlns="" id="{D9081375-FE20-450C-985B-54042F19B799}"/>
              </a:ext>
            </a:extLst>
          </p:cNvPr>
          <p:cNvPicPr>
            <a:picLocks noChangeAspect="1"/>
          </p:cNvPicPr>
          <p:nvPr/>
        </p:nvPicPr>
        <p:blipFill>
          <a:blip r:embed="rId2"/>
          <a:stretch>
            <a:fillRect/>
          </a:stretch>
        </p:blipFill>
        <p:spPr>
          <a:xfrm>
            <a:off x="2008495" y="2442949"/>
            <a:ext cx="8366078" cy="4415051"/>
          </a:xfrm>
          <a:prstGeom prst="rect">
            <a:avLst/>
          </a:prstGeom>
        </p:spPr>
      </p:pic>
    </p:spTree>
    <p:extLst>
      <p:ext uri="{BB962C8B-B14F-4D97-AF65-F5344CB8AC3E}">
        <p14:creationId xmlns:p14="http://schemas.microsoft.com/office/powerpoint/2010/main" val="1726244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395318D-B6A8-4A99-95AB-6E9D75B6D2D4}"/>
              </a:ext>
            </a:extLst>
          </p:cNvPr>
          <p:cNvSpPr/>
          <p:nvPr/>
        </p:nvSpPr>
        <p:spPr>
          <a:xfrm>
            <a:off x="245660" y="327547"/>
            <a:ext cx="11946340" cy="6806992"/>
          </a:xfrm>
          <a:prstGeom prst="rect">
            <a:avLst/>
          </a:prstGeom>
        </p:spPr>
        <p:txBody>
          <a:bodyPr wrap="square">
            <a:spAutoFit/>
          </a:bodyPr>
          <a:lstStyle/>
          <a:p>
            <a:pPr algn="justLow" rtl="1">
              <a:lnSpc>
                <a:spcPct val="150000"/>
              </a:lnSpc>
              <a:spcAft>
                <a:spcPts val="1000"/>
              </a:spcAft>
            </a:pPr>
            <a:r>
              <a:rPr lang="ar-SA" sz="2000" b="1" u="sng" dirty="0">
                <a:latin typeface="Calibri" panose="020F0502020204030204" pitchFamily="34" charset="0"/>
                <a:ea typeface="Calibri" panose="020F0502020204030204" pitchFamily="34" charset="0"/>
                <a:cs typeface="Arial" panose="020B0604020202020204" pitchFamily="34" charset="0"/>
              </a:rPr>
              <a:t>ثالثا : استعمالات تحليل القيمة </a:t>
            </a:r>
            <a:r>
              <a:rPr lang="ar-SA" sz="2000" b="1" dirty="0">
                <a:latin typeface="Calibri" panose="020F0502020204030204" pitchFamily="34" charset="0"/>
                <a:ea typeface="Calibri" panose="020F0502020204030204" pitchFamily="34" charset="0"/>
                <a:cs typeface="Arial" panose="020B0604020202020204" pitchFamily="34" charset="0"/>
              </a:rPr>
              <a:t> </a:t>
            </a:r>
            <a:r>
              <a:rPr lang="en-US" sz="1600" b="1" dirty="0">
                <a:latin typeface="Arial" panose="020B0604020202020204" pitchFamily="34" charset="0"/>
                <a:ea typeface="Calibri" panose="020F0502020204030204" pitchFamily="34" charset="0"/>
                <a:cs typeface="Arial" panose="020B0604020202020204" pitchFamily="34" charset="0"/>
              </a:rPr>
              <a:t>(Rich,2000:8</a:t>
            </a:r>
            <a:r>
              <a:rPr lang="ar-SA" sz="1600" b="1" dirty="0">
                <a:latin typeface="Calibri" panose="020F0502020204030204" pitchFamily="34" charset="0"/>
                <a:ea typeface="Calibri" panose="020F0502020204030204" pitchFamily="34" charset="0"/>
                <a:cs typeface="Arial" panose="020B0604020202020204" pitchFamily="34" charset="0"/>
              </a:rPr>
              <a:t>) و (السامرائي و اخرون,65:2012)</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85750" marR="0" indent="-285750" algn="justLow" rtl="1" fontAlgn="t">
              <a:lnSpc>
                <a:spcPct val="150000"/>
              </a:lnSpc>
              <a:spcBef>
                <a:spcPts val="0"/>
              </a:spcBef>
              <a:spcAft>
                <a:spcPts val="750"/>
              </a:spcAft>
            </a:pPr>
            <a:r>
              <a:rPr lang="en-US" sz="2000" b="1" dirty="0">
                <a:latin typeface="Arial" panose="020B0604020202020204" pitchFamily="34" charset="0"/>
                <a:ea typeface="Calibri" panose="020F0502020204030204" pitchFamily="34" charset="0"/>
                <a:cs typeface="Arial" panose="020B0604020202020204" pitchFamily="34" charset="0"/>
              </a:rPr>
              <a:t>أ- </a:t>
            </a:r>
            <a:r>
              <a:rPr lang="en-US" sz="2000" b="1" u="sng" dirty="0">
                <a:latin typeface="Arial" panose="020B0604020202020204" pitchFamily="34" charset="0"/>
                <a:ea typeface="Calibri" panose="020F0502020204030204" pitchFamily="34" charset="0"/>
                <a:cs typeface="Arial" panose="020B0604020202020204" pitchFamily="34" charset="0"/>
              </a:rPr>
              <a:t>تحليل القيمة للمنتجات الحالية</a:t>
            </a:r>
            <a:endParaRPr lang="en-US" sz="1600" u="sng" dirty="0">
              <a:latin typeface="Calibri" panose="020F0502020204030204" pitchFamily="34" charset="0"/>
              <a:ea typeface="Calibri" panose="020F0502020204030204" pitchFamily="34" charset="0"/>
              <a:cs typeface="Arial" panose="020B0604020202020204" pitchFamily="34" charset="0"/>
            </a:endParaRPr>
          </a:p>
          <a:p>
            <a:pPr marL="463550" marR="0" indent="-176213" algn="justLow" rtl="1" fontAlgn="t">
              <a:lnSpc>
                <a:spcPct val="150000"/>
              </a:lnSpc>
              <a:spcBef>
                <a:spcPts val="0"/>
              </a:spcBef>
              <a:spcAft>
                <a:spcPts val="750"/>
              </a:spcAft>
            </a:pP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هو</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اختيار</a:t>
            </a:r>
            <a:r>
              <a:rPr lang="en-US" sz="2000" dirty="0">
                <a:latin typeface="Agency FB" panose="020B0503020202020204" pitchFamily="34" charset="0"/>
                <a:ea typeface="Calibri" panose="020F0502020204030204" pitchFamily="34" charset="0"/>
                <a:cs typeface="Arial" panose="020B0604020202020204" pitchFamily="34" charset="0"/>
              </a:rPr>
              <a:t> المنتجات </a:t>
            </a:r>
            <a:r>
              <a:rPr lang="en-US" sz="2000" dirty="0" err="1">
                <a:latin typeface="Agency FB" panose="020B0503020202020204" pitchFamily="34" charset="0"/>
                <a:ea typeface="Calibri" panose="020F0502020204030204" pitchFamily="34" charset="0"/>
                <a:cs typeface="Arial" panose="020B0604020202020204" pitchFamily="34" charset="0"/>
              </a:rPr>
              <a:t>القائمة</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حاليا</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والتي</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تباع</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في</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السوق</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هذا</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المنتج</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أو</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مجموعة</a:t>
            </a:r>
            <a:r>
              <a:rPr lang="en-US" sz="2000" dirty="0">
                <a:latin typeface="Agency FB" panose="020B0503020202020204" pitchFamily="34" charset="0"/>
                <a:ea typeface="Calibri" panose="020F0502020204030204" pitchFamily="34" charset="0"/>
                <a:cs typeface="Arial" panose="020B0604020202020204" pitchFamily="34" charset="0"/>
              </a:rPr>
              <a:t> المنتجات الذي </a:t>
            </a:r>
            <a:r>
              <a:rPr lang="en-US" sz="2000" dirty="0" err="1">
                <a:latin typeface="Agency FB" panose="020B0503020202020204" pitchFamily="34" charset="0"/>
                <a:ea typeface="Calibri" panose="020F0502020204030204" pitchFamily="34" charset="0"/>
                <a:cs typeface="Arial" panose="020B0604020202020204" pitchFamily="34" charset="0"/>
              </a:rPr>
              <a:t>سوف</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يتم</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اختياره</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لغرض</a:t>
            </a:r>
            <a:r>
              <a:rPr lang="en-US" sz="2000" dirty="0">
                <a:latin typeface="Agency FB" panose="020B0503020202020204" pitchFamily="34" charset="0"/>
                <a:ea typeface="Calibri" panose="020F0502020204030204" pitchFamily="34" charset="0"/>
                <a:cs typeface="Arial" panose="020B0604020202020204" pitchFamily="34" charset="0"/>
              </a:rPr>
              <a:t> تحليل القيمة </a:t>
            </a:r>
            <a:r>
              <a:rPr lang="en-US" sz="2000" dirty="0" err="1">
                <a:latin typeface="Agency FB" panose="020B0503020202020204" pitchFamily="34" charset="0"/>
                <a:ea typeface="Calibri" panose="020F0502020204030204" pitchFamily="34" charset="0"/>
                <a:cs typeface="Arial" panose="020B0604020202020204" pitchFamily="34" charset="0"/>
              </a:rPr>
              <a:t>يتميز</a:t>
            </a:r>
            <a:r>
              <a:rPr lang="en-US" sz="2000" dirty="0">
                <a:latin typeface="Agency FB" panose="020B0503020202020204" pitchFamily="34" charset="0"/>
                <a:ea typeface="Calibri" panose="020F0502020204030204" pitchFamily="34" charset="0"/>
                <a:cs typeface="Arial" panose="020B0604020202020204" pitchFamily="34" charset="0"/>
              </a:rPr>
              <a:t> بإمكانية </a:t>
            </a:r>
            <a:r>
              <a:rPr lang="en-US" sz="2000" dirty="0" err="1">
                <a:latin typeface="Agency FB" panose="020B0503020202020204" pitchFamily="34" charset="0"/>
                <a:ea typeface="Calibri" panose="020F0502020204030204" pitchFamily="34" charset="0"/>
                <a:cs typeface="Arial" panose="020B0604020202020204" pitchFamily="34" charset="0"/>
              </a:rPr>
              <a:t>الحصول</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على</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المعلومات</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المطلوبة</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في</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التحليل</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التي</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تكون</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موثقة</a:t>
            </a:r>
            <a:r>
              <a:rPr lang="en-US" sz="2000" dirty="0">
                <a:latin typeface="Agency FB" panose="020B0503020202020204" pitchFamily="34" charset="0"/>
                <a:ea typeface="Calibri" panose="020F0502020204030204" pitchFamily="34" charset="0"/>
                <a:cs typeface="Arial" panose="020B0604020202020204" pitchFamily="34" charset="0"/>
              </a:rPr>
              <a:t> و </a:t>
            </a:r>
            <a:r>
              <a:rPr lang="en-US" sz="2000" dirty="0" err="1">
                <a:latin typeface="Agency FB" panose="020B0503020202020204" pitchFamily="34" charset="0"/>
                <a:ea typeface="Calibri" panose="020F0502020204030204" pitchFamily="34" charset="0"/>
                <a:cs typeface="Arial" panose="020B0604020202020204" pitchFamily="34" charset="0"/>
              </a:rPr>
              <a:t>يمكن</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استخدامها</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بسرعة</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للمقارنة</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مع</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المنتج</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المصنع</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حديثاً</a:t>
            </a:r>
            <a:r>
              <a:rPr lang="en-US" sz="2000" dirty="0">
                <a:latin typeface="Agency FB" panose="020B0503020202020204" pitchFamily="34" charset="0"/>
                <a:ea typeface="Calibri" panose="020F0502020204030204" pitchFamily="34" charset="0"/>
                <a:cs typeface="Arial" panose="020B0604020202020204" pitchFamily="34" charset="0"/>
              </a:rPr>
              <a:t> , </a:t>
            </a:r>
            <a:r>
              <a:rPr lang="en-US" sz="2000" dirty="0" err="1">
                <a:latin typeface="Agency FB" panose="020B0503020202020204" pitchFamily="34" charset="0"/>
                <a:ea typeface="Calibri" panose="020F0502020204030204" pitchFamily="34" charset="0"/>
                <a:cs typeface="Arial" panose="020B0604020202020204" pitchFamily="34" charset="0"/>
              </a:rPr>
              <a:t>ويمكن</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الحصول</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على</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المعلومات</a:t>
            </a:r>
            <a:r>
              <a:rPr lang="en-US" sz="2000" dirty="0">
                <a:latin typeface="Agency FB" panose="020B0503020202020204" pitchFamily="34" charset="0"/>
                <a:ea typeface="Calibri" panose="020F0502020204030204" pitchFamily="34" charset="0"/>
                <a:cs typeface="Arial" panose="020B0604020202020204" pitchFamily="34" charset="0"/>
              </a:rPr>
              <a:t> من </a:t>
            </a:r>
            <a:r>
              <a:rPr lang="en-US" sz="2000" dirty="0" err="1">
                <a:latin typeface="Agency FB" panose="020B0503020202020204" pitchFamily="34" charset="0"/>
                <a:ea typeface="Calibri" panose="020F0502020204030204" pitchFamily="34" charset="0"/>
                <a:cs typeface="Arial" panose="020B0604020202020204" pitchFamily="34" charset="0"/>
              </a:rPr>
              <a:t>خلال</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دراسة</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شكاوي</a:t>
            </a:r>
            <a:r>
              <a:rPr lang="en-US" sz="2000" dirty="0">
                <a:latin typeface="Agency FB" panose="020B0503020202020204" pitchFamily="34" charset="0"/>
                <a:ea typeface="Calibri" panose="020F0502020204030204" pitchFamily="34" charset="0"/>
                <a:cs typeface="Arial" panose="020B0604020202020204" pitchFamily="34" charset="0"/>
              </a:rPr>
              <a:t> </a:t>
            </a:r>
            <a:r>
              <a:rPr lang="en-US" sz="2000" dirty="0" err="1">
                <a:latin typeface="Agency FB" panose="020B0503020202020204" pitchFamily="34" charset="0"/>
                <a:ea typeface="Calibri" panose="020F0502020204030204" pitchFamily="34" charset="0"/>
                <a:cs typeface="Arial" panose="020B0604020202020204" pitchFamily="34" charset="0"/>
              </a:rPr>
              <a:t>الزبائن</a:t>
            </a:r>
            <a:r>
              <a:rPr lang="en-US" sz="2000" dirty="0">
                <a:latin typeface="Agency FB" panose="020B0503020202020204" pitchFamily="34" charset="0"/>
                <a:ea typeface="Calibri" panose="020F0502020204030204" pitchFamily="34" charset="0"/>
                <a:cs typeface="Arial" panose="020B0604020202020204" pitchFamily="34" charset="0"/>
              </a:rPr>
              <a:t>.</a:t>
            </a:r>
            <a:endParaRPr lang="en-US" sz="1600" dirty="0">
              <a:latin typeface="Agency FB" panose="020B0503020202020204" pitchFamily="34" charset="0"/>
              <a:ea typeface="Calibri" panose="020F0502020204030204" pitchFamily="34" charset="0"/>
              <a:cs typeface="Arial" panose="020B0604020202020204" pitchFamily="34" charset="0"/>
            </a:endParaRPr>
          </a:p>
          <a:p>
            <a:pPr marL="463550" marR="0" indent="-176213" algn="justLow" rtl="1" fontAlgn="t">
              <a:lnSpc>
                <a:spcPct val="150000"/>
              </a:lnSpc>
              <a:spcBef>
                <a:spcPts val="0"/>
              </a:spcBef>
              <a:spcAft>
                <a:spcPts val="750"/>
              </a:spcAft>
            </a:pPr>
            <a:r>
              <a:rPr lang="en-US" sz="2000" b="1" dirty="0">
                <a:latin typeface="Agency FB" panose="020B0503020202020204" pitchFamily="34" charset="0"/>
                <a:ea typeface="Calibri" panose="020F0502020204030204" pitchFamily="34" charset="0"/>
                <a:cs typeface="Arial" panose="020B0604020202020204" pitchFamily="34" charset="0"/>
              </a:rPr>
              <a:t>ب - </a:t>
            </a:r>
            <a:r>
              <a:rPr lang="en-US" sz="2000" b="1" u="sng" dirty="0">
                <a:latin typeface="Agency FB" panose="020B0503020202020204" pitchFamily="34" charset="0"/>
                <a:ea typeface="Calibri" panose="020F0502020204030204" pitchFamily="34" charset="0"/>
                <a:cs typeface="Arial" panose="020B0604020202020204" pitchFamily="34" charset="0"/>
              </a:rPr>
              <a:t>تحليل القيمة لمجموعة من المنتجات  </a:t>
            </a:r>
            <a:endParaRPr lang="en-US" sz="1600" u="sng" dirty="0">
              <a:latin typeface="Agency FB" panose="020B0503020202020204" pitchFamily="34" charset="0"/>
              <a:ea typeface="Calibri" panose="020F0502020204030204" pitchFamily="34" charset="0"/>
              <a:cs typeface="Arial" panose="020B0604020202020204" pitchFamily="34" charset="0"/>
            </a:endParaRPr>
          </a:p>
          <a:p>
            <a:pPr marL="463550" indent="-176213" algn="justLow" rtl="1" fontAlgn="t">
              <a:lnSpc>
                <a:spcPct val="150000"/>
              </a:lnSpc>
            </a:pPr>
            <a:r>
              <a:rPr lang="en-US" sz="2000" dirty="0">
                <a:latin typeface="Agency FB" panose="020B0503020202020204" pitchFamily="34" charset="0"/>
                <a:ea typeface="Calibri" panose="020F0502020204030204" pitchFamily="34" charset="0"/>
              </a:rPr>
              <a:t>     عند </a:t>
            </a:r>
            <a:r>
              <a:rPr lang="en-US" sz="2000" dirty="0" err="1">
                <a:latin typeface="Agency FB" panose="020B0503020202020204" pitchFamily="34" charset="0"/>
                <a:ea typeface="Calibri" panose="020F0502020204030204" pitchFamily="34" charset="0"/>
              </a:rPr>
              <a:t>ممارسة</a:t>
            </a:r>
            <a:r>
              <a:rPr lang="en-US" sz="2000" dirty="0">
                <a:latin typeface="Agency FB" panose="020B0503020202020204" pitchFamily="34" charset="0"/>
                <a:ea typeface="Calibri" panose="020F0502020204030204" pitchFamily="34" charset="0"/>
              </a:rPr>
              <a:t> تحليل القيمة من </a:t>
            </a:r>
            <a:r>
              <a:rPr lang="en-US" sz="2000" dirty="0" err="1">
                <a:latin typeface="Agency FB" panose="020B0503020202020204" pitchFamily="34" charset="0"/>
                <a:ea typeface="Calibri" panose="020F0502020204030204" pitchFamily="34" charset="0"/>
              </a:rPr>
              <a:t>قبل</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فريق</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التحليل</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لاحد</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منتجات</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الشركة</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لذا</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قد</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يوجد</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العديد</a:t>
            </a:r>
            <a:r>
              <a:rPr lang="en-US" sz="2000" dirty="0">
                <a:latin typeface="Agency FB" panose="020B0503020202020204" pitchFamily="34" charset="0"/>
                <a:ea typeface="Calibri" panose="020F0502020204030204" pitchFamily="34" charset="0"/>
              </a:rPr>
              <a:t> من </a:t>
            </a:r>
            <a:r>
              <a:rPr lang="en-US" sz="2000" dirty="0" err="1">
                <a:latin typeface="Agency FB" panose="020B0503020202020204" pitchFamily="34" charset="0"/>
                <a:ea typeface="Calibri" panose="020F0502020204030204" pitchFamily="34" charset="0"/>
              </a:rPr>
              <a:t>العوامل</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والخصائص</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المشتركة</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بين</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هذا</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المنتج</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وباقي</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منتجات</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الشركة</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بشكل</a:t>
            </a:r>
            <a:r>
              <a:rPr lang="en-US" sz="2000" dirty="0">
                <a:latin typeface="Agency FB" panose="020B0503020202020204" pitchFamily="34" charset="0"/>
                <a:ea typeface="Calibri" panose="020F0502020204030204" pitchFamily="34" charset="0"/>
              </a:rPr>
              <a:t> الذي </a:t>
            </a:r>
            <a:r>
              <a:rPr lang="en-US" sz="2000" dirty="0" err="1">
                <a:latin typeface="Agency FB" panose="020B0503020202020204" pitchFamily="34" charset="0"/>
                <a:ea typeface="Calibri" panose="020F0502020204030204" pitchFamily="34" charset="0"/>
              </a:rPr>
              <a:t>جعل</a:t>
            </a:r>
            <a:r>
              <a:rPr lang="en-US" sz="2000" dirty="0">
                <a:latin typeface="Agency FB" panose="020B0503020202020204" pitchFamily="34" charset="0"/>
                <a:ea typeface="Calibri" panose="020F0502020204030204" pitchFamily="34" charset="0"/>
              </a:rPr>
              <a:t> من </a:t>
            </a:r>
            <a:r>
              <a:rPr lang="en-US" sz="2000" dirty="0" err="1">
                <a:latin typeface="Agency FB" panose="020B0503020202020204" pitchFamily="34" charset="0"/>
                <a:ea typeface="Calibri" panose="020F0502020204030204" pitchFamily="34" charset="0"/>
              </a:rPr>
              <a:t>عملية</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التحليل</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لا</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تنعكس</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بفوائدها</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على</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هذا</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المنتج</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المحدد</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انما</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تمتد</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الى</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باقي</a:t>
            </a:r>
            <a:r>
              <a:rPr lang="en-US" sz="2000" dirty="0">
                <a:latin typeface="Agency FB" panose="020B0503020202020204" pitchFamily="34" charset="0"/>
                <a:ea typeface="Calibri" panose="020F0502020204030204" pitchFamily="34" charset="0"/>
              </a:rPr>
              <a:t> المنتجات </a:t>
            </a:r>
            <a:r>
              <a:rPr lang="en-US" sz="2000" dirty="0" err="1">
                <a:latin typeface="Agency FB" panose="020B0503020202020204" pitchFamily="34" charset="0"/>
                <a:ea typeface="Calibri" panose="020F0502020204030204" pitchFamily="34" charset="0"/>
              </a:rPr>
              <a:t>الاخرى</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وبشكل</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متزامن</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ea typeface="Calibri" panose="020F0502020204030204" pitchFamily="34" charset="0"/>
              </a:rPr>
              <a:t>وبهذه</a:t>
            </a:r>
            <a:r>
              <a:rPr lang="en-US" sz="2000" dirty="0">
                <a:latin typeface="Agency FB" panose="020B0503020202020204" pitchFamily="34" charset="0"/>
                <a:ea typeface="Calibri" panose="020F0502020204030204" pitchFamily="34" charset="0"/>
              </a:rPr>
              <a:t> </a:t>
            </a:r>
            <a:r>
              <a:rPr lang="en-US" sz="2000" dirty="0" err="1">
                <a:latin typeface="Agency FB" panose="020B0503020202020204" pitchFamily="34" charset="0"/>
              </a:rPr>
              <a:t>الطريقة</a:t>
            </a:r>
            <a:r>
              <a:rPr lang="en-US" sz="2000" dirty="0">
                <a:latin typeface="Agency FB" panose="020B0503020202020204" pitchFamily="34" charset="0"/>
              </a:rPr>
              <a:t> </a:t>
            </a:r>
            <a:r>
              <a:rPr lang="en-US" sz="2000" dirty="0" err="1">
                <a:latin typeface="Agency FB" panose="020B0503020202020204" pitchFamily="34" charset="0"/>
              </a:rPr>
              <a:t>يمكن</a:t>
            </a:r>
            <a:r>
              <a:rPr lang="en-US" sz="2000" dirty="0">
                <a:latin typeface="Agency FB" panose="020B0503020202020204" pitchFamily="34" charset="0"/>
              </a:rPr>
              <a:t> </a:t>
            </a:r>
            <a:r>
              <a:rPr lang="en-US" sz="2000" dirty="0" err="1">
                <a:latin typeface="Agency FB" panose="020B0503020202020204" pitchFamily="34" charset="0"/>
              </a:rPr>
              <a:t>تغير</a:t>
            </a:r>
            <a:r>
              <a:rPr lang="en-US" sz="2000" dirty="0">
                <a:latin typeface="Agency FB" panose="020B0503020202020204" pitchFamily="34" charset="0"/>
              </a:rPr>
              <a:t> </a:t>
            </a:r>
            <a:r>
              <a:rPr lang="en-US" sz="2000" dirty="0" err="1">
                <a:latin typeface="Agency FB" panose="020B0503020202020204" pitchFamily="34" charset="0"/>
              </a:rPr>
              <a:t>جميع</a:t>
            </a:r>
            <a:r>
              <a:rPr lang="en-US" sz="2000" dirty="0">
                <a:latin typeface="Agency FB" panose="020B0503020202020204" pitchFamily="34" charset="0"/>
              </a:rPr>
              <a:t> المنتجات </a:t>
            </a:r>
            <a:r>
              <a:rPr lang="en-US" sz="2000" dirty="0" err="1">
                <a:latin typeface="Agency FB" panose="020B0503020202020204" pitchFamily="34" charset="0"/>
              </a:rPr>
              <a:t>المتضررة</a:t>
            </a:r>
            <a:r>
              <a:rPr lang="en-US" sz="2000" dirty="0">
                <a:latin typeface="Agency FB" panose="020B0503020202020204" pitchFamily="34" charset="0"/>
              </a:rPr>
              <a:t> </a:t>
            </a:r>
            <a:r>
              <a:rPr lang="en-US" sz="2000" dirty="0" err="1">
                <a:latin typeface="Agency FB" panose="020B0503020202020204" pitchFamily="34" charset="0"/>
              </a:rPr>
              <a:t>وبسرعة</a:t>
            </a:r>
            <a:r>
              <a:rPr lang="en-US" sz="2000" dirty="0">
                <a:latin typeface="Agency FB" panose="020B0503020202020204" pitchFamily="34" charset="0"/>
              </a:rPr>
              <a:t> </a:t>
            </a:r>
            <a:r>
              <a:rPr lang="en-US" sz="2000" dirty="0" err="1">
                <a:latin typeface="Agency FB" panose="020B0503020202020204" pitchFamily="34" charset="0"/>
              </a:rPr>
              <a:t>لتحقيق</a:t>
            </a:r>
            <a:r>
              <a:rPr lang="en-US" sz="2000" dirty="0">
                <a:latin typeface="Agency FB" panose="020B0503020202020204" pitchFamily="34" charset="0"/>
              </a:rPr>
              <a:t> </a:t>
            </a:r>
            <a:r>
              <a:rPr lang="en-US" sz="2000" dirty="0" err="1">
                <a:latin typeface="Agency FB" panose="020B0503020202020204" pitchFamily="34" charset="0"/>
              </a:rPr>
              <a:t>منافع</a:t>
            </a:r>
            <a:r>
              <a:rPr lang="en-US" sz="2000" dirty="0">
                <a:latin typeface="Agency FB" panose="020B0503020202020204" pitchFamily="34" charset="0"/>
              </a:rPr>
              <a:t> </a:t>
            </a:r>
            <a:r>
              <a:rPr lang="en-US" sz="2000" dirty="0" err="1">
                <a:latin typeface="Agency FB" panose="020B0503020202020204" pitchFamily="34" charset="0"/>
              </a:rPr>
              <a:t>تجارية</a:t>
            </a:r>
            <a:r>
              <a:rPr lang="en-US" sz="2000" dirty="0">
                <a:latin typeface="Agency FB" panose="020B0503020202020204" pitchFamily="34" charset="0"/>
              </a:rPr>
              <a:t> </a:t>
            </a:r>
            <a:r>
              <a:rPr lang="en-US" sz="2000" dirty="0" err="1">
                <a:latin typeface="Agency FB" panose="020B0503020202020204" pitchFamily="34" charset="0"/>
              </a:rPr>
              <a:t>اساسية</a:t>
            </a:r>
            <a:r>
              <a:rPr lang="en-US" sz="2000" dirty="0">
                <a:latin typeface="Agency FB" panose="020B0503020202020204" pitchFamily="34" charset="0"/>
              </a:rPr>
              <a:t> </a:t>
            </a:r>
            <a:r>
              <a:rPr lang="en-US" sz="2000" dirty="0" err="1">
                <a:latin typeface="Agency FB" panose="020B0503020202020204" pitchFamily="34" charset="0"/>
              </a:rPr>
              <a:t>وإدخال</a:t>
            </a:r>
            <a:r>
              <a:rPr lang="en-US" sz="2000" dirty="0">
                <a:latin typeface="Agency FB" panose="020B0503020202020204" pitchFamily="34" charset="0"/>
              </a:rPr>
              <a:t> </a:t>
            </a:r>
            <a:r>
              <a:rPr lang="en-US" sz="2000" dirty="0" err="1">
                <a:latin typeface="Agency FB" panose="020B0503020202020204" pitchFamily="34" charset="0"/>
              </a:rPr>
              <a:t>التحسين</a:t>
            </a:r>
            <a:r>
              <a:rPr lang="en-US" sz="2000" dirty="0">
                <a:latin typeface="Agency FB" panose="020B0503020202020204" pitchFamily="34" charset="0"/>
              </a:rPr>
              <a:t> </a:t>
            </a:r>
            <a:r>
              <a:rPr lang="en-US" sz="2000" dirty="0" err="1">
                <a:latin typeface="Agency FB" panose="020B0503020202020204" pitchFamily="34" charset="0"/>
              </a:rPr>
              <a:t>عليها</a:t>
            </a:r>
            <a:r>
              <a:rPr lang="en-US" sz="2000" dirty="0">
                <a:latin typeface="Agency FB" panose="020B0503020202020204" pitchFamily="34" charset="0"/>
              </a:rPr>
              <a:t> </a:t>
            </a:r>
          </a:p>
          <a:p>
            <a:pPr marL="463550" indent="-176213" algn="r" rtl="1" fontAlgn="t">
              <a:lnSpc>
                <a:spcPct val="150000"/>
              </a:lnSpc>
            </a:pPr>
            <a:r>
              <a:rPr lang="en-US" sz="2000" b="1" dirty="0">
                <a:latin typeface="Agency FB" panose="020B0503020202020204" pitchFamily="34" charset="0"/>
              </a:rPr>
              <a:t>ج </a:t>
            </a:r>
            <a:r>
              <a:rPr lang="en-US" sz="2000" b="1" u="sng" dirty="0">
                <a:latin typeface="Agency FB" panose="020B0503020202020204" pitchFamily="34" charset="0"/>
              </a:rPr>
              <a:t>- تحليل القيمة التنافسي </a:t>
            </a:r>
            <a:endParaRPr lang="en-US" sz="2000" u="sng" dirty="0">
              <a:latin typeface="Agency FB" panose="020B0503020202020204" pitchFamily="34" charset="0"/>
            </a:endParaRPr>
          </a:p>
          <a:p>
            <a:pPr marL="463550" indent="-176213" algn="r" rtl="1" fontAlgn="t">
              <a:lnSpc>
                <a:spcPct val="150000"/>
              </a:lnSpc>
            </a:pPr>
            <a:r>
              <a:rPr lang="en-US" sz="2000" dirty="0">
                <a:latin typeface="Agency FB" panose="020B0503020202020204" pitchFamily="34" charset="0"/>
              </a:rPr>
              <a:t>      غالباً </a:t>
            </a:r>
            <a:r>
              <a:rPr lang="en-US" sz="2000" dirty="0" err="1">
                <a:latin typeface="Agency FB" panose="020B0503020202020204" pitchFamily="34" charset="0"/>
              </a:rPr>
              <a:t>ما</a:t>
            </a:r>
            <a:r>
              <a:rPr lang="en-US" sz="2000" dirty="0">
                <a:latin typeface="Agency FB" panose="020B0503020202020204" pitchFamily="34" charset="0"/>
              </a:rPr>
              <a:t> </a:t>
            </a:r>
            <a:r>
              <a:rPr lang="en-US" sz="2000" dirty="0" err="1">
                <a:latin typeface="Agency FB" panose="020B0503020202020204" pitchFamily="34" charset="0"/>
              </a:rPr>
              <a:t>يتم</a:t>
            </a:r>
            <a:r>
              <a:rPr lang="en-US" sz="2000" dirty="0">
                <a:latin typeface="Agency FB" panose="020B0503020202020204" pitchFamily="34" charset="0"/>
              </a:rPr>
              <a:t> </a:t>
            </a:r>
            <a:r>
              <a:rPr lang="en-US" sz="2000" dirty="0" err="1">
                <a:latin typeface="Agency FB" panose="020B0503020202020204" pitchFamily="34" charset="0"/>
              </a:rPr>
              <a:t>تطبيق</a:t>
            </a:r>
            <a:r>
              <a:rPr lang="en-US" sz="2000" dirty="0">
                <a:latin typeface="Agency FB" panose="020B0503020202020204" pitchFamily="34" charset="0"/>
              </a:rPr>
              <a:t> </a:t>
            </a:r>
            <a:r>
              <a:rPr lang="en-US" sz="2000" dirty="0" err="1">
                <a:latin typeface="Agency FB" panose="020B0503020202020204" pitchFamily="34" charset="0"/>
              </a:rPr>
              <a:t>هذا</a:t>
            </a:r>
            <a:r>
              <a:rPr lang="en-US" sz="2000" dirty="0">
                <a:latin typeface="Agency FB" panose="020B0503020202020204" pitchFamily="34" charset="0"/>
              </a:rPr>
              <a:t> </a:t>
            </a:r>
            <a:r>
              <a:rPr lang="en-US" sz="2000" dirty="0" err="1">
                <a:latin typeface="Agency FB" panose="020B0503020202020204" pitchFamily="34" charset="0"/>
              </a:rPr>
              <a:t>التحليل</a:t>
            </a:r>
            <a:r>
              <a:rPr lang="en-US" sz="2000" dirty="0">
                <a:latin typeface="Agency FB" panose="020B0503020202020204" pitchFamily="34" charset="0"/>
              </a:rPr>
              <a:t> </a:t>
            </a:r>
            <a:r>
              <a:rPr lang="en-US" sz="2000" dirty="0" err="1">
                <a:latin typeface="Agency FB" panose="020B0503020202020204" pitchFamily="34" charset="0"/>
              </a:rPr>
              <a:t>على</a:t>
            </a:r>
            <a:r>
              <a:rPr lang="en-US" sz="2000" dirty="0">
                <a:latin typeface="Agency FB" panose="020B0503020202020204" pitchFamily="34" charset="0"/>
              </a:rPr>
              <a:t> </a:t>
            </a:r>
            <a:r>
              <a:rPr lang="en-US" sz="2000" dirty="0" err="1">
                <a:latin typeface="Agency FB" panose="020B0503020202020204" pitchFamily="34" charset="0"/>
              </a:rPr>
              <a:t>منتجات</a:t>
            </a:r>
            <a:r>
              <a:rPr lang="en-US" sz="2000" dirty="0">
                <a:latin typeface="Agency FB" panose="020B0503020202020204" pitchFamily="34" charset="0"/>
              </a:rPr>
              <a:t> </a:t>
            </a:r>
            <a:r>
              <a:rPr lang="en-US" sz="2000" dirty="0" err="1">
                <a:latin typeface="Agency FB" panose="020B0503020202020204" pitchFamily="34" charset="0"/>
              </a:rPr>
              <a:t>الشركات</a:t>
            </a:r>
            <a:r>
              <a:rPr lang="en-US" sz="2000" dirty="0">
                <a:latin typeface="Agency FB" panose="020B0503020202020204" pitchFamily="34" charset="0"/>
              </a:rPr>
              <a:t> </a:t>
            </a:r>
            <a:r>
              <a:rPr lang="en-US" sz="2000" dirty="0" err="1">
                <a:latin typeface="Agency FB" panose="020B0503020202020204" pitchFamily="34" charset="0"/>
              </a:rPr>
              <a:t>المنافسة</a:t>
            </a:r>
            <a:r>
              <a:rPr lang="en-US" sz="2000" dirty="0">
                <a:latin typeface="Agency FB" panose="020B0503020202020204" pitchFamily="34" charset="0"/>
              </a:rPr>
              <a:t> من </a:t>
            </a:r>
            <a:r>
              <a:rPr lang="en-US" sz="2000" dirty="0" err="1">
                <a:latin typeface="Agency FB" panose="020B0503020202020204" pitchFamily="34" charset="0"/>
              </a:rPr>
              <a:t>اجل</a:t>
            </a:r>
            <a:r>
              <a:rPr lang="en-US" sz="2000" dirty="0">
                <a:latin typeface="Agency FB" panose="020B0503020202020204" pitchFamily="34" charset="0"/>
              </a:rPr>
              <a:t> </a:t>
            </a:r>
            <a:r>
              <a:rPr lang="en-US" sz="2000" dirty="0" err="1">
                <a:latin typeface="Agency FB" panose="020B0503020202020204" pitchFamily="34" charset="0"/>
              </a:rPr>
              <a:t>حساب</a:t>
            </a:r>
            <a:r>
              <a:rPr lang="en-US" sz="2000" dirty="0">
                <a:latin typeface="Agency FB" panose="020B0503020202020204" pitchFamily="34" charset="0"/>
              </a:rPr>
              <a:t> </a:t>
            </a:r>
            <a:r>
              <a:rPr lang="en-US" sz="2000" dirty="0" err="1">
                <a:latin typeface="Agency FB" panose="020B0503020202020204" pitchFamily="34" charset="0"/>
              </a:rPr>
              <a:t>تكاليف</a:t>
            </a:r>
            <a:r>
              <a:rPr lang="en-US" sz="2000" dirty="0">
                <a:latin typeface="Agency FB" panose="020B0503020202020204" pitchFamily="34" charset="0"/>
              </a:rPr>
              <a:t> </a:t>
            </a:r>
            <a:r>
              <a:rPr lang="en-US" sz="2000" dirty="0" err="1">
                <a:latin typeface="Agency FB" panose="020B0503020202020204" pitchFamily="34" charset="0"/>
              </a:rPr>
              <a:t>منتجاتها</a:t>
            </a:r>
            <a:r>
              <a:rPr lang="en-US" sz="2000" dirty="0">
                <a:latin typeface="Agency FB" panose="020B0503020202020204" pitchFamily="34" charset="0"/>
              </a:rPr>
              <a:t> </a:t>
            </a:r>
            <a:r>
              <a:rPr lang="en-US" sz="2000" dirty="0" err="1">
                <a:latin typeface="Agency FB" panose="020B0503020202020204" pitchFamily="34" charset="0"/>
              </a:rPr>
              <a:t>وغالباً</a:t>
            </a:r>
            <a:r>
              <a:rPr lang="en-US" sz="2000" dirty="0">
                <a:latin typeface="Agency FB" panose="020B0503020202020204" pitchFamily="34" charset="0"/>
              </a:rPr>
              <a:t> </a:t>
            </a:r>
            <a:r>
              <a:rPr lang="en-US" sz="2000" dirty="0" err="1">
                <a:latin typeface="Agency FB" panose="020B0503020202020204" pitchFamily="34" charset="0"/>
              </a:rPr>
              <a:t>ما</a:t>
            </a:r>
            <a:r>
              <a:rPr lang="en-US" sz="2000" dirty="0">
                <a:latin typeface="Agency FB" panose="020B0503020202020204" pitchFamily="34" charset="0"/>
              </a:rPr>
              <a:t> </a:t>
            </a:r>
            <a:r>
              <a:rPr lang="en-US" sz="2000" dirty="0" err="1">
                <a:latin typeface="Agency FB" panose="020B0503020202020204" pitchFamily="34" charset="0"/>
              </a:rPr>
              <a:t>يعرف</a:t>
            </a:r>
            <a:r>
              <a:rPr lang="en-US" sz="2000" dirty="0">
                <a:latin typeface="Agency FB" panose="020B0503020202020204" pitchFamily="34" charset="0"/>
              </a:rPr>
              <a:t> </a:t>
            </a:r>
            <a:r>
              <a:rPr lang="en-US" sz="2000" dirty="0" err="1">
                <a:latin typeface="Agency FB" panose="020B0503020202020204" pitchFamily="34" charset="0"/>
              </a:rPr>
              <a:t>هذا</a:t>
            </a:r>
            <a:r>
              <a:rPr lang="en-US" sz="2000" dirty="0">
                <a:latin typeface="Agency FB" panose="020B0503020202020204" pitchFamily="34" charset="0"/>
              </a:rPr>
              <a:t>  ب </a:t>
            </a:r>
            <a:r>
              <a:rPr lang="en-US" sz="2000" dirty="0" err="1">
                <a:latin typeface="Agency FB" panose="020B0503020202020204" pitchFamily="34" charset="0"/>
              </a:rPr>
              <a:t>التفكيك</a:t>
            </a:r>
            <a:r>
              <a:rPr lang="en-US" sz="2000" dirty="0">
                <a:latin typeface="Agency FB" panose="020B0503020202020204" pitchFamily="34" charset="0"/>
              </a:rPr>
              <a:t>  </a:t>
            </a:r>
            <a:r>
              <a:rPr lang="en-US" sz="2000" dirty="0" err="1">
                <a:latin typeface="Agency FB" panose="020B0503020202020204" pitchFamily="34" charset="0"/>
              </a:rPr>
              <a:t>وهو</a:t>
            </a:r>
            <a:r>
              <a:rPr lang="en-US" sz="2000" dirty="0">
                <a:latin typeface="Agency FB" panose="020B0503020202020204" pitchFamily="34" charset="0"/>
              </a:rPr>
              <a:t> تحليل القيمة </a:t>
            </a:r>
            <a:r>
              <a:rPr lang="en-US" sz="2000" dirty="0" err="1">
                <a:latin typeface="Agency FB" panose="020B0503020202020204" pitchFamily="34" charset="0"/>
              </a:rPr>
              <a:t>العكسي</a:t>
            </a:r>
            <a:r>
              <a:rPr lang="en-US" sz="2000" dirty="0">
                <a:latin typeface="Agency FB" panose="020B0503020202020204" pitchFamily="34" charset="0"/>
              </a:rPr>
              <a:t> </a:t>
            </a:r>
            <a:r>
              <a:rPr lang="en-US" sz="2000" dirty="0" err="1">
                <a:latin typeface="Agency FB" panose="020B0503020202020204" pitchFamily="34" charset="0"/>
              </a:rPr>
              <a:t>وهذا</a:t>
            </a:r>
            <a:r>
              <a:rPr lang="en-US" sz="2000" dirty="0">
                <a:latin typeface="Agency FB" panose="020B0503020202020204" pitchFamily="34" charset="0"/>
              </a:rPr>
              <a:t> </a:t>
            </a:r>
            <a:r>
              <a:rPr lang="en-US" sz="2000" dirty="0" err="1">
                <a:latin typeface="Agency FB" panose="020B0503020202020204" pitchFamily="34" charset="0"/>
              </a:rPr>
              <a:t>النوع</a:t>
            </a:r>
            <a:r>
              <a:rPr lang="en-US" sz="2000" dirty="0">
                <a:latin typeface="Agency FB" panose="020B0503020202020204" pitchFamily="34" charset="0"/>
              </a:rPr>
              <a:t> </a:t>
            </a:r>
            <a:r>
              <a:rPr lang="en-US" sz="2000" dirty="0" err="1">
                <a:latin typeface="Agency FB" panose="020B0503020202020204" pitchFamily="34" charset="0"/>
              </a:rPr>
              <a:t>يطبقه</a:t>
            </a:r>
            <a:r>
              <a:rPr lang="en-US" sz="2000" dirty="0">
                <a:latin typeface="Agency FB" panose="020B0503020202020204" pitchFamily="34" charset="0"/>
              </a:rPr>
              <a:t> </a:t>
            </a:r>
            <a:r>
              <a:rPr lang="en-US" sz="2000" dirty="0" err="1">
                <a:latin typeface="Agency FB" panose="020B0503020202020204" pitchFamily="34" charset="0"/>
              </a:rPr>
              <a:t>الفريق</a:t>
            </a:r>
            <a:r>
              <a:rPr lang="en-US" sz="2000" dirty="0">
                <a:latin typeface="Agency FB" panose="020B0503020202020204" pitchFamily="34" charset="0"/>
              </a:rPr>
              <a:t> </a:t>
            </a:r>
            <a:r>
              <a:rPr lang="en-US" sz="2000" dirty="0" err="1">
                <a:latin typeface="Agency FB" panose="020B0503020202020204" pitchFamily="34" charset="0"/>
              </a:rPr>
              <a:t>لفهم</a:t>
            </a:r>
            <a:r>
              <a:rPr lang="en-US" sz="2000" dirty="0">
                <a:latin typeface="Agency FB" panose="020B0503020202020204" pitchFamily="34" charset="0"/>
              </a:rPr>
              <a:t> </a:t>
            </a:r>
            <a:r>
              <a:rPr lang="en-US" sz="2000" dirty="0" err="1">
                <a:latin typeface="Agency FB" panose="020B0503020202020204" pitchFamily="34" charset="0"/>
              </a:rPr>
              <a:t>التصميم</a:t>
            </a:r>
            <a:r>
              <a:rPr lang="en-US" sz="2000" dirty="0">
                <a:latin typeface="Agency FB" panose="020B0503020202020204" pitchFamily="34" charset="0"/>
              </a:rPr>
              <a:t> </a:t>
            </a:r>
            <a:r>
              <a:rPr lang="en-US" sz="2000" dirty="0" err="1">
                <a:latin typeface="Agency FB" panose="020B0503020202020204" pitchFamily="34" charset="0"/>
              </a:rPr>
              <a:t>والتكاليف</a:t>
            </a:r>
            <a:r>
              <a:rPr lang="en-US" sz="2000" dirty="0">
                <a:latin typeface="Agency FB" panose="020B0503020202020204" pitchFamily="34" charset="0"/>
              </a:rPr>
              <a:t> </a:t>
            </a:r>
            <a:r>
              <a:rPr lang="en-US" sz="2000" dirty="0" err="1">
                <a:latin typeface="Agency FB" panose="020B0503020202020204" pitchFamily="34" charset="0"/>
              </a:rPr>
              <a:t>تصنيع</a:t>
            </a:r>
            <a:r>
              <a:rPr lang="en-US" sz="2000" dirty="0">
                <a:latin typeface="Agency FB" panose="020B0503020202020204" pitchFamily="34" charset="0"/>
              </a:rPr>
              <a:t> المنتجات </a:t>
            </a:r>
            <a:r>
              <a:rPr lang="en-US" sz="2000" dirty="0" err="1">
                <a:latin typeface="Agency FB" panose="020B0503020202020204" pitchFamily="34" charset="0"/>
              </a:rPr>
              <a:t>المنافسين</a:t>
            </a:r>
            <a:r>
              <a:rPr lang="en-US" sz="2000" dirty="0">
                <a:latin typeface="Agency FB" panose="020B0503020202020204" pitchFamily="34" charset="0"/>
              </a:rPr>
              <a:t> </a:t>
            </a:r>
            <a:r>
              <a:rPr lang="en-US" sz="2000" dirty="0" err="1">
                <a:latin typeface="Agency FB" panose="020B0503020202020204" pitchFamily="34" charset="0"/>
              </a:rPr>
              <a:t>بهدف</a:t>
            </a:r>
            <a:r>
              <a:rPr lang="en-US" sz="2000" dirty="0">
                <a:latin typeface="Agency FB" panose="020B0503020202020204" pitchFamily="34" charset="0"/>
              </a:rPr>
              <a:t> </a:t>
            </a:r>
            <a:r>
              <a:rPr lang="en-US" sz="2000" dirty="0" err="1">
                <a:latin typeface="Agency FB" panose="020B0503020202020204" pitchFamily="34" charset="0"/>
              </a:rPr>
              <a:t>فهم</a:t>
            </a:r>
            <a:r>
              <a:rPr lang="en-US" sz="2000" dirty="0">
                <a:latin typeface="Agency FB" panose="020B0503020202020204" pitchFamily="34" charset="0"/>
              </a:rPr>
              <a:t> </a:t>
            </a:r>
            <a:r>
              <a:rPr lang="en-US" sz="2000" dirty="0" err="1">
                <a:latin typeface="Agency FB" panose="020B0503020202020204" pitchFamily="34" charset="0"/>
              </a:rPr>
              <a:t>كيفية</a:t>
            </a:r>
            <a:r>
              <a:rPr lang="en-US" sz="2000" dirty="0">
                <a:latin typeface="Agency FB" panose="020B0503020202020204" pitchFamily="34" charset="0"/>
              </a:rPr>
              <a:t> </a:t>
            </a:r>
            <a:r>
              <a:rPr lang="en-US" sz="2000" dirty="0" err="1">
                <a:latin typeface="Agency FB" panose="020B0503020202020204" pitchFamily="34" charset="0"/>
              </a:rPr>
              <a:t>صنع</a:t>
            </a:r>
            <a:r>
              <a:rPr lang="en-US" sz="2000" dirty="0">
                <a:latin typeface="Agency FB" panose="020B0503020202020204" pitchFamily="34" charset="0"/>
              </a:rPr>
              <a:t> المنتجات </a:t>
            </a:r>
            <a:r>
              <a:rPr lang="en-US" sz="2000" dirty="0" err="1">
                <a:latin typeface="Agency FB" panose="020B0503020202020204" pitchFamily="34" charset="0"/>
              </a:rPr>
              <a:t>المنافسة</a:t>
            </a:r>
            <a:r>
              <a:rPr lang="en-US" sz="2000" dirty="0">
                <a:latin typeface="Agency FB" panose="020B0503020202020204" pitchFamily="34" charset="0"/>
              </a:rPr>
              <a:t> </a:t>
            </a:r>
            <a:r>
              <a:rPr lang="en-US" sz="2000" dirty="0" err="1">
                <a:latin typeface="Agency FB" panose="020B0503020202020204" pitchFamily="34" charset="0"/>
              </a:rPr>
              <a:t>وما</a:t>
            </a:r>
            <a:r>
              <a:rPr lang="en-US" sz="2000" dirty="0">
                <a:latin typeface="Agency FB" panose="020B0503020202020204" pitchFamily="34" charset="0"/>
              </a:rPr>
              <a:t> </a:t>
            </a:r>
            <a:r>
              <a:rPr lang="en-US" sz="2000" dirty="0" err="1">
                <a:latin typeface="Agency FB" panose="020B0503020202020204" pitchFamily="34" charset="0"/>
              </a:rPr>
              <a:t>هي</a:t>
            </a:r>
            <a:r>
              <a:rPr lang="en-US" sz="2000" dirty="0">
                <a:latin typeface="Agency FB" panose="020B0503020202020204" pitchFamily="34" charset="0"/>
              </a:rPr>
              <a:t> </a:t>
            </a:r>
            <a:r>
              <a:rPr lang="en-US" sz="2000" dirty="0" err="1">
                <a:latin typeface="Agency FB" panose="020B0503020202020204" pitchFamily="34" charset="0"/>
              </a:rPr>
              <a:t>نقاط</a:t>
            </a:r>
            <a:r>
              <a:rPr lang="en-US" sz="2000" dirty="0">
                <a:latin typeface="Agency FB" panose="020B0503020202020204" pitchFamily="34" charset="0"/>
              </a:rPr>
              <a:t> </a:t>
            </a:r>
            <a:r>
              <a:rPr lang="en-US" sz="2000" dirty="0" err="1">
                <a:latin typeface="Agency FB" panose="020B0503020202020204" pitchFamily="34" charset="0"/>
              </a:rPr>
              <a:t>الضعف</a:t>
            </a:r>
            <a:r>
              <a:rPr lang="en-US" sz="2000" dirty="0">
                <a:latin typeface="Agency FB" panose="020B0503020202020204" pitchFamily="34" charset="0"/>
              </a:rPr>
              <a:t> </a:t>
            </a:r>
            <a:r>
              <a:rPr lang="en-US" sz="2000" dirty="0" err="1">
                <a:latin typeface="Agency FB" panose="020B0503020202020204" pitchFamily="34" charset="0"/>
              </a:rPr>
              <a:t>وما</a:t>
            </a:r>
            <a:r>
              <a:rPr lang="en-US" sz="2000" dirty="0">
                <a:latin typeface="Agency FB" panose="020B0503020202020204" pitchFamily="34" charset="0"/>
              </a:rPr>
              <a:t> </a:t>
            </a:r>
            <a:r>
              <a:rPr lang="en-US" sz="2000" dirty="0" err="1">
                <a:latin typeface="Agency FB" panose="020B0503020202020204" pitchFamily="34" charset="0"/>
              </a:rPr>
              <a:t>هي</a:t>
            </a:r>
            <a:r>
              <a:rPr lang="en-US" sz="2000" dirty="0">
                <a:latin typeface="Agency FB" panose="020B0503020202020204" pitchFamily="34" charset="0"/>
              </a:rPr>
              <a:t> </a:t>
            </a:r>
            <a:r>
              <a:rPr lang="en-US" sz="2000" dirty="0" err="1">
                <a:latin typeface="Agency FB" panose="020B0503020202020204" pitchFamily="34" charset="0"/>
              </a:rPr>
              <a:t>تكاليف</a:t>
            </a:r>
            <a:r>
              <a:rPr lang="en-US" sz="2000" dirty="0">
                <a:latin typeface="Agency FB" panose="020B0503020202020204" pitchFamily="34" charset="0"/>
              </a:rPr>
              <a:t> </a:t>
            </a:r>
            <a:r>
              <a:rPr lang="en-US" sz="2000" dirty="0" err="1">
                <a:latin typeface="Agency FB" panose="020B0503020202020204" pitchFamily="34" charset="0"/>
              </a:rPr>
              <a:t>الإنتاج</a:t>
            </a:r>
            <a:r>
              <a:rPr lang="en-US" sz="2000" dirty="0">
                <a:latin typeface="Agency FB" panose="020B0503020202020204" pitchFamily="34" charset="0"/>
              </a:rPr>
              <a:t> </a:t>
            </a:r>
            <a:r>
              <a:rPr lang="en-US" sz="2000" dirty="0" err="1">
                <a:latin typeface="Agency FB" panose="020B0503020202020204" pitchFamily="34" charset="0"/>
              </a:rPr>
              <a:t>إلى</a:t>
            </a:r>
            <a:r>
              <a:rPr lang="en-US" sz="2000" dirty="0">
                <a:latin typeface="Agency FB" panose="020B0503020202020204" pitchFamily="34" charset="0"/>
              </a:rPr>
              <a:t> </a:t>
            </a:r>
            <a:r>
              <a:rPr lang="en-US" sz="2000" dirty="0" err="1">
                <a:latin typeface="Agency FB" panose="020B0503020202020204" pitchFamily="34" charset="0"/>
              </a:rPr>
              <a:t>جانب</a:t>
            </a:r>
            <a:r>
              <a:rPr lang="en-US" sz="2000" dirty="0">
                <a:latin typeface="Agency FB" panose="020B0503020202020204" pitchFamily="34" charset="0"/>
              </a:rPr>
              <a:t> </a:t>
            </a:r>
            <a:r>
              <a:rPr lang="en-US" sz="2000" dirty="0" err="1">
                <a:latin typeface="Agency FB" panose="020B0503020202020204" pitchFamily="34" charset="0"/>
              </a:rPr>
              <a:t>فهم</a:t>
            </a:r>
            <a:r>
              <a:rPr lang="en-US" sz="2000" dirty="0">
                <a:latin typeface="Agency FB" panose="020B0503020202020204" pitchFamily="34" charset="0"/>
              </a:rPr>
              <a:t> </a:t>
            </a:r>
            <a:r>
              <a:rPr lang="en-US" sz="2000" dirty="0" err="1">
                <a:latin typeface="Agency FB" panose="020B0503020202020204" pitchFamily="34" charset="0"/>
              </a:rPr>
              <a:t>المميزات</a:t>
            </a:r>
            <a:r>
              <a:rPr lang="en-US" sz="2000" dirty="0">
                <a:latin typeface="Agency FB" panose="020B0503020202020204" pitchFamily="34" charset="0"/>
              </a:rPr>
              <a:t> </a:t>
            </a:r>
            <a:r>
              <a:rPr lang="en-US" sz="2000" dirty="0" err="1">
                <a:latin typeface="Agency FB" panose="020B0503020202020204" pitchFamily="34" charset="0"/>
              </a:rPr>
              <a:t>المعتمدة</a:t>
            </a:r>
            <a:r>
              <a:rPr lang="en-US" sz="2000" dirty="0">
                <a:latin typeface="Agency FB" panose="020B0503020202020204" pitchFamily="34" charset="0"/>
              </a:rPr>
              <a:t> من </a:t>
            </a:r>
            <a:r>
              <a:rPr lang="en-US" sz="2000" dirty="0" err="1">
                <a:latin typeface="Agency FB" panose="020B0503020202020204" pitchFamily="34" charset="0"/>
              </a:rPr>
              <a:t>قبل</a:t>
            </a:r>
            <a:r>
              <a:rPr lang="en-US" sz="2000" dirty="0">
                <a:latin typeface="Agency FB" panose="020B0503020202020204" pitchFamily="34" charset="0"/>
              </a:rPr>
              <a:t> </a:t>
            </a:r>
            <a:r>
              <a:rPr lang="en-US" sz="2000" dirty="0" err="1">
                <a:latin typeface="Agency FB" panose="020B0503020202020204" pitchFamily="34" charset="0"/>
              </a:rPr>
              <a:t>الشركات</a:t>
            </a:r>
            <a:r>
              <a:rPr lang="en-US" sz="2000" dirty="0">
                <a:latin typeface="Agency FB" panose="020B0503020202020204" pitchFamily="34" charset="0"/>
              </a:rPr>
              <a:t> </a:t>
            </a:r>
            <a:r>
              <a:rPr lang="en-US" sz="2000" dirty="0" err="1">
                <a:latin typeface="Agency FB" panose="020B0503020202020204" pitchFamily="34" charset="0"/>
              </a:rPr>
              <a:t>المنافسة</a:t>
            </a:r>
            <a:r>
              <a:rPr lang="en-US" sz="2000" dirty="0">
                <a:latin typeface="Agency FB" panose="020B0503020202020204" pitchFamily="34" charset="0"/>
              </a:rPr>
              <a:t>. </a:t>
            </a:r>
          </a:p>
          <a:p>
            <a:pPr algn="justLow" rtl="1"/>
            <a:endParaRPr lang="en-US" dirty="0"/>
          </a:p>
        </p:txBody>
      </p:sp>
    </p:spTree>
    <p:extLst>
      <p:ext uri="{BB962C8B-B14F-4D97-AF65-F5344CB8AC3E}">
        <p14:creationId xmlns:p14="http://schemas.microsoft.com/office/powerpoint/2010/main" val="4189406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C50A5E24-492C-49E2-82C7-956E23473D59}"/>
              </a:ext>
            </a:extLst>
          </p:cNvPr>
          <p:cNvSpPr/>
          <p:nvPr/>
        </p:nvSpPr>
        <p:spPr>
          <a:xfrm>
            <a:off x="177421" y="227118"/>
            <a:ext cx="12014579" cy="2971454"/>
          </a:xfrm>
          <a:prstGeom prst="rect">
            <a:avLst/>
          </a:prstGeom>
        </p:spPr>
        <p:txBody>
          <a:bodyPr wrap="square">
            <a:spAutoFit/>
          </a:bodyPr>
          <a:lstStyle/>
          <a:p>
            <a:pPr algn="justLow" rtl="1">
              <a:lnSpc>
                <a:spcPct val="150000"/>
              </a:lnSpc>
              <a:spcAft>
                <a:spcPts val="1000"/>
              </a:spcAft>
              <a:tabLst>
                <a:tab pos="2354580" algn="l"/>
                <a:tab pos="2468880" algn="l"/>
                <a:tab pos="2583180" algn="l"/>
                <a:tab pos="2697480" algn="l"/>
              </a:tabLst>
            </a:pPr>
            <a:r>
              <a:rPr lang="ar-SA" sz="2000" b="1" dirty="0">
                <a:latin typeface="Calibri" panose="020F0502020204030204" pitchFamily="34" charset="0"/>
                <a:ea typeface="Calibri" panose="020F0502020204030204" pitchFamily="34" charset="0"/>
                <a:cs typeface="Arial" panose="020B0604020202020204" pitchFamily="34" charset="0"/>
              </a:rPr>
              <a:t>رابعا :- أدوات تحليل القيمة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SzPts val="1400"/>
              <a:buFont typeface="+mj-cs"/>
              <a:buAutoNum type="arabic1Minus"/>
              <a:tabLst>
                <a:tab pos="2354580" algn="l"/>
                <a:tab pos="2468880" algn="l"/>
                <a:tab pos="2583180" algn="l"/>
                <a:tab pos="2697480" algn="l"/>
              </a:tabLst>
            </a:pPr>
            <a:r>
              <a:rPr lang="ar-SA" b="1" dirty="0">
                <a:latin typeface="Calibri" panose="020F0502020204030204" pitchFamily="34" charset="0"/>
                <a:ea typeface="Calibri" panose="020F0502020204030204" pitchFamily="34" charset="0"/>
                <a:cs typeface="Arial" panose="020B0604020202020204" pitchFamily="34" charset="0"/>
              </a:rPr>
              <a:t>التكلفة المستهدفة </a:t>
            </a:r>
            <a:r>
              <a:rPr lang="en-US" b="1" dirty="0">
                <a:latin typeface="Arial" panose="020B0604020202020204" pitchFamily="34" charset="0"/>
                <a:ea typeface="Calibri" panose="020F0502020204030204" pitchFamily="34" charset="0"/>
                <a:cs typeface="Arial" panose="020B0604020202020204" pitchFamily="34" charset="0"/>
              </a:rPr>
              <a:t>Target cost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71450" marR="0" algn="justLow" rtl="1">
              <a:lnSpc>
                <a:spcPct val="150000"/>
              </a:lnSpc>
              <a:spcBef>
                <a:spcPts val="0"/>
              </a:spcBef>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التكلفة المستهدفة عبارة عن تقنية </a:t>
            </a:r>
            <a:r>
              <a:rPr lang="ar-IQ" dirty="0">
                <a:latin typeface="Calibri" panose="020F0502020204030204" pitchFamily="34" charset="0"/>
                <a:ea typeface="Calibri" panose="020F0502020204030204" pitchFamily="34" charset="0"/>
                <a:cs typeface="Arial" panose="020B0604020202020204" pitchFamily="34" charset="0"/>
              </a:rPr>
              <a:t> تحديد السعر المستهدف والربح المستهدف في ضوء عوامل السوق للوصول الى تحديد التكلفة المستهدفة للمنتج التي تستخدم كاداة للتخطيط والتخفيض المبكر للتكلفة المسموح بها في تصميم وانتاج منتج جديد او تطوير منتج قائم ويقابل في خصائصه ووظائفه رغبات واحتياجات الزبون , ويجري تنفيذها وفق خارطة تجعل عملية تصميم وتصنيع وتسويق المنتج ضمن الحد الاقصى لرقم التكاليف المستهدفة وتحقق ربحا مرغوبا</a:t>
            </a:r>
            <a:endParaRPr lang="en-US" dirty="0">
              <a:latin typeface="Calibri" panose="020F0502020204030204" pitchFamily="34" charset="0"/>
              <a:ea typeface="Calibri" panose="020F0502020204030204" pitchFamily="34" charset="0"/>
              <a:cs typeface="Arial" panose="020B0604020202020204" pitchFamily="34" charset="0"/>
            </a:endParaRPr>
          </a:p>
          <a:p>
            <a:pPr marL="171450" marR="0" algn="justLow" rtl="1">
              <a:lnSpc>
                <a:spcPct val="150000"/>
              </a:lnSpc>
              <a:spcBef>
                <a:spcPts val="0"/>
              </a:spcBef>
              <a:spcAft>
                <a:spcPts val="1000"/>
              </a:spcAft>
            </a:pPr>
            <a:r>
              <a:rPr lang="ar-IQ" dirty="0">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مربع نص 32">
            <a:extLst>
              <a:ext uri="{FF2B5EF4-FFF2-40B4-BE49-F238E27FC236}">
                <a16:creationId xmlns:a16="http://schemas.microsoft.com/office/drawing/2014/main" xmlns="" id="{E097F7F9-4FB3-4B3B-9BB5-BA9D5D90D0D4}"/>
              </a:ext>
            </a:extLst>
          </p:cNvPr>
          <p:cNvSpPr txBox="1">
            <a:spLocks noChangeArrowheads="1"/>
          </p:cNvSpPr>
          <p:nvPr/>
        </p:nvSpPr>
        <p:spPr bwMode="auto">
          <a:xfrm>
            <a:off x="6184710" y="3448883"/>
            <a:ext cx="965200" cy="431800"/>
          </a:xfrm>
          <a:prstGeom prst="rect">
            <a:avLst/>
          </a:prstGeom>
          <a:gradFill rotWithShape="1">
            <a:gsLst>
              <a:gs pos="0">
                <a:srgbClr val="B5D5A7"/>
              </a:gs>
              <a:gs pos="50000">
                <a:srgbClr val="AACE99"/>
              </a:gs>
              <a:gs pos="100000">
                <a:srgbClr val="9CCA86"/>
              </a:gs>
            </a:gsLst>
            <a:lin ang="5400000"/>
          </a:gradFill>
          <a:ln w="6350">
            <a:solidFill>
              <a:srgbClr val="70AD47"/>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12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تكلفة نماذج المنتج</a:t>
            </a:r>
            <a:endParaRPr kumimoji="0" lang="ar-SA"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8" name="مربع نص 34">
            <a:extLst>
              <a:ext uri="{FF2B5EF4-FFF2-40B4-BE49-F238E27FC236}">
                <a16:creationId xmlns:a16="http://schemas.microsoft.com/office/drawing/2014/main" xmlns="" id="{0790A2BE-A9D4-4397-9E6F-124B59EFA710}"/>
              </a:ext>
            </a:extLst>
          </p:cNvPr>
          <p:cNvSpPr txBox="1">
            <a:spLocks noChangeArrowheads="1"/>
          </p:cNvSpPr>
          <p:nvPr/>
        </p:nvSpPr>
        <p:spPr bwMode="auto">
          <a:xfrm>
            <a:off x="4770176" y="3448883"/>
            <a:ext cx="965200" cy="431800"/>
          </a:xfrm>
          <a:prstGeom prst="rect">
            <a:avLst/>
          </a:prstGeom>
          <a:gradFill rotWithShape="1">
            <a:gsLst>
              <a:gs pos="0">
                <a:srgbClr val="B5D5A7"/>
              </a:gs>
              <a:gs pos="50000">
                <a:srgbClr val="AACE99"/>
              </a:gs>
              <a:gs pos="100000">
                <a:srgbClr val="9CCA86"/>
              </a:gs>
            </a:gsLst>
            <a:lin ang="5400000"/>
          </a:gradFill>
          <a:ln w="6350">
            <a:solidFill>
              <a:srgbClr val="70AD47"/>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12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وضع المعايير</a:t>
            </a:r>
            <a:endParaRPr kumimoji="0" lang="ar-SA"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9" name="مربع نص 31">
            <a:extLst>
              <a:ext uri="{FF2B5EF4-FFF2-40B4-BE49-F238E27FC236}">
                <a16:creationId xmlns:a16="http://schemas.microsoft.com/office/drawing/2014/main" xmlns="" id="{AF6D7303-AD75-4324-B39A-812AEEDCCF9E}"/>
              </a:ext>
            </a:extLst>
          </p:cNvPr>
          <p:cNvSpPr txBox="1">
            <a:spLocks noChangeArrowheads="1"/>
          </p:cNvSpPr>
          <p:nvPr/>
        </p:nvSpPr>
        <p:spPr bwMode="auto">
          <a:xfrm>
            <a:off x="3140075" y="3449938"/>
            <a:ext cx="965200" cy="431800"/>
          </a:xfrm>
          <a:prstGeom prst="rect">
            <a:avLst/>
          </a:prstGeom>
          <a:gradFill rotWithShape="1">
            <a:gsLst>
              <a:gs pos="0">
                <a:srgbClr val="B5D5A7"/>
              </a:gs>
              <a:gs pos="50000">
                <a:srgbClr val="AACE99"/>
              </a:gs>
              <a:gs pos="100000">
                <a:srgbClr val="9CCA86"/>
              </a:gs>
            </a:gsLst>
            <a:lin ang="5400000"/>
          </a:gradFill>
          <a:ln w="6350">
            <a:solidFill>
              <a:srgbClr val="70AD47"/>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12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نظم محاسبة التكاليف</a:t>
            </a:r>
            <a:endParaRPr kumimoji="0" lang="ar-SA"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cxnSp>
        <p:nvCxnSpPr>
          <p:cNvPr id="10" name="رابط مستقيم 30">
            <a:extLst>
              <a:ext uri="{FF2B5EF4-FFF2-40B4-BE49-F238E27FC236}">
                <a16:creationId xmlns:a16="http://schemas.microsoft.com/office/drawing/2014/main" xmlns="" id="{0931DCE7-B5F4-4065-AA36-3BE5191F7820}"/>
              </a:ext>
            </a:extLst>
          </p:cNvPr>
          <p:cNvCxnSpPr>
            <a:cxnSpLocks noChangeShapeType="1"/>
          </p:cNvCxnSpPr>
          <p:nvPr/>
        </p:nvCxnSpPr>
        <p:spPr bwMode="auto">
          <a:xfrm flipH="1">
            <a:off x="6096000" y="3300541"/>
            <a:ext cx="1168400" cy="0"/>
          </a:xfrm>
          <a:prstGeom prst="line">
            <a:avLst/>
          </a:prstGeom>
          <a:noFill/>
          <a:ln w="9525">
            <a:solidFill>
              <a:srgbClr val="000000"/>
            </a:solidFill>
            <a:prstDash val="dashDot"/>
            <a:round/>
            <a:headEnd/>
            <a:tailEnd type="triangle" w="med" len="med"/>
          </a:ln>
          <a:extLst>
            <a:ext uri="{909E8E84-426E-40DD-AFC4-6F175D3DCCD1}">
              <a14:hiddenFill xmlns:a14="http://schemas.microsoft.com/office/drawing/2010/main">
                <a:noFill/>
              </a14:hiddenFill>
            </a:ext>
          </a:extLst>
        </p:spPr>
      </p:cxnSp>
      <p:cxnSp>
        <p:nvCxnSpPr>
          <p:cNvPr id="11" name="رابط مستقيم 37">
            <a:extLst>
              <a:ext uri="{FF2B5EF4-FFF2-40B4-BE49-F238E27FC236}">
                <a16:creationId xmlns:a16="http://schemas.microsoft.com/office/drawing/2014/main" xmlns="" id="{DD37F8AD-424B-42A3-9469-5D684A28B6BB}"/>
              </a:ext>
            </a:extLst>
          </p:cNvPr>
          <p:cNvCxnSpPr>
            <a:cxnSpLocks noChangeShapeType="1"/>
          </p:cNvCxnSpPr>
          <p:nvPr/>
        </p:nvCxnSpPr>
        <p:spPr bwMode="auto">
          <a:xfrm flipH="1">
            <a:off x="3250727" y="3285784"/>
            <a:ext cx="1092200" cy="0"/>
          </a:xfrm>
          <a:prstGeom prst="line">
            <a:avLst/>
          </a:prstGeom>
          <a:noFill/>
          <a:ln w="9525">
            <a:solidFill>
              <a:srgbClr val="000000"/>
            </a:solidFill>
            <a:prstDash val="dashDot"/>
            <a:round/>
            <a:headEnd/>
            <a:tailEnd type="triangle" w="med" len="med"/>
          </a:ln>
          <a:extLst>
            <a:ext uri="{909E8E84-426E-40DD-AFC4-6F175D3DCCD1}">
              <a14:hiddenFill xmlns:a14="http://schemas.microsoft.com/office/drawing/2010/main">
                <a:noFill/>
              </a14:hiddenFill>
            </a:ext>
          </a:extLst>
        </p:spPr>
      </p:cxnSp>
      <p:sp>
        <p:nvSpPr>
          <p:cNvPr id="12" name="مربع نص 33">
            <a:extLst>
              <a:ext uri="{FF2B5EF4-FFF2-40B4-BE49-F238E27FC236}">
                <a16:creationId xmlns:a16="http://schemas.microsoft.com/office/drawing/2014/main" xmlns="" id="{AF2073F4-2C0C-48F8-85D1-F5F6D562E857}"/>
              </a:ext>
            </a:extLst>
          </p:cNvPr>
          <p:cNvSpPr txBox="1">
            <a:spLocks noChangeArrowheads="1"/>
          </p:cNvSpPr>
          <p:nvPr/>
        </p:nvSpPr>
        <p:spPr bwMode="auto">
          <a:xfrm>
            <a:off x="7599244" y="3478560"/>
            <a:ext cx="965200" cy="431800"/>
          </a:xfrm>
          <a:prstGeom prst="rect">
            <a:avLst/>
          </a:prstGeom>
          <a:gradFill rotWithShape="1">
            <a:gsLst>
              <a:gs pos="0">
                <a:srgbClr val="B5D5A7"/>
              </a:gs>
              <a:gs pos="50000">
                <a:srgbClr val="AACE99"/>
              </a:gs>
              <a:gs pos="100000">
                <a:srgbClr val="9CCA86"/>
              </a:gs>
            </a:gsLst>
            <a:lin ang="5400000"/>
          </a:gradFill>
          <a:ln w="6350">
            <a:solidFill>
              <a:srgbClr val="70AD47"/>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12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تقدير قياسات المواصفات</a:t>
            </a:r>
            <a:endParaRPr kumimoji="0" lang="ar-SA"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cxnSp>
        <p:nvCxnSpPr>
          <p:cNvPr id="13" name="رابط مستقيم 35">
            <a:extLst>
              <a:ext uri="{FF2B5EF4-FFF2-40B4-BE49-F238E27FC236}">
                <a16:creationId xmlns:a16="http://schemas.microsoft.com/office/drawing/2014/main" xmlns="" id="{9CCBE4D3-D756-4527-A34A-14EF9A503932}"/>
              </a:ext>
            </a:extLst>
          </p:cNvPr>
          <p:cNvCxnSpPr>
            <a:cxnSpLocks noChangeShapeType="1"/>
          </p:cNvCxnSpPr>
          <p:nvPr/>
        </p:nvCxnSpPr>
        <p:spPr bwMode="auto">
          <a:xfrm flipH="1">
            <a:off x="7397987" y="3328945"/>
            <a:ext cx="1028700" cy="0"/>
          </a:xfrm>
          <a:prstGeom prst="line">
            <a:avLst/>
          </a:prstGeom>
          <a:noFill/>
          <a:ln w="9525">
            <a:solidFill>
              <a:srgbClr val="000000"/>
            </a:solidFill>
            <a:prstDash val="dashDot"/>
            <a:round/>
            <a:headEnd/>
            <a:tailEnd type="triangle" w="med" len="med"/>
          </a:ln>
          <a:extLst>
            <a:ext uri="{909E8E84-426E-40DD-AFC4-6F175D3DCCD1}">
              <a14:hiddenFill xmlns:a14="http://schemas.microsoft.com/office/drawing/2010/main">
                <a:noFill/>
              </a14:hiddenFill>
            </a:ext>
          </a:extLst>
        </p:spPr>
      </p:cxnSp>
      <p:cxnSp>
        <p:nvCxnSpPr>
          <p:cNvPr id="14" name="رابط مستقيم 36">
            <a:extLst>
              <a:ext uri="{FF2B5EF4-FFF2-40B4-BE49-F238E27FC236}">
                <a16:creationId xmlns:a16="http://schemas.microsoft.com/office/drawing/2014/main" xmlns="" id="{16F872FC-07B2-450F-B539-C4CAB43862C7}"/>
              </a:ext>
            </a:extLst>
          </p:cNvPr>
          <p:cNvCxnSpPr>
            <a:cxnSpLocks noChangeShapeType="1"/>
          </p:cNvCxnSpPr>
          <p:nvPr/>
        </p:nvCxnSpPr>
        <p:spPr bwMode="auto">
          <a:xfrm flipH="1">
            <a:off x="4770176" y="3328945"/>
            <a:ext cx="1085850" cy="0"/>
          </a:xfrm>
          <a:prstGeom prst="line">
            <a:avLst/>
          </a:prstGeom>
          <a:noFill/>
          <a:ln w="9525">
            <a:solidFill>
              <a:srgbClr val="000000"/>
            </a:solidFill>
            <a:prstDash val="dashDot"/>
            <a:round/>
            <a:headEnd/>
            <a:tailEnd type="triangle" w="med" len="med"/>
          </a:ln>
          <a:extLst>
            <a:ext uri="{909E8E84-426E-40DD-AFC4-6F175D3DCCD1}">
              <a14:hiddenFill xmlns:a14="http://schemas.microsoft.com/office/drawing/2010/main">
                <a:noFill/>
              </a14:hiddenFill>
            </a:ext>
          </a:extLst>
        </p:spPr>
      </p:cxnSp>
      <p:sp>
        <p:nvSpPr>
          <p:cNvPr id="15" name="Rectangle 9">
            <a:extLst>
              <a:ext uri="{FF2B5EF4-FFF2-40B4-BE49-F238E27FC236}">
                <a16:creationId xmlns:a16="http://schemas.microsoft.com/office/drawing/2014/main" xmlns="" id="{C050A420-70AC-4A5A-B306-F4DB3DFADF0E}"/>
              </a:ext>
            </a:extLst>
          </p:cNvPr>
          <p:cNvSpPr>
            <a:spLocks noChangeArrowheads="1"/>
          </p:cNvSpPr>
          <p:nvPr/>
        </p:nvSpPr>
        <p:spPr bwMode="auto">
          <a:xfrm>
            <a:off x="3365123" y="2678341"/>
            <a:ext cx="7569573"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الشكل (4) خطوات تقنية التكاليف المستهدفة</a:t>
            </a:r>
            <a:endParaRPr kumimoji="0" lang="en-US" altLang="en-US" sz="1100" b="0" i="0" u="none" strike="noStrike" cap="none" normalizeH="0" baseline="0" dirty="0">
              <a:ln>
                <a:noFill/>
              </a:ln>
              <a:solidFill>
                <a:schemeClr val="tx1"/>
              </a:solidFill>
              <a:effectLst/>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altLang="en-US"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التخطيط والتسعير           تصميم المنتج               تنفيذ التصميم                 الإنتاج</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6" name="Rectangle 14">
            <a:extLst>
              <a:ext uri="{FF2B5EF4-FFF2-40B4-BE49-F238E27FC236}">
                <a16:creationId xmlns:a16="http://schemas.microsoft.com/office/drawing/2014/main" xmlns="" id="{32288AA4-CA18-44F4-95CA-2CE72AAF972C}"/>
              </a:ext>
            </a:extLst>
          </p:cNvPr>
          <p:cNvSpPr>
            <a:spLocks noChangeArrowheads="1"/>
          </p:cNvSpPr>
          <p:nvPr/>
        </p:nvSpPr>
        <p:spPr bwMode="auto">
          <a:xfrm>
            <a:off x="177421" y="4018580"/>
            <a:ext cx="11839859" cy="173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354263" algn="l"/>
                <a:tab pos="2468563" algn="l"/>
                <a:tab pos="2582863" algn="l"/>
                <a:tab pos="2697163" algn="l"/>
              </a:tabLst>
              <a:defRPr>
                <a:solidFill>
                  <a:schemeClr val="tx1"/>
                </a:solidFill>
                <a:latin typeface="Arial" panose="020B0604020202020204" pitchFamily="34" charset="0"/>
              </a:defRPr>
            </a:lvl1pPr>
            <a:lvl2pPr eaLnBrk="0" fontAlgn="base" hangingPunct="0">
              <a:spcBef>
                <a:spcPct val="0"/>
              </a:spcBef>
              <a:spcAft>
                <a:spcPct val="0"/>
              </a:spcAft>
              <a:tabLst>
                <a:tab pos="2354263" algn="l"/>
                <a:tab pos="2468563" algn="l"/>
                <a:tab pos="2582863" algn="l"/>
                <a:tab pos="2697163" algn="l"/>
              </a:tabLst>
              <a:defRPr>
                <a:solidFill>
                  <a:schemeClr val="tx1"/>
                </a:solidFill>
                <a:latin typeface="Arial" panose="020B0604020202020204" pitchFamily="34" charset="0"/>
              </a:defRPr>
            </a:lvl2pPr>
            <a:lvl3pPr eaLnBrk="0" fontAlgn="base" hangingPunct="0">
              <a:spcBef>
                <a:spcPct val="0"/>
              </a:spcBef>
              <a:spcAft>
                <a:spcPct val="0"/>
              </a:spcAft>
              <a:tabLst>
                <a:tab pos="2354263" algn="l"/>
                <a:tab pos="2468563" algn="l"/>
                <a:tab pos="2582863" algn="l"/>
                <a:tab pos="2697163" algn="l"/>
              </a:tabLst>
              <a:defRPr>
                <a:solidFill>
                  <a:schemeClr val="tx1"/>
                </a:solidFill>
                <a:latin typeface="Arial" panose="020B0604020202020204" pitchFamily="34" charset="0"/>
              </a:defRPr>
            </a:lvl3pPr>
            <a:lvl4pPr eaLnBrk="0" fontAlgn="base" hangingPunct="0">
              <a:spcBef>
                <a:spcPct val="0"/>
              </a:spcBef>
              <a:spcAft>
                <a:spcPct val="0"/>
              </a:spcAft>
              <a:tabLst>
                <a:tab pos="2354263" algn="l"/>
                <a:tab pos="2468563" algn="l"/>
                <a:tab pos="2582863" algn="l"/>
                <a:tab pos="2697163" algn="l"/>
              </a:tabLst>
              <a:defRPr>
                <a:solidFill>
                  <a:schemeClr val="tx1"/>
                </a:solidFill>
                <a:latin typeface="Arial" panose="020B0604020202020204" pitchFamily="34" charset="0"/>
              </a:defRPr>
            </a:lvl4pPr>
            <a:lvl5pPr eaLnBrk="0" fontAlgn="base" hangingPunct="0">
              <a:spcBef>
                <a:spcPct val="0"/>
              </a:spcBef>
              <a:spcAft>
                <a:spcPct val="0"/>
              </a:spcAft>
              <a:tabLst>
                <a:tab pos="2354263" algn="l"/>
                <a:tab pos="2468563" algn="l"/>
                <a:tab pos="2582863" algn="l"/>
                <a:tab pos="2697163" algn="l"/>
              </a:tabLst>
              <a:defRPr>
                <a:solidFill>
                  <a:schemeClr val="tx1"/>
                </a:solidFill>
                <a:latin typeface="Arial" panose="020B0604020202020204" pitchFamily="34" charset="0"/>
              </a:defRPr>
            </a:lvl5pPr>
            <a:lvl6pPr eaLnBrk="0" fontAlgn="base" hangingPunct="0">
              <a:spcBef>
                <a:spcPct val="0"/>
              </a:spcBef>
              <a:spcAft>
                <a:spcPct val="0"/>
              </a:spcAft>
              <a:tabLst>
                <a:tab pos="2354263" algn="l"/>
                <a:tab pos="2468563" algn="l"/>
                <a:tab pos="2582863" algn="l"/>
                <a:tab pos="2697163" algn="l"/>
              </a:tabLst>
              <a:defRPr>
                <a:solidFill>
                  <a:schemeClr val="tx1"/>
                </a:solidFill>
                <a:latin typeface="Arial" panose="020B0604020202020204" pitchFamily="34" charset="0"/>
              </a:defRPr>
            </a:lvl6pPr>
            <a:lvl7pPr eaLnBrk="0" fontAlgn="base" hangingPunct="0">
              <a:spcBef>
                <a:spcPct val="0"/>
              </a:spcBef>
              <a:spcAft>
                <a:spcPct val="0"/>
              </a:spcAft>
              <a:tabLst>
                <a:tab pos="2354263" algn="l"/>
                <a:tab pos="2468563" algn="l"/>
                <a:tab pos="2582863" algn="l"/>
                <a:tab pos="2697163" algn="l"/>
              </a:tabLst>
              <a:defRPr>
                <a:solidFill>
                  <a:schemeClr val="tx1"/>
                </a:solidFill>
                <a:latin typeface="Arial" panose="020B0604020202020204" pitchFamily="34" charset="0"/>
              </a:defRPr>
            </a:lvl7pPr>
            <a:lvl8pPr eaLnBrk="0" fontAlgn="base" hangingPunct="0">
              <a:spcBef>
                <a:spcPct val="0"/>
              </a:spcBef>
              <a:spcAft>
                <a:spcPct val="0"/>
              </a:spcAft>
              <a:tabLst>
                <a:tab pos="2354263" algn="l"/>
                <a:tab pos="2468563" algn="l"/>
                <a:tab pos="2582863" algn="l"/>
                <a:tab pos="2697163" algn="l"/>
              </a:tabLst>
              <a:defRPr>
                <a:solidFill>
                  <a:schemeClr val="tx1"/>
                </a:solidFill>
                <a:latin typeface="Arial" panose="020B0604020202020204" pitchFamily="34" charset="0"/>
              </a:defRPr>
            </a:lvl8pPr>
            <a:lvl9pPr eaLnBrk="0" fontAlgn="base" hangingPunct="0">
              <a:spcBef>
                <a:spcPct val="0"/>
              </a:spcBef>
              <a:spcAft>
                <a:spcPct val="0"/>
              </a:spcAft>
              <a:tabLst>
                <a:tab pos="2354263" algn="l"/>
                <a:tab pos="2468563" algn="l"/>
                <a:tab pos="2582863" algn="l"/>
                <a:tab pos="26971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354263" algn="l"/>
                <a:tab pos="2468563" algn="l"/>
                <a:tab pos="2582863" algn="l"/>
                <a:tab pos="2697163" algn="l"/>
              </a:tabLst>
            </a:pP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354263" algn="l"/>
                <a:tab pos="2468563" algn="l"/>
                <a:tab pos="2582863" algn="l"/>
                <a:tab pos="2697163" algn="l"/>
              </a:tabLst>
            </a:pP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2400" b="0" i="0" u="none" strike="noStrike" cap="none" normalizeH="0" baseline="0" dirty="0">
              <a:ln>
                <a:noFill/>
              </a:ln>
              <a:solidFill>
                <a:schemeClr val="tx1"/>
              </a:solidFill>
              <a:effectLst/>
              <a:latin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354263" algn="l"/>
                <a:tab pos="2468563" algn="l"/>
                <a:tab pos="2582863" algn="l"/>
                <a:tab pos="2697163" algn="l"/>
              </a:tabLst>
            </a:pPr>
            <a:r>
              <a:rPr kumimoji="0" lang="en-US"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ar-SA"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يتم استخدام (التكلفة المستهدفة) من قبل فريق تحليل القيمة تقريبا في معظم مراحل تحليل القيمة بداً من مرحلة المعلومات إلى مرحلة اختيار حلول التطوير</a:t>
            </a:r>
            <a:r>
              <a:rPr lang="en-US" altLang="en-US" dirty="0">
                <a:ea typeface="Calibri" panose="020F0502020204030204" pitchFamily="34" charset="0"/>
                <a:cs typeface="Arial" panose="020B0604020202020204" pitchFamily="34" charset="0"/>
              </a:rPr>
              <a:t> </a:t>
            </a:r>
            <a:r>
              <a:rPr kumimoji="0" lang="ar-SA" altLang="en-US"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وتنفيذ الحل المناسب من خلال ثلاثة مراحل اساسية للتكلفة المستهدفة وهي : (غنيمي,2014: 20)</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354263" algn="l"/>
                <a:tab pos="2468563" algn="l"/>
                <a:tab pos="2582863" algn="l"/>
                <a:tab pos="2697163" algn="l"/>
              </a:tabLst>
            </a:pPr>
            <a:endParaRPr kumimoji="0" lang="en-US"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6101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A9F5F75-F82A-4CB1-87F2-37BD26206974}"/>
              </a:ext>
            </a:extLst>
          </p:cNvPr>
          <p:cNvSpPr/>
          <p:nvPr/>
        </p:nvSpPr>
        <p:spPr>
          <a:xfrm>
            <a:off x="150125" y="240242"/>
            <a:ext cx="12041875" cy="6377515"/>
          </a:xfrm>
          <a:prstGeom prst="rect">
            <a:avLst/>
          </a:prstGeom>
        </p:spPr>
        <p:txBody>
          <a:bodyPr wrap="square">
            <a:spAutoFit/>
          </a:bodyPr>
          <a:lstStyle/>
          <a:p>
            <a:pPr marL="228600" marR="0" indent="-228600" algn="justLow" rtl="1">
              <a:lnSpc>
                <a:spcPct val="150000"/>
              </a:lnSpc>
              <a:spcBef>
                <a:spcPts val="0"/>
              </a:spcBef>
              <a:spcAft>
                <a:spcPts val="1000"/>
              </a:spcAft>
              <a:tabLst>
                <a:tab pos="2354580" algn="l"/>
                <a:tab pos="2468880" algn="l"/>
                <a:tab pos="2583180" algn="l"/>
                <a:tab pos="2697480" algn="l"/>
              </a:tabLst>
            </a:pPr>
            <a:r>
              <a:rPr lang="ar-IQ" dirty="0">
                <a:latin typeface="Calibri" panose="020F0502020204030204" pitchFamily="34" charset="0"/>
                <a:ea typeface="Calibri" panose="020F0502020204030204" pitchFamily="34" charset="0"/>
                <a:cs typeface="Arial" panose="020B0604020202020204" pitchFamily="34" charset="0"/>
              </a:rPr>
              <a:t>1</a:t>
            </a:r>
            <a:r>
              <a:rPr lang="ar-SA" dirty="0">
                <a:latin typeface="Calibri" panose="020F0502020204030204" pitchFamily="34" charset="0"/>
                <a:ea typeface="Calibri" panose="020F0502020204030204" pitchFamily="34" charset="0"/>
                <a:cs typeface="Arial" panose="020B0604020202020204" pitchFamily="34" charset="0"/>
              </a:rPr>
              <a:t>- </a:t>
            </a:r>
            <a:r>
              <a:rPr lang="ar-SA" b="1" dirty="0">
                <a:latin typeface="Calibri" panose="020F0502020204030204" pitchFamily="34" charset="0"/>
                <a:ea typeface="Calibri" panose="020F0502020204030204" pitchFamily="34" charset="0"/>
                <a:cs typeface="Arial" panose="020B0604020202020204" pitchFamily="34" charset="0"/>
              </a:rPr>
              <a:t>التكلفة المستهدفة على مستوى السوق</a:t>
            </a:r>
            <a:r>
              <a:rPr lang="ar-SA" dirty="0">
                <a:latin typeface="Calibri" panose="020F0502020204030204" pitchFamily="34" charset="0"/>
                <a:ea typeface="Calibri" panose="020F0502020204030204" pitchFamily="34" charset="0"/>
                <a:cs typeface="Arial" panose="020B0604020202020204" pitchFamily="34" charset="0"/>
              </a:rPr>
              <a:t> : يتم في هذه المرحلة نقل الضغوطات الذي تواجهه الشركة في السوق إلى مصممي وموردي المنتج وذلك بطرح هامش ربح مستهدف من سعر البيع المستهدف لتحديد تكلفة المنتج التي يسمح </a:t>
            </a:r>
            <a:r>
              <a:rPr lang="ar-SA" dirty="0">
                <a:latin typeface="Calibri" panose="020F0502020204030204" pitchFamily="34" charset="0"/>
                <a:ea typeface="MingLiU_HKSCS" panose="02020500000000000000" pitchFamily="18" charset="-120"/>
                <a:cs typeface="Arial" panose="020B0604020202020204" pitchFamily="34" charset="0"/>
              </a:rPr>
              <a:t>به</a:t>
            </a:r>
            <a:r>
              <a:rPr lang="ar-SA" dirty="0">
                <a:latin typeface="Calibri" panose="020F0502020204030204" pitchFamily="34" charset="0"/>
                <a:ea typeface="Calibri" panose="020F0502020204030204" pitchFamily="34" charset="0"/>
                <a:cs typeface="Arial" panose="020B0604020202020204" pitchFamily="34" charset="0"/>
              </a:rPr>
              <a:t>ا السوق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28600" marR="0" indent="-228600" algn="justLow" rtl="1">
              <a:lnSpc>
                <a:spcPct val="150000"/>
              </a:lnSpc>
              <a:spcBef>
                <a:spcPts val="0"/>
              </a:spcBef>
              <a:spcAft>
                <a:spcPts val="1000"/>
              </a:spcAft>
              <a:tabLst>
                <a:tab pos="2354580" algn="l"/>
                <a:tab pos="2468880" algn="l"/>
                <a:tab pos="2583180" algn="l"/>
                <a:tab pos="2697480" algn="l"/>
              </a:tabLst>
            </a:pPr>
            <a:r>
              <a:rPr lang="ar-SA" dirty="0">
                <a:latin typeface="Calibri" panose="020F0502020204030204" pitchFamily="34" charset="0"/>
                <a:ea typeface="Calibri" panose="020F0502020204030204" pitchFamily="34" charset="0"/>
                <a:cs typeface="Arial" panose="020B0604020202020204" pitchFamily="34" charset="0"/>
              </a:rPr>
              <a:t>2- </a:t>
            </a:r>
            <a:r>
              <a:rPr lang="ar-SA" b="1" dirty="0">
                <a:latin typeface="Calibri" panose="020F0502020204030204" pitchFamily="34" charset="0"/>
                <a:ea typeface="Calibri" panose="020F0502020204030204" pitchFamily="34" charset="0"/>
                <a:cs typeface="Arial" panose="020B0604020202020204" pitchFamily="34" charset="0"/>
              </a:rPr>
              <a:t>التكلفة المستهدفة على مستوى المنتج</a:t>
            </a:r>
            <a:r>
              <a:rPr lang="ar-SA" dirty="0">
                <a:latin typeface="Calibri" panose="020F0502020204030204" pitchFamily="34" charset="0"/>
                <a:ea typeface="Calibri" panose="020F0502020204030204" pitchFamily="34" charset="0"/>
                <a:cs typeface="Arial" panose="020B0604020202020204" pitchFamily="34" charset="0"/>
              </a:rPr>
              <a:t> : إن تحديد التكلفة المستهدفة على مستوى السوق  لا تأخذ بعين الاعتبار إمكانيات الشركة أو الموردين وفي هذه المرحلة يتم تقدير تكلفة المنتج التي يمكن بلوغها بالنظر إلى للامكانيات الهيكلية  و تكنولوجية للشركة وهنا بشكل عام  تكون هذه التكلفة المقدرة أكبر من التكلفة المستهدفة وينبغي محاولة التخلص من هذا الفرق الموجود بين التكلفتين دون أن ينخفض ذلك أداء المنتج عن الحد الذي يحدده الزبون على ان يتم ذاك من خلال تصميم أفضل للمنتج من الناحية الاقتصادية وتحسين العمليات التشغيلية وتنظيم الإنتاج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28600" marR="0" indent="-228600" algn="justLow" rtl="1">
              <a:lnSpc>
                <a:spcPct val="150000"/>
              </a:lnSpc>
              <a:spcBef>
                <a:spcPts val="0"/>
              </a:spcBef>
              <a:spcAft>
                <a:spcPts val="1000"/>
              </a:spcAft>
              <a:tabLst>
                <a:tab pos="2354580" algn="l"/>
                <a:tab pos="2468880" algn="l"/>
                <a:tab pos="2583180" algn="l"/>
                <a:tab pos="2697480" algn="l"/>
              </a:tabLst>
            </a:pPr>
            <a:r>
              <a:rPr lang="ar-SA" dirty="0">
                <a:latin typeface="Calibri" panose="020F0502020204030204" pitchFamily="34" charset="0"/>
                <a:ea typeface="Calibri" panose="020F0502020204030204" pitchFamily="34" charset="0"/>
                <a:cs typeface="Arial" panose="020B0604020202020204" pitchFamily="34" charset="0"/>
              </a:rPr>
              <a:t>3- </a:t>
            </a:r>
            <a:r>
              <a:rPr lang="ar-SA" b="1" dirty="0">
                <a:latin typeface="Calibri" panose="020F0502020204030204" pitchFamily="34" charset="0"/>
                <a:ea typeface="Calibri" panose="020F0502020204030204" pitchFamily="34" charset="0"/>
                <a:cs typeface="Arial" panose="020B0604020202020204" pitchFamily="34" charset="0"/>
              </a:rPr>
              <a:t>التكلفة المستهدفة على مستوى مكونات المنتج</a:t>
            </a:r>
            <a:r>
              <a:rPr lang="ar-SA" dirty="0">
                <a:latin typeface="Calibri" panose="020F0502020204030204" pitchFamily="34" charset="0"/>
                <a:ea typeface="Calibri" panose="020F0502020204030204" pitchFamily="34" charset="0"/>
                <a:cs typeface="Arial" panose="020B0604020202020204" pitchFamily="34" charset="0"/>
              </a:rPr>
              <a:t> : بعد تحديد التكلفة المستهدفة على اساس المنتج , يتم تجزئة مكونات المنتج إلى وظائف فرعية وتعاد العملية نفسها التي تمت على مستوى المنتج ولكن هذه المرة على مستوى مكونات المنتج ويتمثل هدف هذه المرحلة في الضغط على موردي الشركة لتخفيض تكاليف الموارد التي يعرضون</a:t>
            </a:r>
            <a:r>
              <a:rPr lang="ar-SA" dirty="0">
                <a:latin typeface="Calibri" panose="020F0502020204030204" pitchFamily="34" charset="0"/>
                <a:ea typeface="SimSun" panose="02010600030101010101" pitchFamily="2" charset="-122"/>
                <a:cs typeface="Arial" panose="020B0604020202020204" pitchFamily="34" charset="0"/>
              </a:rPr>
              <a:t>ه</a:t>
            </a:r>
            <a:r>
              <a:rPr lang="ar-SA" dirty="0">
                <a:latin typeface="Calibri" panose="020F0502020204030204" pitchFamily="34" charset="0"/>
                <a:ea typeface="Calibri" panose="020F0502020204030204" pitchFamily="34" charset="0"/>
                <a:cs typeface="Arial" panose="020B0604020202020204" pitchFamily="34" charset="0"/>
              </a:rPr>
              <a:t>ا وبذلك تمكين الشركة  من وضع السعر الذي ترغب بدفعه لكل الموارد الضرورية للمنتج </a:t>
            </a:r>
            <a:r>
              <a:rPr lang="en-US" dirty="0">
                <a:latin typeface="Arial" panose="020B0604020202020204" pitchFamily="34" charset="0"/>
                <a:ea typeface="Calibri" panose="020F0502020204030204" pitchFamily="34" charset="0"/>
                <a:cs typeface="Arial" panose="020B0604020202020204" pitchFamily="34" charset="0"/>
              </a:rPr>
              <a:t>. </a:t>
            </a:r>
            <a:r>
              <a:rPr lang="ar-SA" dirty="0">
                <a:latin typeface="Calibri" panose="020F0502020204030204" pitchFamily="34" charset="0"/>
                <a:ea typeface="Calibri" panose="020F0502020204030204" pitchFamily="34" charset="0"/>
                <a:cs typeface="Arial" panose="020B0604020202020204" pitchFamily="34" charset="0"/>
              </a:rPr>
              <a:t>ويجب أن تكون هذه الأسعار واقعية  وتسمح للموردين بتحقيق عوائد ملائمة و كذلك تبذل الشركة مجهودات كبيرة لتخطيط تكاليف منتجاتها. </a:t>
            </a:r>
            <a:endParaRPr lang="en-US" sz="1400" dirty="0">
              <a:latin typeface="Calibri" panose="020F0502020204030204" pitchFamily="34" charset="0"/>
              <a:ea typeface="Calibri" panose="020F0502020204030204" pitchFamily="34" charset="0"/>
              <a:cs typeface="Arial" panose="020B0604020202020204" pitchFamily="34" charset="0"/>
            </a:endParaRPr>
          </a:p>
          <a:p>
            <a:pPr marR="0" lvl="0" algn="justLow" rtl="1">
              <a:lnSpc>
                <a:spcPct val="150000"/>
              </a:lnSpc>
              <a:spcBef>
                <a:spcPts val="0"/>
              </a:spcBef>
              <a:spcAft>
                <a:spcPts val="1000"/>
              </a:spcAft>
              <a:buSzPts val="1400"/>
              <a:tabLst>
                <a:tab pos="2354580" algn="l"/>
                <a:tab pos="2468880" algn="l"/>
                <a:tab pos="2583180" algn="l"/>
                <a:tab pos="2697480" algn="l"/>
              </a:tabLst>
            </a:pPr>
            <a:r>
              <a:rPr lang="ar-IQ" b="1" dirty="0">
                <a:latin typeface="Calibri" panose="020F0502020204030204" pitchFamily="34" charset="0"/>
                <a:ea typeface="Calibri" panose="020F0502020204030204" pitchFamily="34" charset="0"/>
                <a:cs typeface="Arial" panose="020B0604020202020204" pitchFamily="34" charset="0"/>
              </a:rPr>
              <a:t>ب. </a:t>
            </a:r>
            <a:r>
              <a:rPr lang="ar-SA" b="1" dirty="0">
                <a:latin typeface="Calibri" panose="020F0502020204030204" pitchFamily="34" charset="0"/>
                <a:ea typeface="Calibri" panose="020F0502020204030204" pitchFamily="34" charset="0"/>
                <a:cs typeface="Arial" panose="020B0604020202020204" pitchFamily="34" charset="0"/>
              </a:rPr>
              <a:t>تقنية أنظمة تحليل الوظائف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pPr>
            <a:r>
              <a:rPr lang="ar-SA" dirty="0">
                <a:latin typeface="Calibri" panose="020F0502020204030204" pitchFamily="34" charset="0"/>
                <a:ea typeface="Arial Unicode MS"/>
                <a:cs typeface="Arial" panose="020B0604020202020204" pitchFamily="34" charset="0"/>
              </a:rPr>
              <a:t>ويمكن تعريف هذه التقنية بأنها  عملية تحليل وظائف المنتج لتخفيض كلفة المكونات المادية , و</a:t>
            </a:r>
            <a:r>
              <a:rPr lang="ar-SA" dirty="0">
                <a:latin typeface="Calibri" panose="020F0502020204030204" pitchFamily="34" charset="0"/>
                <a:ea typeface="Calibri" panose="020F0502020204030204" pitchFamily="34" charset="0"/>
                <a:cs typeface="Arial" panose="020B0604020202020204" pitchFamily="34" charset="0"/>
              </a:rPr>
              <a:t>هي تقنية تستخدم من قبل فريق تحليل القيمة في مرحلة تحديد الوظائف في عملية تحليل القيمة والغرض من استخدامها هو تحديد الوظائف للمنتج بشكل ذهني لكي يساعد فريق تحليل القيمة على فهم واستيعاب الوظائف عند محولتهم في زيادة الأداء الوظيفي للمنتج بما </a:t>
            </a:r>
            <a:r>
              <a:rPr lang="ar-SA" dirty="0">
                <a:latin typeface="Calibri" panose="020F0502020204030204" pitchFamily="34" charset="0"/>
                <a:ea typeface="Arial Unicode MS"/>
                <a:cs typeface="Arial" panose="020B0604020202020204" pitchFamily="34" charset="0"/>
              </a:rPr>
              <a:t>يوفر مجموعة من المميزات اهمها الآتي:</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55528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A659DC23-8F02-4927-B445-8F5425613583}"/>
              </a:ext>
            </a:extLst>
          </p:cNvPr>
          <p:cNvSpPr/>
          <p:nvPr/>
        </p:nvSpPr>
        <p:spPr>
          <a:xfrm>
            <a:off x="163773" y="158562"/>
            <a:ext cx="11668836" cy="4896853"/>
          </a:xfrm>
          <a:prstGeom prst="rect">
            <a:avLst/>
          </a:prstGeom>
        </p:spPr>
        <p:txBody>
          <a:bodyPr wrap="square">
            <a:spAutoFit/>
          </a:bodyPr>
          <a:lstStyle/>
          <a:p>
            <a:pPr marL="342900" marR="0" lvl="0" indent="-342900" algn="justLow" rtl="1">
              <a:lnSpc>
                <a:spcPct val="150000"/>
              </a:lnSpc>
              <a:spcBef>
                <a:spcPts val="0"/>
              </a:spcBef>
              <a:spcAft>
                <a:spcPts val="0"/>
              </a:spcAft>
              <a:buFont typeface="Wingdings" panose="05000000000000000000" pitchFamily="2" charset="2"/>
              <a:buChar char=""/>
              <a:tabLst>
                <a:tab pos="2354580" algn="l"/>
                <a:tab pos="2468880" algn="l"/>
                <a:tab pos="2583180" algn="l"/>
                <a:tab pos="2697480" algn="l"/>
              </a:tabLst>
            </a:pPr>
            <a:r>
              <a:rPr lang="ar-SA" dirty="0">
                <a:latin typeface="Calibri" panose="020F0502020204030204" pitchFamily="34" charset="0"/>
                <a:ea typeface="Arial Unicode MS"/>
                <a:cs typeface="Arial" panose="020B0604020202020204" pitchFamily="34" charset="0"/>
              </a:rPr>
              <a:t>يساعد على اختيار الوظائف لغرض الإبداع.</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Wingdings" panose="05000000000000000000" pitchFamily="2" charset="2"/>
              <a:buChar char=""/>
              <a:tabLst>
                <a:tab pos="2354580" algn="l"/>
                <a:tab pos="2468880" algn="l"/>
                <a:tab pos="2583180" algn="l"/>
                <a:tab pos="2697480" algn="l"/>
              </a:tabLst>
            </a:pPr>
            <a:r>
              <a:rPr lang="ar-SA" dirty="0">
                <a:latin typeface="Calibri" panose="020F0502020204030204" pitchFamily="34" charset="0"/>
                <a:ea typeface="Arial Unicode MS"/>
                <a:cs typeface="Arial" panose="020B0604020202020204" pitchFamily="34" charset="0"/>
              </a:rPr>
              <a:t>توضيح العلاقة بين الوظائف.</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Wingdings" panose="05000000000000000000" pitchFamily="2" charset="2"/>
              <a:buChar char=""/>
              <a:tabLst>
                <a:tab pos="2354580" algn="l"/>
                <a:tab pos="2468880" algn="l"/>
                <a:tab pos="2583180" algn="l"/>
                <a:tab pos="2697480" algn="l"/>
              </a:tabLst>
            </a:pPr>
            <a:r>
              <a:rPr lang="ar-SA" dirty="0">
                <a:latin typeface="Calibri" panose="020F0502020204030204" pitchFamily="34" charset="0"/>
                <a:ea typeface="Arial Unicode MS"/>
                <a:cs typeface="Arial" panose="020B0604020202020204" pitchFamily="34" charset="0"/>
              </a:rPr>
              <a:t>المساعدة في البحث عن وظائف جديدة.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Wingdings" panose="05000000000000000000" pitchFamily="2" charset="2"/>
              <a:buChar char=""/>
              <a:tabLst>
                <a:tab pos="2354580" algn="l"/>
                <a:tab pos="2468880" algn="l"/>
                <a:tab pos="2583180" algn="l"/>
                <a:tab pos="2697480" algn="l"/>
              </a:tabLst>
            </a:pPr>
            <a:r>
              <a:rPr lang="ar-SA" dirty="0">
                <a:latin typeface="Calibri" panose="020F0502020204030204" pitchFamily="34" charset="0"/>
                <a:ea typeface="Arial Unicode MS"/>
                <a:cs typeface="Arial" panose="020B0604020202020204" pitchFamily="34" charset="0"/>
              </a:rPr>
              <a:t>توسيع فهم وإدراك فريق القيمة. </a:t>
            </a:r>
            <a:endParaRPr lang="en-US" dirty="0">
              <a:latin typeface="Calibri" panose="020F0502020204030204" pitchFamily="34" charset="0"/>
              <a:ea typeface="Arial Unicode MS"/>
              <a:cs typeface="Arial" panose="020B0604020202020204" pitchFamily="34" charset="0"/>
            </a:endParaRPr>
          </a:p>
          <a:p>
            <a:pPr lvl="0" algn="r" rtl="1"/>
            <a:r>
              <a:rPr lang="ar-IQ" b="1" dirty="0"/>
              <a:t>ج. </a:t>
            </a:r>
            <a:r>
              <a:rPr lang="ar-SA" b="1" dirty="0"/>
              <a:t>جداول التكاليف</a:t>
            </a:r>
            <a:endParaRPr lang="en-US" dirty="0"/>
          </a:p>
          <a:p>
            <a:pPr algn="justLow" rtl="1">
              <a:lnSpc>
                <a:spcPct val="150000"/>
              </a:lnSpc>
              <a:tabLst>
                <a:tab pos="2354580" algn="l"/>
                <a:tab pos="2468880" algn="l"/>
                <a:tab pos="2583180" algn="l"/>
                <a:tab pos="2697480" algn="l"/>
              </a:tabLst>
            </a:pPr>
            <a:r>
              <a:rPr lang="ar-SA" dirty="0">
                <a:latin typeface="Calibri" panose="020F0502020204030204" pitchFamily="34" charset="0"/>
                <a:cs typeface="Arial" panose="020B0604020202020204" pitchFamily="34" charset="0"/>
              </a:rPr>
              <a:t>تحقق جداول التكاليف فائدة كبيرة خلال عمليات تحليل القيمة حيث تستخدم في مرحلة المعلومات وكذلك في مرحلة تبادل الأفكار  لإيجاد الحلول المناسبة وهي تركز على جانب التكلفة من معادلة القيمة وقد عرفت على أنها  مقياس للتقرير عن التكلفة والتي تمكن من تقدير التكلفة ليس فقط للمنتجات والخدمات الحالية وإنما أيضا للمنتجات والخدمات المستقبلية بدءاً من عملية التصميم  .</a:t>
            </a:r>
            <a:endParaRPr lang="en-US" dirty="0">
              <a:latin typeface="Calibri" panose="020F0502020204030204" pitchFamily="34" charset="0"/>
              <a:cs typeface="Arial" panose="020B0604020202020204" pitchFamily="34" charset="0"/>
            </a:endParaRPr>
          </a:p>
          <a:p>
            <a:pPr algn="justLow" rtl="1">
              <a:lnSpc>
                <a:spcPct val="150000"/>
              </a:lnSpc>
              <a:tabLst>
                <a:tab pos="2354580" algn="l"/>
                <a:tab pos="2468880" algn="l"/>
                <a:tab pos="2583180" algn="l"/>
                <a:tab pos="2697480" algn="l"/>
              </a:tabLst>
            </a:pPr>
            <a:r>
              <a:rPr lang="ar-SA" dirty="0">
                <a:latin typeface="Calibri" panose="020F0502020204030204" pitchFamily="34" charset="0"/>
                <a:cs typeface="Arial" panose="020B0604020202020204" pitchFamily="34" charset="0"/>
              </a:rPr>
              <a:t>جداول التكاليف هي تقنية مفيدة لكل من التكلفة المستهدفة وعمليات تحليل القيمة خلال تصميم منتجات جديدة أو أعادت تصميم منتجات حالية.على عكس نظم التكاليف التقليدية التي تركز على حساب تكلفة المنتجات الفعلية بينما جداول التكاليف يتم تصميمها للإجابة على أسئلة المدراء والمصممين وغيرهم (ماذا لــــــــــو) و يمكن إن توفر جداول التكاليف الإجابة من حيث تكون قاعدة بيانات لمعلومات التكاليف التفصيلية المبنية على متغيرات التصنيع المختلفة.      </a:t>
            </a:r>
            <a:endParaRPr lang="en-US" dirty="0">
              <a:latin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Wingdings" panose="05000000000000000000" pitchFamily="2" charset="2"/>
              <a:buChar char=""/>
              <a:tabLst>
                <a:tab pos="2354580" algn="l"/>
                <a:tab pos="2468880" algn="l"/>
                <a:tab pos="2583180" algn="l"/>
                <a:tab pos="2697480" algn="l"/>
              </a:tabLst>
            </a:pPr>
            <a:endParaRPr lang="en-US" dirty="0">
              <a:latin typeface="Calibri" panose="020F0502020204030204" pitchFamily="34" charset="0"/>
              <a:ea typeface="Arial Unicode MS"/>
              <a:cs typeface="Arial" panose="020B0604020202020204" pitchFamily="34" charset="0"/>
            </a:endParaRPr>
          </a:p>
        </p:txBody>
      </p:sp>
    </p:spTree>
    <p:extLst>
      <p:ext uri="{BB962C8B-B14F-4D97-AF65-F5344CB8AC3E}">
        <p14:creationId xmlns:p14="http://schemas.microsoft.com/office/powerpoint/2010/main" val="2975068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78AD383F-7558-43D4-B506-2C04CAE0412B}"/>
              </a:ext>
            </a:extLst>
          </p:cNvPr>
          <p:cNvSpPr/>
          <p:nvPr/>
        </p:nvSpPr>
        <p:spPr>
          <a:xfrm>
            <a:off x="318448" y="147835"/>
            <a:ext cx="11873552" cy="6474658"/>
          </a:xfrm>
          <a:prstGeom prst="rect">
            <a:avLst/>
          </a:prstGeom>
        </p:spPr>
        <p:txBody>
          <a:bodyPr wrap="square">
            <a:spAutoFit/>
          </a:bodyPr>
          <a:lstStyle/>
          <a:p>
            <a:pPr algn="ctr" rtl="1">
              <a:lnSpc>
                <a:spcPct val="150000"/>
              </a:lnSpc>
              <a:spcAft>
                <a:spcPts val="1000"/>
              </a:spcAft>
              <a:tabLst>
                <a:tab pos="2354580" algn="l"/>
                <a:tab pos="2468880" algn="l"/>
                <a:tab pos="2583180" algn="l"/>
                <a:tab pos="2697480" algn="l"/>
              </a:tabLst>
            </a:pPr>
            <a:r>
              <a:rPr lang="ar-IQ" b="1" dirty="0">
                <a:latin typeface="Calibri" panose="020F0502020204030204" pitchFamily="34" charset="0"/>
                <a:ea typeface="Arial Unicode MS"/>
                <a:cs typeface="Arial" panose="020B0604020202020204" pitchFamily="34" charset="0"/>
              </a:rPr>
              <a:t>هندسة القيمة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ctr" rtl="1">
              <a:lnSpc>
                <a:spcPct val="150000"/>
              </a:lnSpc>
              <a:spcAft>
                <a:spcPts val="1000"/>
              </a:spcAft>
              <a:tabLst>
                <a:tab pos="2354580" algn="l"/>
                <a:tab pos="2468880" algn="l"/>
                <a:tab pos="2583180" algn="l"/>
                <a:tab pos="2697480" algn="l"/>
              </a:tabLst>
            </a:pPr>
            <a:r>
              <a:rPr lang="en-US" b="1" dirty="0">
                <a:latin typeface="Arial" panose="020B0604020202020204" pitchFamily="34" charset="0"/>
                <a:ea typeface="Arial Unicode MS"/>
                <a:cs typeface="Arial" panose="020B0604020202020204" pitchFamily="34" charset="0"/>
              </a:rPr>
              <a:t>Value engineering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tabLst>
                <a:tab pos="2354580" algn="l"/>
                <a:tab pos="2468880" algn="l"/>
                <a:tab pos="2583180" algn="l"/>
                <a:tab pos="2697480" algn="l"/>
              </a:tabLst>
            </a:pPr>
            <a:r>
              <a:rPr lang="ar-IQ" sz="2000" b="1" dirty="0">
                <a:latin typeface="Calibri" panose="020F0502020204030204" pitchFamily="34" charset="0"/>
                <a:ea typeface="Arial Unicode MS"/>
                <a:cs typeface="Arial" panose="020B0604020202020204" pitchFamily="34" charset="0"/>
              </a:rPr>
              <a:t>مقدمة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tabLst>
                <a:tab pos="2354580" algn="l"/>
                <a:tab pos="2468880" algn="l"/>
                <a:tab pos="2583180" algn="l"/>
                <a:tab pos="2697480" algn="l"/>
              </a:tabLst>
            </a:pPr>
            <a:r>
              <a:rPr lang="ar-SA" dirty="0">
                <a:latin typeface="Calibri" panose="020F0502020204030204" pitchFamily="34" charset="0"/>
                <a:ea typeface="Arial Unicode MS"/>
                <a:cs typeface="Arial" panose="020B0604020202020204" pitchFamily="34" charset="0"/>
              </a:rPr>
              <a:t>تعتبر الهندسة القيمية هي وسيلة حديثة تعالج ثلاثة مواضيع رئيسية هي كفاءة الأداء وجودة العمل وتكلفة الإنتاج ، وتستخدم للتغلب على عوائق الجودة بالإضافة إلى توفير الكثير من الجهد والمال والوقت والحصول على عمل أكثر جودة وإتقانا وذلك عن طريق تحليل الوظيفة</a:t>
            </a:r>
            <a:r>
              <a:rPr lang="en-US" dirty="0">
                <a:latin typeface="Arial" panose="020B0604020202020204" pitchFamily="34" charset="0"/>
                <a:ea typeface="Arial Unicode MS"/>
                <a:cs typeface="Arial" panose="020B0604020202020204" pitchFamily="34" charset="0"/>
              </a:rPr>
              <a:t> (Function )</a:t>
            </a:r>
            <a:r>
              <a:rPr lang="ar-SA" dirty="0">
                <a:latin typeface="Calibri" panose="020F0502020204030204" pitchFamily="34" charset="0"/>
                <a:ea typeface="Arial Unicode MS"/>
                <a:cs typeface="Arial" panose="020B0604020202020204" pitchFamily="34" charset="0"/>
              </a:rPr>
              <a:t>أو الوظائف المطلوب تحقيقها وتحديد الأهداف والأحتياجات والمتطلبات تبحث ثم ومن</a:t>
            </a:r>
            <a:r>
              <a:rPr lang="en-US" dirty="0">
                <a:latin typeface="Arial" panose="020B0604020202020204" pitchFamily="34" charset="0"/>
                <a:ea typeface="Arial Unicode MS"/>
                <a:cs typeface="Arial" panose="020B0604020202020204" pitchFamily="34" charset="0"/>
              </a:rPr>
              <a:t>) </a:t>
            </a:r>
            <a:r>
              <a:rPr lang="ar-SA" dirty="0">
                <a:latin typeface="Calibri" panose="020F0502020204030204" pitchFamily="34" charset="0"/>
                <a:ea typeface="Arial Unicode MS"/>
                <a:cs typeface="Arial" panose="020B0604020202020204" pitchFamily="34" charset="0"/>
              </a:rPr>
              <a:t>  </a:t>
            </a:r>
            <a:r>
              <a:rPr lang="en-US" dirty="0">
                <a:latin typeface="Arial" panose="020B0604020202020204" pitchFamily="34" charset="0"/>
                <a:ea typeface="Arial Unicode MS"/>
                <a:cs typeface="Arial" panose="020B0604020202020204" pitchFamily="34" charset="0"/>
              </a:rPr>
              <a:t>Goals, Objectives,  Needs, Requirements and Desires)   </a:t>
            </a:r>
            <a:r>
              <a:rPr lang="ar-SA" dirty="0">
                <a:latin typeface="Calibri" panose="020F0502020204030204" pitchFamily="34" charset="0"/>
                <a:ea typeface="Arial Unicode MS"/>
                <a:cs typeface="Arial" panose="020B0604020202020204" pitchFamily="34" charset="0"/>
              </a:rPr>
              <a:t>والرغبات في الكفاءة</a:t>
            </a:r>
            <a:r>
              <a:rPr lang="en-US" dirty="0">
                <a:latin typeface="Arial" panose="020B0604020202020204" pitchFamily="34" charset="0"/>
                <a:ea typeface="Arial Unicode MS"/>
                <a:cs typeface="Arial" panose="020B0604020202020204" pitchFamily="34" charset="0"/>
              </a:rPr>
              <a:t> (Efficiency) </a:t>
            </a:r>
            <a:r>
              <a:rPr lang="ar-SA" dirty="0">
                <a:latin typeface="Calibri" panose="020F0502020204030204" pitchFamily="34" charset="0"/>
                <a:ea typeface="Arial Unicode MS"/>
                <a:cs typeface="Arial" panose="020B0604020202020204" pitchFamily="34" charset="0"/>
              </a:rPr>
              <a:t>عبر تحديد معايير الجودة</a:t>
            </a:r>
            <a:r>
              <a:rPr lang="en-US" dirty="0">
                <a:latin typeface="Arial" panose="020B0604020202020204" pitchFamily="34" charset="0"/>
                <a:ea typeface="Arial Unicode MS"/>
                <a:cs typeface="Arial" panose="020B0604020202020204" pitchFamily="34" charset="0"/>
              </a:rPr>
              <a:t> (Quality )</a:t>
            </a:r>
            <a:r>
              <a:rPr lang="ar-SA" dirty="0">
                <a:latin typeface="Calibri" panose="020F0502020204030204" pitchFamily="34" charset="0"/>
                <a:ea typeface="Arial Unicode MS"/>
                <a:cs typeface="Arial" panose="020B0604020202020204" pitchFamily="34" charset="0"/>
              </a:rPr>
              <a:t>التي تجعل من المنتج أكثر قبولا، و أخيرا تسعى للحصول على ذلك بأوفر التكاليف الممكنة. والتكاليف هنا يعنى بها التكاليف الكلية</a:t>
            </a:r>
            <a:r>
              <a:rPr lang="en-US" dirty="0">
                <a:latin typeface="Arial" panose="020B0604020202020204" pitchFamily="34" charset="0"/>
                <a:ea typeface="Arial Unicode MS"/>
                <a:cs typeface="Arial" panose="020B0604020202020204" pitchFamily="34" charset="0"/>
              </a:rPr>
              <a:t> (LCC, Cost Cycle Life )</a:t>
            </a:r>
            <a:r>
              <a:rPr lang="ar-SA" dirty="0">
                <a:latin typeface="Calibri" panose="020F0502020204030204" pitchFamily="34" charset="0"/>
                <a:ea typeface="Arial Unicode MS"/>
                <a:cs typeface="Arial" panose="020B0604020202020204" pitchFamily="34" charset="0"/>
              </a:rPr>
              <a:t>وليس التكاليف الأولية فقط</a:t>
            </a:r>
            <a:r>
              <a:rPr lang="en-US" dirty="0">
                <a:latin typeface="Arial" panose="020B0604020202020204" pitchFamily="34" charset="0"/>
                <a:ea typeface="Arial Unicode MS"/>
                <a:cs typeface="Arial" panose="020B0604020202020204" pitchFamily="34" charset="0"/>
              </a:rPr>
              <a:t>.</a:t>
            </a:r>
            <a:endParaRPr lang="ar-IQ" dirty="0">
              <a:latin typeface="Arial" panose="020B0604020202020204" pitchFamily="34" charset="0"/>
              <a:ea typeface="Arial Unicode MS"/>
              <a:cs typeface="Arial" panose="020B0604020202020204" pitchFamily="34" charset="0"/>
            </a:endParaRPr>
          </a:p>
          <a:p>
            <a:pPr algn="justLow" rtl="1">
              <a:lnSpc>
                <a:spcPct val="200000"/>
              </a:lnSpc>
            </a:pPr>
            <a:r>
              <a:rPr lang="ar-SA" sz="2000" b="1" dirty="0">
                <a:latin typeface="Calibri" panose="020F0502020204030204" pitchFamily="34" charset="0"/>
                <a:cs typeface="Arial" panose="020B0604020202020204" pitchFamily="34" charset="0"/>
              </a:rPr>
              <a:t>اولا : تعريف هندسة القيمة  ( صادق ، 2016 : 13-22 )</a:t>
            </a:r>
            <a:endParaRPr lang="en-US" sz="2000" b="1" dirty="0">
              <a:latin typeface="Calibri" panose="020F0502020204030204" pitchFamily="34" charset="0"/>
              <a:cs typeface="Arial" panose="020B0604020202020204" pitchFamily="34" charset="0"/>
            </a:endParaRPr>
          </a:p>
          <a:p>
            <a:pPr algn="justLow" rtl="1">
              <a:lnSpc>
                <a:spcPct val="200000"/>
              </a:lnSpc>
            </a:pPr>
            <a:r>
              <a:rPr lang="ar-SA" dirty="0">
                <a:latin typeface="Calibri" panose="020F0502020204030204" pitchFamily="34" charset="0"/>
                <a:cs typeface="Arial" panose="020B0604020202020204" pitchFamily="34" charset="0"/>
              </a:rPr>
              <a:t>يعرف  </a:t>
            </a:r>
            <a:r>
              <a:rPr lang="en-US" dirty="0">
                <a:latin typeface="Calibri" panose="020F0502020204030204" pitchFamily="34" charset="0"/>
                <a:cs typeface="Arial" panose="020B0604020202020204" pitchFamily="34" charset="0"/>
              </a:rPr>
              <a:t>Dell ᾿ </a:t>
            </a:r>
            <a:r>
              <a:rPr lang="en-US" dirty="0" err="1">
                <a:latin typeface="Calibri" panose="020F0502020204030204" pitchFamily="34" charset="0"/>
                <a:cs typeface="Arial" panose="020B0604020202020204" pitchFamily="34" charset="0"/>
              </a:rPr>
              <a:t>Isolad</a:t>
            </a:r>
            <a:r>
              <a:rPr lang="en-US" dirty="0">
                <a:latin typeface="Calibri" panose="020F0502020204030204" pitchFamily="34" charset="0"/>
                <a:cs typeface="Arial" panose="020B0604020202020204" pitchFamily="34" charset="0"/>
              </a:rPr>
              <a:t>  </a:t>
            </a:r>
            <a:r>
              <a:rPr lang="ar-SA" dirty="0">
                <a:latin typeface="Calibri" panose="020F0502020204030204" pitchFamily="34" charset="0"/>
                <a:cs typeface="Arial" panose="020B0604020202020204" pitchFamily="34" charset="0"/>
              </a:rPr>
              <a:t>ان مجال الهندسة القيمية هو بمثابة المنهج المبدع المنظم الذي يهدف الى التوفيق بين التكلفة و الأداء لنظام ما كما أنه يأخذ القرار التصميمى والذي يهدف الى حذف التكلفة الغير ضرورية دون المساس بالقيم الجمالية او النوعية. اما </a:t>
            </a:r>
            <a:r>
              <a:rPr lang="en-US" dirty="0" err="1">
                <a:latin typeface="Calibri" panose="020F0502020204030204" pitchFamily="34" charset="0"/>
                <a:cs typeface="Arial" panose="020B0604020202020204" pitchFamily="34" charset="0"/>
              </a:rPr>
              <a:t>Mailes</a:t>
            </a:r>
            <a:r>
              <a:rPr lang="en-US" dirty="0">
                <a:latin typeface="Calibri" panose="020F0502020204030204" pitchFamily="34" charset="0"/>
                <a:cs typeface="Arial" panose="020B0604020202020204" pitchFamily="34" charset="0"/>
              </a:rPr>
              <a:t> </a:t>
            </a:r>
            <a:r>
              <a:rPr lang="ar-IQ" dirty="0">
                <a:latin typeface="Calibri" panose="020F0502020204030204" pitchFamily="34" charset="0"/>
                <a:cs typeface="Arial" panose="020B0604020202020204" pitchFamily="34" charset="0"/>
              </a:rPr>
              <a:t> يعرف هندسة القيمة بانها هو التعريف الوظيفى ضرورية لتحسين جودة المنتج بالفعل أو تصميمه وتمكينه.</a:t>
            </a:r>
            <a:endParaRPr lang="en-US" dirty="0">
              <a:latin typeface="Calibri" panose="020F0502020204030204" pitchFamily="34" charset="0"/>
              <a:cs typeface="Arial" panose="020B0604020202020204" pitchFamily="34" charset="0"/>
            </a:endParaRPr>
          </a:p>
          <a:p>
            <a:pPr algn="justLow" rtl="1">
              <a:lnSpc>
                <a:spcPct val="150000"/>
              </a:lnSpc>
              <a:spcAft>
                <a:spcPts val="1000"/>
              </a:spcAft>
              <a:tabLst>
                <a:tab pos="2354580" algn="l"/>
                <a:tab pos="2468880" algn="l"/>
                <a:tab pos="2583180" algn="l"/>
                <a:tab pos="2697480" algn="l"/>
              </a:tabLst>
            </a:pPr>
            <a:endParaRPr lang="ar-IQ"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03592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CE326CE9-97ED-47E7-882C-2A568D1B610B}"/>
              </a:ext>
            </a:extLst>
          </p:cNvPr>
          <p:cNvSpPr/>
          <p:nvPr/>
        </p:nvSpPr>
        <p:spPr>
          <a:xfrm>
            <a:off x="163773" y="614149"/>
            <a:ext cx="12028227" cy="3259803"/>
          </a:xfrm>
          <a:prstGeom prst="rect">
            <a:avLst/>
          </a:prstGeom>
        </p:spPr>
        <p:txBody>
          <a:bodyPr wrap="square">
            <a:spAutoFit/>
          </a:bodyPr>
          <a:lstStyle/>
          <a:p>
            <a:pPr marL="341313" marR="0" indent="115888" algn="justLow" rtl="1">
              <a:lnSpc>
                <a:spcPct val="150000"/>
              </a:lnSpc>
              <a:spcBef>
                <a:spcPts val="0"/>
              </a:spcBef>
              <a:spcAft>
                <a:spcPts val="1000"/>
              </a:spcAft>
              <a:tabLst>
                <a:tab pos="287338" algn="l"/>
              </a:tabLst>
            </a:pPr>
            <a:r>
              <a:rPr lang="ar-IQ" b="1" dirty="0">
                <a:latin typeface="Calibri" panose="020F0502020204030204" pitchFamily="34" charset="0"/>
                <a:ea typeface="Arial Unicode MS"/>
                <a:cs typeface="Arial" panose="020B0604020202020204" pitchFamily="34" charset="0"/>
              </a:rPr>
              <a:t>ثانيا : خطوات هندسة القيمة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1000"/>
              </a:spcAft>
            </a:pPr>
            <a:r>
              <a:rPr lang="ar-IQ" dirty="0">
                <a:latin typeface="Calibri" panose="020F0502020204030204" pitchFamily="34" charset="0"/>
                <a:ea typeface="Arial Unicode MS"/>
                <a:cs typeface="Arial" panose="020B0604020202020204" pitchFamily="34" charset="0"/>
              </a:rPr>
              <a:t>إن هندسة القيمية مثل اى تقنية لابد وان يكون لها خطوات لتنفيذها, لكن يبقى منهج الهندسة القيمية متميز بأعتماده على الممارسات العملية أكثر من النظرية وذلك لانه قائم على متغيرات (الجودة – الكفاءة – التكلفة) وكل ما يتعلق بهما وهو بطبيعتهم يختلفوا من مشروع لاخر, لذا فهو يتطلب فريق عمل متكامل من جميع التخصصات الموجودة فى المشروع وعمل ورشة عمل لها منهجية فى بحث المشاكل والبدائل والمقترحات وتكون خطوات هذه الورشة</a:t>
            </a:r>
            <a:r>
              <a:rPr lang="en-US" dirty="0">
                <a:latin typeface="Arial" panose="020B0604020202020204" pitchFamily="34" charset="0"/>
                <a:ea typeface="Arial Unicode MS"/>
                <a:cs typeface="Arial" panose="020B0604020202020204" pitchFamily="34" charset="0"/>
              </a:rPr>
              <a:t>. </a:t>
            </a:r>
            <a:r>
              <a:rPr lang="ar-IQ" dirty="0">
                <a:latin typeface="Arial" panose="020B0604020202020204" pitchFamily="34" charset="0"/>
                <a:ea typeface="Arial Unicode MS"/>
                <a:cs typeface="Arial" panose="020B0604020202020204" pitchFamily="34" charset="0"/>
              </a:rPr>
              <a:t>وتتسم هذه الخطوات بالتسلسل المنطقى و بأهمية الانتهاء من كل خطوة قبل بدء الخطوة التى تليها</a:t>
            </a:r>
          </a:p>
          <a:p>
            <a:pPr algn="ctr" rtl="1">
              <a:lnSpc>
                <a:spcPct val="150000"/>
              </a:lnSpc>
              <a:spcAft>
                <a:spcPts val="1000"/>
              </a:spcAft>
            </a:pPr>
            <a:r>
              <a:rPr lang="ar-IQ" sz="1600" dirty="0"/>
              <a:t>الشكل (5 ) يوضح مراحل هندسة القيمة</a:t>
            </a:r>
            <a:endParaRPr lang="en-US" sz="1600" dirty="0"/>
          </a:p>
          <a:p>
            <a:pPr algn="ctr" rtl="1">
              <a:lnSpc>
                <a:spcPct val="150000"/>
              </a:lnSpc>
              <a:spcAft>
                <a:spcPts val="10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8" name="Picture 7">
            <a:extLst>
              <a:ext uri="{FF2B5EF4-FFF2-40B4-BE49-F238E27FC236}">
                <a16:creationId xmlns:a16="http://schemas.microsoft.com/office/drawing/2014/main" xmlns="" id="{B19CEDC1-166A-47ED-B3CD-71B42BC73FD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42198" y="3429000"/>
            <a:ext cx="8461612" cy="3428999"/>
          </a:xfrm>
          <a:prstGeom prst="rect">
            <a:avLst/>
          </a:prstGeom>
          <a:noFill/>
          <a:ln>
            <a:noFill/>
          </a:ln>
        </p:spPr>
      </p:pic>
    </p:spTree>
    <p:extLst>
      <p:ext uri="{BB962C8B-B14F-4D97-AF65-F5344CB8AC3E}">
        <p14:creationId xmlns:p14="http://schemas.microsoft.com/office/powerpoint/2010/main" val="2180167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4B30F53B-4258-4DD5-81F2-0256F753F00C}"/>
              </a:ext>
            </a:extLst>
          </p:cNvPr>
          <p:cNvSpPr/>
          <p:nvPr/>
        </p:nvSpPr>
        <p:spPr>
          <a:xfrm>
            <a:off x="191069" y="194524"/>
            <a:ext cx="12000931" cy="2798138"/>
          </a:xfrm>
          <a:prstGeom prst="rect">
            <a:avLst/>
          </a:prstGeom>
        </p:spPr>
        <p:txBody>
          <a:bodyPr wrap="square">
            <a:spAutoFit/>
          </a:bodyPr>
          <a:lstStyle/>
          <a:p>
            <a:pPr marL="342900" marR="0" lvl="0" indent="-342900" algn="justLow" rtl="1">
              <a:lnSpc>
                <a:spcPct val="150000"/>
              </a:lnSpc>
              <a:spcBef>
                <a:spcPts val="0"/>
              </a:spcBef>
              <a:spcAft>
                <a:spcPts val="1000"/>
              </a:spcAft>
              <a:buFont typeface="+mj-lt"/>
              <a:buAutoNum type="arabicPeriod"/>
            </a:pPr>
            <a:r>
              <a:rPr lang="ar-IQ" b="1" u="sng" dirty="0">
                <a:latin typeface="Calibri" panose="020F0502020204030204" pitchFamily="34" charset="0"/>
                <a:ea typeface="Arial Unicode MS"/>
                <a:cs typeface="Arial" panose="020B0604020202020204" pitchFamily="34" charset="0"/>
              </a:rPr>
              <a:t>مرحلة جمع المعلومات :</a:t>
            </a:r>
            <a:r>
              <a:rPr lang="ar-IQ" dirty="0">
                <a:latin typeface="Calibri" panose="020F0502020204030204" pitchFamily="34" charset="0"/>
                <a:ea typeface="Arial Unicode MS"/>
                <a:cs typeface="Arial" panose="020B0604020202020204" pitchFamily="34" charset="0"/>
              </a:rPr>
              <a:t> المعلومات هي اكبر النقاط تأثيرا على اى دراسة, وذلك حيث ان جمع المعلومات قبل ١ البدء بالدراسة يعطى للفريق ادراكا افضل للمشاكل مما يعطى للدراسة فرصه اكبر للنجاح</a:t>
            </a:r>
            <a:r>
              <a:rPr lang="en-US" dirty="0">
                <a:latin typeface="Arial" panose="020B0604020202020204" pitchFamily="34" charset="0"/>
                <a:ea typeface="Arial Unicode MS"/>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Font typeface="+mj-lt"/>
              <a:buAutoNum type="arabicPeriod"/>
            </a:pPr>
            <a:r>
              <a:rPr lang="ar-IQ" b="1" u="sng" dirty="0">
                <a:latin typeface="Calibri" panose="020F0502020204030204" pitchFamily="34" charset="0"/>
                <a:ea typeface="Arial Unicode MS"/>
                <a:cs typeface="Arial" panose="020B0604020202020204" pitchFamily="34" charset="0"/>
              </a:rPr>
              <a:t>مرحلة تحليل الوظائف :</a:t>
            </a:r>
            <a:r>
              <a:rPr lang="ar-IQ" dirty="0">
                <a:latin typeface="Calibri" panose="020F0502020204030204" pitchFamily="34" charset="0"/>
                <a:ea typeface="Arial Unicode MS"/>
                <a:cs typeface="Arial" panose="020B0604020202020204" pitchFamily="34" charset="0"/>
              </a:rPr>
              <a:t> مرحلة تحليل الوظائف هى المرحلة التى تميز الهندسة القيمية عن باقى اساليب حل المشكلات وفى تلك الخطوة يتم التعرف على وظائف المشروع وادراك العلاقة بين تلك الوظائف ويتم ذلك  بالخطوات التالية</a:t>
            </a:r>
            <a:r>
              <a:rPr lang="en-US" dirty="0">
                <a:latin typeface="Arial" panose="020B0604020202020204" pitchFamily="34" charset="0"/>
                <a:ea typeface="Arial Unicode MS"/>
                <a:cs typeface="Arial" panose="020B0604020202020204" pitchFamily="34" charset="0"/>
              </a:rPr>
              <a:t>:</a:t>
            </a:r>
            <a:endParaRPr lang="ar-IQ" sz="1400" dirty="0">
              <a:effectLst/>
              <a:latin typeface="Arial" panose="020B0604020202020204" pitchFamily="34" charset="0"/>
              <a:ea typeface="Calibri" panose="020F0502020204030204" pitchFamily="34" charset="0"/>
              <a:cs typeface="Arial" panose="020B0604020202020204" pitchFamily="34" charset="0"/>
            </a:endParaRPr>
          </a:p>
          <a:p>
            <a:pPr marR="0" lvl="0" algn="ctr" rtl="1">
              <a:lnSpc>
                <a:spcPct val="150000"/>
              </a:lnSpc>
              <a:spcBef>
                <a:spcPts val="0"/>
              </a:spcBef>
              <a:spcAft>
                <a:spcPts val="1000"/>
              </a:spcAft>
            </a:pPr>
            <a:r>
              <a:rPr lang="ar-IQ" sz="1600" dirty="0"/>
              <a:t>الشكل يوضح (6 ) مراحل تحليل الوظائف</a:t>
            </a:r>
            <a:endParaRPr lang="ar-IQ" sz="1200" dirty="0">
              <a:latin typeface="Arial" panose="020B060402020202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Font typeface="+mj-lt"/>
              <a:buAutoNum type="arabicPeriod"/>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8" name="Picture 7">
            <a:extLst>
              <a:ext uri="{FF2B5EF4-FFF2-40B4-BE49-F238E27FC236}">
                <a16:creationId xmlns:a16="http://schemas.microsoft.com/office/drawing/2014/main" xmlns="" id="{E8BC06AD-3443-44B8-B8A4-3A99CD10766E}"/>
              </a:ext>
            </a:extLst>
          </p:cNvPr>
          <p:cNvPicPr/>
          <p:nvPr/>
        </p:nvPicPr>
        <p:blipFill>
          <a:blip r:embed="rId2">
            <a:extLst>
              <a:ext uri="{28A0092B-C50C-407E-A947-70E740481C1C}">
                <a14:useLocalDpi xmlns:a14="http://schemas.microsoft.com/office/drawing/2010/main" val="0"/>
              </a:ext>
            </a:extLst>
          </a:blip>
          <a:stretch>
            <a:fillRect/>
          </a:stretch>
        </p:blipFill>
        <p:spPr>
          <a:xfrm>
            <a:off x="1119117" y="2560414"/>
            <a:ext cx="9717206" cy="1304925"/>
          </a:xfrm>
          <a:prstGeom prst="rect">
            <a:avLst/>
          </a:prstGeom>
        </p:spPr>
      </p:pic>
      <p:sp>
        <p:nvSpPr>
          <p:cNvPr id="7" name="Rectangle 6">
            <a:extLst>
              <a:ext uri="{FF2B5EF4-FFF2-40B4-BE49-F238E27FC236}">
                <a16:creationId xmlns:a16="http://schemas.microsoft.com/office/drawing/2014/main" xmlns="" id="{0C740127-E541-4240-A31D-013D5EC01715}"/>
              </a:ext>
            </a:extLst>
          </p:cNvPr>
          <p:cNvSpPr/>
          <p:nvPr/>
        </p:nvSpPr>
        <p:spPr>
          <a:xfrm>
            <a:off x="0" y="3985928"/>
            <a:ext cx="12191999" cy="2641492"/>
          </a:xfrm>
          <a:prstGeom prst="rect">
            <a:avLst/>
          </a:prstGeom>
        </p:spPr>
        <p:txBody>
          <a:bodyPr wrap="square">
            <a:spAutoFit/>
          </a:bodyPr>
          <a:lstStyle/>
          <a:p>
            <a:pPr marR="0" lvl="0" algn="justLow" rtl="1">
              <a:lnSpc>
                <a:spcPct val="150000"/>
              </a:lnSpc>
              <a:spcBef>
                <a:spcPts val="0"/>
              </a:spcBef>
              <a:spcAft>
                <a:spcPts val="1000"/>
              </a:spcAft>
            </a:pPr>
            <a:r>
              <a:rPr lang="ar-IQ" b="1" dirty="0">
                <a:latin typeface="Calibri" panose="020F0502020204030204" pitchFamily="34" charset="0"/>
                <a:ea typeface="Arial Unicode MS"/>
                <a:cs typeface="Arial" panose="020B0604020202020204" pitchFamily="34" charset="0"/>
              </a:rPr>
              <a:t>3. </a:t>
            </a:r>
            <a:r>
              <a:rPr lang="ar-IQ" b="1" u="sng" dirty="0">
                <a:latin typeface="Calibri" panose="020F0502020204030204" pitchFamily="34" charset="0"/>
                <a:ea typeface="Arial Unicode MS"/>
                <a:cs typeface="Arial" panose="020B0604020202020204" pitchFamily="34" charset="0"/>
              </a:rPr>
              <a:t>مرحلة الابتكار الوظيفي  :</a:t>
            </a:r>
            <a:r>
              <a:rPr lang="ar-IQ" dirty="0">
                <a:latin typeface="Calibri" panose="020F0502020204030204" pitchFamily="34" charset="0"/>
                <a:ea typeface="Arial Unicode MS"/>
                <a:cs typeface="Arial" panose="020B0604020202020204" pitchFamily="34" charset="0"/>
              </a:rPr>
              <a:t> أن تكون هذه المرحلة إلى الأبد المعلومات التي تم تجميعها عن المشروع وسوف يجري استعراض اسلوبين رئيسيين هما الأنسب لمجال هندسة القيمة  هم: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spcBef>
                <a:spcPts val="0"/>
              </a:spcBef>
              <a:spcAft>
                <a:spcPts val="1000"/>
              </a:spcAft>
              <a:buFont typeface="Symbol" panose="05050102010706020507" pitchFamily="18" charset="2"/>
              <a:buChar char=""/>
            </a:pPr>
            <a:r>
              <a:rPr lang="ar-IQ" dirty="0">
                <a:latin typeface="Calibri" panose="020F0502020204030204" pitchFamily="34" charset="0"/>
                <a:ea typeface="Arial Unicode MS"/>
                <a:cs typeface="Arial" panose="020B0604020202020204" pitchFamily="34" charset="0"/>
              </a:rPr>
              <a:t>الاسلوب التحليلي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spcBef>
                <a:spcPts val="0"/>
              </a:spcBef>
              <a:spcAft>
                <a:spcPts val="1000"/>
              </a:spcAft>
              <a:buFont typeface="Symbol" panose="05050102010706020507" pitchFamily="18" charset="2"/>
              <a:buChar char=""/>
            </a:pPr>
            <a:r>
              <a:rPr lang="ar-IQ" dirty="0">
                <a:latin typeface="Calibri" panose="020F0502020204030204" pitchFamily="34" charset="0"/>
                <a:ea typeface="Arial Unicode MS"/>
                <a:cs typeface="Arial" panose="020B0604020202020204" pitchFamily="34" charset="0"/>
              </a:rPr>
              <a:t>الاسلوب الابتكاري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ar-IQ" b="1" dirty="0">
                <a:ea typeface="Arial Unicode MS"/>
                <a:cs typeface="Arial" panose="020B0604020202020204" pitchFamily="34" charset="0"/>
              </a:rPr>
              <a:t>4.</a:t>
            </a:r>
            <a:r>
              <a:rPr lang="ar-IQ" b="1" u="sng" dirty="0">
                <a:ea typeface="Arial Unicode MS"/>
                <a:cs typeface="Arial" panose="020B0604020202020204" pitchFamily="34" charset="0"/>
              </a:rPr>
              <a:t>مرحلة التقويم والاختيار :</a:t>
            </a:r>
            <a:r>
              <a:rPr lang="ar-IQ" dirty="0">
                <a:ea typeface="Arial Unicode MS"/>
                <a:cs typeface="Arial" panose="020B0604020202020204" pitchFamily="34" charset="0"/>
              </a:rPr>
              <a:t> بما ان الحكم على الأفكار كان ممنوعا اثناء طرح الأفكار, فمن المؤكد ان الأفكار الواردة في القائمة غير ملائمة او غير عملية, اذا فالغرض من تلك المرحلة هو تقليص عدد تلك الأفكار ثم اختيار انسبها حسب ما يتفق مع الأهداف المقررة سابقا, وتتكون عملية التقويم  والأختيار من اربع خطوات</a:t>
            </a:r>
            <a:endParaRPr lang="en-US" dirty="0"/>
          </a:p>
        </p:txBody>
      </p:sp>
    </p:spTree>
    <p:extLst>
      <p:ext uri="{BB962C8B-B14F-4D97-AF65-F5344CB8AC3E}">
        <p14:creationId xmlns:p14="http://schemas.microsoft.com/office/powerpoint/2010/main" val="104976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B506D0F-5ECC-4E3D-990E-23CE37987D3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23583" y="1284808"/>
            <a:ext cx="10454185" cy="1285875"/>
          </a:xfrm>
          <a:prstGeom prst="rect">
            <a:avLst/>
          </a:prstGeom>
          <a:noFill/>
          <a:ln>
            <a:noFill/>
          </a:ln>
        </p:spPr>
      </p:pic>
      <p:sp>
        <p:nvSpPr>
          <p:cNvPr id="6" name="Rectangle 5">
            <a:extLst>
              <a:ext uri="{FF2B5EF4-FFF2-40B4-BE49-F238E27FC236}">
                <a16:creationId xmlns:a16="http://schemas.microsoft.com/office/drawing/2014/main" xmlns="" id="{6B44C9A1-89FF-48CB-BBCA-3FA5FE6257C3}"/>
              </a:ext>
            </a:extLst>
          </p:cNvPr>
          <p:cNvSpPr/>
          <p:nvPr/>
        </p:nvSpPr>
        <p:spPr>
          <a:xfrm>
            <a:off x="4399061" y="746794"/>
            <a:ext cx="3393878" cy="369332"/>
          </a:xfrm>
          <a:prstGeom prst="rect">
            <a:avLst/>
          </a:prstGeom>
        </p:spPr>
        <p:txBody>
          <a:bodyPr wrap="none">
            <a:spAutoFit/>
          </a:bodyPr>
          <a:lstStyle/>
          <a:p>
            <a:r>
              <a:rPr lang="ar-IQ" dirty="0">
                <a:ea typeface="Arial Unicode MS"/>
                <a:cs typeface="Arial" panose="020B0604020202020204" pitchFamily="34" charset="0"/>
              </a:rPr>
              <a:t>الشكل يوضح (7 ) مرحلة التقويم والاختيار </a:t>
            </a:r>
            <a:endParaRPr lang="en-US" dirty="0"/>
          </a:p>
        </p:txBody>
      </p:sp>
      <p:sp>
        <p:nvSpPr>
          <p:cNvPr id="8" name="Rectangle 7">
            <a:extLst>
              <a:ext uri="{FF2B5EF4-FFF2-40B4-BE49-F238E27FC236}">
                <a16:creationId xmlns:a16="http://schemas.microsoft.com/office/drawing/2014/main" xmlns="" id="{B95F7000-E867-44AE-8A98-D91E3EE44FF4}"/>
              </a:ext>
            </a:extLst>
          </p:cNvPr>
          <p:cNvSpPr/>
          <p:nvPr/>
        </p:nvSpPr>
        <p:spPr>
          <a:xfrm>
            <a:off x="150125" y="2617126"/>
            <a:ext cx="12041875" cy="1709571"/>
          </a:xfrm>
          <a:prstGeom prst="rect">
            <a:avLst/>
          </a:prstGeom>
        </p:spPr>
        <p:txBody>
          <a:bodyPr wrap="square">
            <a:spAutoFit/>
          </a:bodyPr>
          <a:lstStyle/>
          <a:p>
            <a:pPr marR="0" lvl="0" algn="justLow" rtl="1">
              <a:lnSpc>
                <a:spcPct val="150000"/>
              </a:lnSpc>
              <a:spcBef>
                <a:spcPts val="0"/>
              </a:spcBef>
              <a:spcAft>
                <a:spcPts val="1000"/>
              </a:spcAft>
            </a:pPr>
            <a:r>
              <a:rPr lang="ar-IQ" b="1" dirty="0">
                <a:latin typeface="Calibri" panose="020F0502020204030204" pitchFamily="34" charset="0"/>
                <a:ea typeface="Arial Unicode MS"/>
                <a:cs typeface="Arial" panose="020B0604020202020204" pitchFamily="34" charset="0"/>
              </a:rPr>
              <a:t>5. </a:t>
            </a:r>
            <a:r>
              <a:rPr lang="ar-IQ" b="1" u="sng" dirty="0">
                <a:latin typeface="Calibri" panose="020F0502020204030204" pitchFamily="34" charset="0"/>
                <a:ea typeface="Arial Unicode MS"/>
                <a:cs typeface="Arial" panose="020B0604020202020204" pitchFamily="34" charset="0"/>
              </a:rPr>
              <a:t>مرحلة البحث والتطوير :</a:t>
            </a:r>
            <a:r>
              <a:rPr lang="ar-IQ" dirty="0">
                <a:latin typeface="Calibri" panose="020F0502020204030204" pitchFamily="34" charset="0"/>
                <a:ea typeface="Arial Unicode MS"/>
                <a:cs typeface="Arial" panose="020B0604020202020204" pitchFamily="34" charset="0"/>
              </a:rPr>
              <a:t> ان جوهر عمل الدراسات القيمية هو تحليل الوظائقف وطرح الأفكار ومن ثم تقويمها</a:t>
            </a:r>
            <a:r>
              <a:rPr lang="en-US" dirty="0">
                <a:latin typeface="Arial" panose="020B0604020202020204" pitchFamily="34" charset="0"/>
                <a:ea typeface="Arial Unicode MS"/>
                <a:cs typeface="Arial" panose="020B0604020202020204" pitchFamily="34" charset="0"/>
              </a:rPr>
              <a:t> . </a:t>
            </a:r>
            <a:r>
              <a:rPr lang="ar-IQ" dirty="0">
                <a:latin typeface="Calibri" panose="020F0502020204030204" pitchFamily="34" charset="0"/>
                <a:ea typeface="Arial Unicode MS"/>
                <a:cs typeface="Arial" panose="020B0604020202020204" pitchFamily="34" charset="0"/>
              </a:rPr>
              <a:t>عندئذ تكون لدى فريق العمل مجموعة من الافكار التى تحتاج الى صياغتها فى مقترحات, ان العمل على صياغة تلك الافكار هو مايسمى بتطوير الافكارز وحيث ان تلك الأفكار هى خلاصة الدراسة ونظرا للمدة الطويلة التى تستغرقها تلك المرحلة فلابد من وضع خطة محكمة تتناسب مع كمية الافكار . لهذا تتم عملية البحث تلك على ثلاث مراحل هى البحث والتنفيذ ثم اعداد التقرير المبدئى للدراسة القيمية</a:t>
            </a:r>
            <a:r>
              <a:rPr lang="en-US" dirty="0">
                <a:latin typeface="Arial" panose="020B0604020202020204" pitchFamily="34" charset="0"/>
                <a:ea typeface="Arial Unicode MS"/>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 name="Picture 9">
            <a:extLst>
              <a:ext uri="{FF2B5EF4-FFF2-40B4-BE49-F238E27FC236}">
                <a16:creationId xmlns:a16="http://schemas.microsoft.com/office/drawing/2014/main" xmlns="" id="{BCF0A679-07B8-43CF-8364-34111C1317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23583" y="5098291"/>
            <a:ext cx="10276763" cy="1285870"/>
          </a:xfrm>
          <a:prstGeom prst="rect">
            <a:avLst/>
          </a:prstGeom>
          <a:noFill/>
          <a:ln>
            <a:noFill/>
          </a:ln>
        </p:spPr>
      </p:pic>
      <p:sp>
        <p:nvSpPr>
          <p:cNvPr id="9" name="Rectangle 8">
            <a:extLst>
              <a:ext uri="{FF2B5EF4-FFF2-40B4-BE49-F238E27FC236}">
                <a16:creationId xmlns:a16="http://schemas.microsoft.com/office/drawing/2014/main" xmlns="" id="{90004B35-7C48-4AD2-9BE6-41123E1672AB}"/>
              </a:ext>
            </a:extLst>
          </p:cNvPr>
          <p:cNvSpPr/>
          <p:nvPr/>
        </p:nvSpPr>
        <p:spPr>
          <a:xfrm>
            <a:off x="4179873" y="4527828"/>
            <a:ext cx="3368230" cy="369332"/>
          </a:xfrm>
          <a:prstGeom prst="rect">
            <a:avLst/>
          </a:prstGeom>
        </p:spPr>
        <p:txBody>
          <a:bodyPr wrap="none">
            <a:spAutoFit/>
          </a:bodyPr>
          <a:lstStyle/>
          <a:p>
            <a:r>
              <a:rPr lang="ar-IQ" dirty="0">
                <a:ea typeface="Arial Unicode MS"/>
                <a:cs typeface="Arial" panose="020B0604020202020204" pitchFamily="34" charset="0"/>
              </a:rPr>
              <a:t>الشكل يوضح (8 ) مرحلة البحث والتطوير </a:t>
            </a:r>
            <a:endParaRPr lang="en-US" dirty="0"/>
          </a:p>
        </p:txBody>
      </p:sp>
    </p:spTree>
    <p:extLst>
      <p:ext uri="{BB962C8B-B14F-4D97-AF65-F5344CB8AC3E}">
        <p14:creationId xmlns:p14="http://schemas.microsoft.com/office/powerpoint/2010/main" val="1662606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7423337A-E3AF-491A-91D7-332A60E65B7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4717" y="409433"/>
            <a:ext cx="11987284" cy="6448567"/>
          </a:xfrm>
          <a:prstGeom prst="rect">
            <a:avLst/>
          </a:prstGeom>
          <a:noFill/>
          <a:ln>
            <a:noFill/>
          </a:ln>
        </p:spPr>
      </p:pic>
      <p:sp>
        <p:nvSpPr>
          <p:cNvPr id="7" name="Rectangle 5">
            <a:extLst>
              <a:ext uri="{FF2B5EF4-FFF2-40B4-BE49-F238E27FC236}">
                <a16:creationId xmlns:a16="http://schemas.microsoft.com/office/drawing/2014/main" xmlns="" id="{86347127-A452-4C9E-87F6-7C246CCC886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8">
            <a:extLst>
              <a:ext uri="{FF2B5EF4-FFF2-40B4-BE49-F238E27FC236}">
                <a16:creationId xmlns:a16="http://schemas.microsoft.com/office/drawing/2014/main" xmlns="" id="{2E3F3BF2-BD0F-42C9-A897-3AA13C331000}"/>
              </a:ext>
            </a:extLst>
          </p:cNvPr>
          <p:cNvSpPr/>
          <p:nvPr/>
        </p:nvSpPr>
        <p:spPr>
          <a:xfrm>
            <a:off x="4558559" y="87868"/>
            <a:ext cx="3530134" cy="369332"/>
          </a:xfrm>
          <a:prstGeom prst="rect">
            <a:avLst/>
          </a:prstGeom>
        </p:spPr>
        <p:txBody>
          <a:bodyPr wrap="none">
            <a:spAutoFit/>
          </a:bodyPr>
          <a:lstStyle/>
          <a:p>
            <a:r>
              <a:rPr lang="ar-IQ" altLang="en-US" dirty="0">
                <a:latin typeface="Calibri" panose="020F0502020204030204" pitchFamily="34" charset="0"/>
                <a:ea typeface="Arial Unicode MS" charset="-128"/>
                <a:cs typeface="Arial" panose="020B0604020202020204" pitchFamily="34" charset="0"/>
              </a:rPr>
              <a:t>الشكل يوضح (1 ) مخطط عمل هندسة القيمة </a:t>
            </a:r>
            <a:endParaRPr lang="en-US" dirty="0"/>
          </a:p>
        </p:txBody>
      </p:sp>
    </p:spTree>
    <p:extLst>
      <p:ext uri="{BB962C8B-B14F-4D97-AF65-F5344CB8AC3E}">
        <p14:creationId xmlns:p14="http://schemas.microsoft.com/office/powerpoint/2010/main" val="3905191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EEDBB3B7-F57F-497D-A29B-11577DF28BBA}"/>
              </a:ext>
            </a:extLst>
          </p:cNvPr>
          <p:cNvSpPr/>
          <p:nvPr/>
        </p:nvSpPr>
        <p:spPr>
          <a:xfrm>
            <a:off x="556591" y="198147"/>
            <a:ext cx="11476383" cy="6461705"/>
          </a:xfrm>
          <a:prstGeom prst="rect">
            <a:avLst/>
          </a:prstGeom>
        </p:spPr>
        <p:txBody>
          <a:bodyPr wrap="square">
            <a:spAutoFit/>
          </a:bodyPr>
          <a:lstStyle/>
          <a:p>
            <a:pPr algn="r" rtl="1">
              <a:lnSpc>
                <a:spcPct val="115000"/>
              </a:lnSpc>
              <a:spcAft>
                <a:spcPts val="1000"/>
              </a:spcAft>
            </a:pPr>
            <a:r>
              <a:rPr lang="ar-IQ" b="1" dirty="0">
                <a:latin typeface="Calibri" panose="020F0502020204030204" pitchFamily="34" charset="0"/>
                <a:ea typeface="Calibri" panose="020F0502020204030204" pitchFamily="34" charset="0"/>
                <a:cs typeface="Times New Roman" panose="02020603050405020304" pitchFamily="18" charset="0"/>
              </a:rPr>
              <a:t>المستخلص :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200000"/>
              </a:lnSpc>
              <a:spcAft>
                <a:spcPts val="1000"/>
              </a:spcAft>
            </a:pPr>
            <a:r>
              <a:rPr lang="ar-IQ" sz="2400" dirty="0">
                <a:latin typeface="Calibri" panose="020F0502020204030204" pitchFamily="34" charset="0"/>
                <a:ea typeface="Calibri" panose="020F0502020204030204" pitchFamily="34" charset="0"/>
                <a:cs typeface="Arial" panose="020B0604020202020204" pitchFamily="34" charset="0"/>
              </a:rPr>
              <a:t>في الوقـت الحاضـر اصـبح مصطلح القيمة وهندسـة القيمـة مـن الامـور الهامـة والضـرورية لضـمان التوزيـع العـادل للمـوارد</a:t>
            </a:r>
            <a:r>
              <a:rPr lang="ar-IQ" sz="2400" dirty="0">
                <a:latin typeface="Calibri" panose="020F0502020204030204" pitchFamily="34" charset="0"/>
                <a:ea typeface="Calibri" panose="020F0502020204030204" pitchFamily="34" charset="0"/>
                <a:cs typeface="Times New Roman" panose="02020603050405020304" pitchFamily="18" charset="0"/>
              </a:rPr>
              <a:t> </a:t>
            </a:r>
            <a:r>
              <a:rPr lang="ar-IQ" sz="2400" dirty="0">
                <a:latin typeface="Calibri" panose="020F0502020204030204" pitchFamily="34" charset="0"/>
                <a:ea typeface="Calibri" panose="020F0502020204030204" pitchFamily="34" charset="0"/>
                <a:cs typeface="Arial" panose="020B0604020202020204" pitchFamily="34" charset="0"/>
              </a:rPr>
              <a:t>وبدون تبذير واسراف ،ان لمنــتج او الخدمــة او المشــروع لتحديــد وتصــنيف الوظــائف التــي تؤديهــا لغــرض تحقيــق تلــك الوظــائف</a:t>
            </a:r>
            <a:r>
              <a:rPr lang="ar-IQ" sz="2400" dirty="0">
                <a:latin typeface="Calibri" panose="020F0502020204030204" pitchFamily="34" charset="0"/>
                <a:ea typeface="Calibri" panose="020F0502020204030204" pitchFamily="34" charset="0"/>
                <a:cs typeface="Times New Roman" panose="02020603050405020304" pitchFamily="18" charset="0"/>
              </a:rPr>
              <a:t> </a:t>
            </a:r>
            <a:r>
              <a:rPr lang="ar-IQ" sz="2400" dirty="0">
                <a:latin typeface="Calibri" panose="020F0502020204030204" pitchFamily="34" charset="0"/>
                <a:ea typeface="Calibri" panose="020F0502020204030204" pitchFamily="34" charset="0"/>
                <a:cs typeface="Arial" panose="020B0604020202020204" pitchFamily="34" charset="0"/>
              </a:rPr>
              <a:t>مطلوب بطريقة أفضل أو بتكلفة أقل أو كليهما من خلال بدائل ابتكاري دون المساس بالمتطلبات الاساسية.</a:t>
            </a:r>
            <a:r>
              <a:rPr lang="ar-IQ" sz="2400" dirty="0">
                <a:latin typeface="Calibri" panose="020F0502020204030204" pitchFamily="34" charset="0"/>
                <a:ea typeface="Calibri" panose="020F0502020204030204" pitchFamily="34" charset="0"/>
                <a:cs typeface="Times New Roman" panose="02020603050405020304" pitchFamily="18" charset="0"/>
              </a:rPr>
              <a:t> </a:t>
            </a:r>
            <a:r>
              <a:rPr lang="ar-IQ" sz="2400" dirty="0">
                <a:latin typeface="Calibri" panose="020F0502020204030204" pitchFamily="34" charset="0"/>
                <a:ea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lnSpc>
                <a:spcPct val="200000"/>
              </a:lnSpc>
            </a:pPr>
            <a:r>
              <a:rPr lang="ar-IQ" sz="2400" dirty="0">
                <a:latin typeface="Calibri" panose="020F0502020204030204" pitchFamily="34" charset="0"/>
                <a:ea typeface="Calibri" panose="020F0502020204030204" pitchFamily="34" charset="0"/>
                <a:cs typeface="Arial" panose="020B0604020202020204" pitchFamily="34" charset="0"/>
              </a:rPr>
              <a:t>من خلال اعداد هذه الورقة البحثية نجد اهمية تحليل القيمة والهندسة العكسية في تخفيض التكاليف وتحسين جودة المنتج من خلال اساليب التي يتم استخدامها في الوحدات الاقتصادية تساعد في اتخاذ القرارات المهمة والتي تعطي اهمية كبيرة في تخفيض كلفة المنتجات وتحسين جودتها التي تساهم في اكتساب الوحدات الاقتصادية القدرة على التنافس في السوق </a:t>
            </a:r>
            <a:endParaRPr lang="en-US" sz="2400" dirty="0"/>
          </a:p>
        </p:txBody>
      </p:sp>
    </p:spTree>
    <p:extLst>
      <p:ext uri="{BB962C8B-B14F-4D97-AF65-F5344CB8AC3E}">
        <p14:creationId xmlns:p14="http://schemas.microsoft.com/office/powerpoint/2010/main" val="765087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7E9E5BF-AA1E-420F-8D44-6F2A03B79EFF}"/>
              </a:ext>
            </a:extLst>
          </p:cNvPr>
          <p:cNvSpPr/>
          <p:nvPr/>
        </p:nvSpPr>
        <p:spPr>
          <a:xfrm>
            <a:off x="163773" y="243267"/>
            <a:ext cx="12028227" cy="5158785"/>
          </a:xfrm>
          <a:prstGeom prst="rect">
            <a:avLst/>
          </a:prstGeom>
        </p:spPr>
        <p:txBody>
          <a:bodyPr wrap="square">
            <a:spAutoFit/>
          </a:bodyPr>
          <a:lstStyle/>
          <a:p>
            <a:pPr algn="ctr" rtl="1">
              <a:lnSpc>
                <a:spcPct val="115000"/>
              </a:lnSpc>
              <a:spcAft>
                <a:spcPts val="1000"/>
              </a:spcAft>
              <a:tabLst>
                <a:tab pos="0" algn="l"/>
                <a:tab pos="158750" algn="l"/>
              </a:tabLst>
            </a:pPr>
            <a:r>
              <a:rPr lang="ar-SY" b="1" dirty="0">
                <a:solidFill>
                  <a:srgbClr val="000000"/>
                </a:solidFill>
                <a:latin typeface="Constantia" panose="02030602050306030303" pitchFamily="18" charset="0"/>
                <a:ea typeface="Calibri" panose="020F0502020204030204" pitchFamily="34" charset="0"/>
                <a:cs typeface="Arial" panose="020B0604020202020204" pitchFamily="34" charset="0"/>
              </a:rPr>
              <a:t>الهندسة العكسية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1000"/>
              </a:spcAft>
              <a:tabLst>
                <a:tab pos="0" algn="l"/>
                <a:tab pos="158750" algn="l"/>
              </a:tabLst>
            </a:pPr>
            <a:r>
              <a:rPr lang="en-US" b="1" dirty="0">
                <a:solidFill>
                  <a:srgbClr val="000000"/>
                </a:solidFill>
                <a:latin typeface="Constantia" panose="02030602050306030303" pitchFamily="18" charset="0"/>
                <a:ea typeface="Calibri" panose="020F0502020204030204" pitchFamily="34" charset="0"/>
                <a:cs typeface="Arial" panose="020B0604020202020204" pitchFamily="34" charset="0"/>
              </a:rPr>
              <a:t>Reverse Engineering</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tabLst>
                <a:tab pos="0" algn="l"/>
                <a:tab pos="158750" algn="l"/>
              </a:tabLst>
            </a:pPr>
            <a:r>
              <a:rPr lang="ar-IQ" sz="2000" b="1" dirty="0">
                <a:solidFill>
                  <a:srgbClr val="000000"/>
                </a:solidFill>
                <a:latin typeface="Constantia" panose="02030602050306030303" pitchFamily="18" charset="0"/>
                <a:ea typeface="Calibri" panose="020F0502020204030204" pitchFamily="34" charset="0"/>
                <a:cs typeface="Arial" panose="020B0604020202020204" pitchFamily="34" charset="0"/>
              </a:rPr>
              <a:t>اولا : تعريف الهندسة العكسية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tabLst>
                <a:tab pos="0" algn="l"/>
                <a:tab pos="158750" algn="l"/>
              </a:tabLst>
            </a:pPr>
            <a:r>
              <a:rPr lang="ar-SY" dirty="0">
                <a:solidFill>
                  <a:srgbClr val="000000"/>
                </a:solidFill>
                <a:latin typeface="Constantia" panose="02030602050306030303" pitchFamily="18" charset="0"/>
                <a:ea typeface="Calibri" panose="020F0502020204030204" pitchFamily="34" charset="0"/>
                <a:cs typeface="Arial" panose="020B0604020202020204" pitchFamily="34" charset="0"/>
              </a:rPr>
              <a:t>ان الهندسة العكسية ( </a:t>
            </a:r>
            <a:r>
              <a:rPr lang="en-US" b="1" dirty="0">
                <a:solidFill>
                  <a:srgbClr val="000000"/>
                </a:solidFill>
                <a:latin typeface="Constantia" panose="02030602050306030303" pitchFamily="18" charset="0"/>
                <a:ea typeface="Calibri" panose="020F0502020204030204" pitchFamily="34" charset="0"/>
                <a:cs typeface="Arial" panose="020B0604020202020204" pitchFamily="34" charset="0"/>
              </a:rPr>
              <a:t>reverse engineering</a:t>
            </a:r>
            <a:r>
              <a:rPr lang="ar-SY" dirty="0">
                <a:solidFill>
                  <a:srgbClr val="000000"/>
                </a:solidFill>
                <a:latin typeface="Constantia" panose="02030602050306030303" pitchFamily="18" charset="0"/>
                <a:ea typeface="Calibri" panose="020F0502020204030204" pitchFamily="34" charset="0"/>
                <a:cs typeface="Arial" panose="020B0604020202020204" pitchFamily="34" charset="0"/>
              </a:rPr>
              <a:t> ) تعني إعادة اكتشاف المبادئ التقنية للميكانيك التطبيقي من خلال عمليات التحليل الإنشائي، والتحليل التكنولوجي، وتحليل الأداء والوظيفة، وتحليل التشغيل، بحيث تتم إعادة صياغة البيانات التصميمية لمنظومة ما أو لمنتج ما من أجل تصميم أجزاء جديدة للمنظومة بهدف تحسين الأداء. ويمكن تطبيق ذلك على التجهيزات الميكانيكية، والعناصر الإلكترونية، والبرمجيات وغيرها.</a:t>
            </a:r>
            <a:endParaRPr lang="ar-IQ" dirty="0">
              <a:solidFill>
                <a:srgbClr val="000000"/>
              </a:solidFill>
              <a:latin typeface="Constantia" panose="02030602050306030303" pitchFamily="18" charset="0"/>
              <a:ea typeface="Calibri" panose="020F0502020204030204" pitchFamily="34" charset="0"/>
              <a:cs typeface="Arial" panose="020B0604020202020204" pitchFamily="34" charset="0"/>
            </a:endParaRPr>
          </a:p>
          <a:p>
            <a:pPr algn="justLow" rtl="1">
              <a:lnSpc>
                <a:spcPct val="150000"/>
              </a:lnSpc>
              <a:spcAft>
                <a:spcPts val="1000"/>
              </a:spcAft>
              <a:tabLst>
                <a:tab pos="0" algn="l"/>
                <a:tab pos="158750" algn="l"/>
              </a:tabLst>
            </a:pPr>
            <a:r>
              <a:rPr lang="ar-SY" dirty="0">
                <a:solidFill>
                  <a:srgbClr val="000000"/>
                </a:solidFill>
                <a:latin typeface="Constantia" panose="02030602050306030303" pitchFamily="18" charset="0"/>
                <a:cs typeface="Arial" panose="020B0604020202020204" pitchFamily="34" charset="0"/>
              </a:rPr>
              <a:t>كذلك توصف الهندسة العكسية بأنها عملية قياس فيزيائي لجزء ما أو منتج مصنوع يدويا وإنتاج شكل هندسي لها، وإعداد رسوماتها يدوياً أو بمساعدة الحاسوب، وإعداد البيانات الهندسية المناسبة لإعادة تصنيعها.يتم التفكيك التفصيلي لجسم ما لمعرفة طريقة عمله، ومن ثم إعادة تصميم جهاز جديد يقوم بالمهمة نفسها. وعند الاستعانة بالبرمجيات يتم تحليل تفصيلي للبرنامج بهدف إنشاء برنامج جديد محسن أو مطور عن البرنامج الأصلي، من دون تنفيذ نسخة طبق الأصل عن البرنامج.</a:t>
            </a:r>
            <a:endParaRPr lang="en-US" dirty="0">
              <a:solidFill>
                <a:srgbClr val="000000"/>
              </a:solidFill>
              <a:latin typeface="Constantia" panose="02030602050306030303" pitchFamily="18" charset="0"/>
              <a:cs typeface="Arial" panose="020B0604020202020204" pitchFamily="34" charset="0"/>
            </a:endParaRPr>
          </a:p>
          <a:p>
            <a:pPr algn="justLow" rtl="1">
              <a:lnSpc>
                <a:spcPct val="150000"/>
              </a:lnSpc>
              <a:spcAft>
                <a:spcPts val="1000"/>
              </a:spcAft>
              <a:tabLst>
                <a:tab pos="0" algn="l"/>
                <a:tab pos="158750" algn="l"/>
              </a:tabLst>
            </a:pPr>
            <a:endParaRPr lang="ar-IQ" dirty="0">
              <a:solidFill>
                <a:srgbClr val="000000"/>
              </a:solidFill>
              <a:latin typeface="Constantia" panose="02030602050306030303" pitchFamily="18" charset="0"/>
              <a:ea typeface="Calibri" panose="020F0502020204030204" pitchFamily="34" charset="0"/>
              <a:cs typeface="Arial" panose="020B0604020202020204" pitchFamily="34" charset="0"/>
            </a:endParaRPr>
          </a:p>
          <a:p>
            <a:pPr algn="justLow" rtl="1">
              <a:lnSpc>
                <a:spcPct val="150000"/>
              </a:lnSpc>
              <a:spcAft>
                <a:spcPts val="1000"/>
              </a:spcAft>
              <a:tabLst>
                <a:tab pos="0" algn="l"/>
                <a:tab pos="158750" algn="l"/>
              </a:tabLs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95571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2DBC6924-3CE9-419C-9FEA-EF80BE082872}"/>
              </a:ext>
            </a:extLst>
          </p:cNvPr>
          <p:cNvSpPr/>
          <p:nvPr/>
        </p:nvSpPr>
        <p:spPr>
          <a:xfrm>
            <a:off x="177421" y="0"/>
            <a:ext cx="12014579" cy="6366936"/>
          </a:xfrm>
          <a:prstGeom prst="rect">
            <a:avLst/>
          </a:prstGeom>
        </p:spPr>
        <p:txBody>
          <a:bodyPr wrap="square">
            <a:spAutoFit/>
          </a:bodyPr>
          <a:lstStyle/>
          <a:p>
            <a:pPr algn="justLow" rtl="1">
              <a:lnSpc>
                <a:spcPct val="150000"/>
              </a:lnSpc>
              <a:spcAft>
                <a:spcPts val="1000"/>
              </a:spcAft>
              <a:tabLst>
                <a:tab pos="0" algn="l"/>
                <a:tab pos="158750" algn="l"/>
              </a:tabLst>
            </a:pPr>
            <a:r>
              <a:rPr lang="ar-SA" b="1" dirty="0">
                <a:latin typeface="Constantia" panose="02030602050306030303" pitchFamily="18" charset="0"/>
                <a:ea typeface="Calibri" panose="020F0502020204030204" pitchFamily="34" charset="0"/>
                <a:cs typeface="Arial" panose="020B0604020202020204" pitchFamily="34" charset="0"/>
              </a:rPr>
              <a:t>ثانيا : استخدامات الهندسة العكسية ( محمد ، 2012 )</a:t>
            </a:r>
            <a:endParaRPr lang="en-US" sz="12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tabLst>
                <a:tab pos="0" algn="l"/>
                <a:tab pos="158750" algn="l"/>
              </a:tabLst>
            </a:pPr>
            <a:r>
              <a:rPr lang="ar-SY" sz="1600" dirty="0">
                <a:latin typeface="Constantia" panose="02030602050306030303" pitchFamily="18" charset="0"/>
                <a:ea typeface="Calibri" panose="020F0502020204030204" pitchFamily="34" charset="0"/>
                <a:cs typeface="Arial" panose="020B0604020202020204" pitchFamily="34" charset="0"/>
              </a:rPr>
              <a:t> يتم تطبيق الهندسة العكسية بعد الوصول إلى فهم آلية عمل أي جهاز أو برنامج، وإلى فهم الآلية التي تعوق عمل أي جهاز أو برنامج، وهناك استخدامات مختلفة للهندسة العكسية ومنها:</a:t>
            </a:r>
            <a:r>
              <a:rPr lang="ar-SY" sz="1600" dirty="0">
                <a:latin typeface="Calibri" panose="020F0502020204030204" pitchFamily="34" charset="0"/>
                <a:ea typeface="Calibri" panose="020F0502020204030204" pitchFamily="34" charset="0"/>
                <a:cs typeface="Constantia" panose="02030602050306030303" pitchFamily="18"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742950" marR="0" lvl="1" indent="-285750" algn="justLow" rtl="1">
              <a:lnSpc>
                <a:spcPct val="150000"/>
              </a:lnSpc>
              <a:spcBef>
                <a:spcPts val="0"/>
              </a:spcBef>
              <a:spcAft>
                <a:spcPts val="1000"/>
              </a:spcAft>
              <a:buFont typeface="Symbol" panose="05050102010706020507" pitchFamily="18" charset="2"/>
              <a:buChar char=""/>
              <a:tabLst>
                <a:tab pos="171450" algn="l"/>
                <a:tab pos="228600" algn="l"/>
              </a:tabLst>
            </a:pPr>
            <a:r>
              <a:rPr lang="ar-SY" sz="1600" dirty="0">
                <a:latin typeface="Constantia" panose="02030602050306030303" pitchFamily="18" charset="0"/>
                <a:ea typeface="Times New Roman" panose="02020603050405020304" pitchFamily="18" charset="0"/>
                <a:cs typeface="Arial" panose="020B0604020202020204" pitchFamily="34" charset="0"/>
              </a:rPr>
              <a:t>التعرف والتحليل لمنتج ما ، ثم تطويره ليعمل بمواصفات أفضل من السابق. </a:t>
            </a:r>
            <a:endParaRPr lang="en-US" sz="1200" dirty="0">
              <a:latin typeface="Calibri" panose="020F0502020204030204" pitchFamily="34" charset="0"/>
              <a:ea typeface="Times New Roman" panose="02020603050405020304" pitchFamily="18" charset="0"/>
              <a:cs typeface="Mudir MT"/>
            </a:endParaRPr>
          </a:p>
          <a:p>
            <a:pPr marL="742950" marR="0" lvl="1" indent="-285750" algn="justLow" rtl="1">
              <a:lnSpc>
                <a:spcPct val="150000"/>
              </a:lnSpc>
              <a:spcBef>
                <a:spcPts val="0"/>
              </a:spcBef>
              <a:spcAft>
                <a:spcPts val="1000"/>
              </a:spcAft>
              <a:buFont typeface="Symbol" panose="05050102010706020507" pitchFamily="18" charset="2"/>
              <a:buChar char=""/>
              <a:tabLst>
                <a:tab pos="171450" algn="l"/>
                <a:tab pos="228600" algn="l"/>
              </a:tabLst>
            </a:pPr>
            <a:r>
              <a:rPr lang="ar-SY" sz="1600" dirty="0">
                <a:latin typeface="Constantia" panose="02030602050306030303" pitchFamily="18" charset="0"/>
                <a:ea typeface="Times New Roman" panose="02020603050405020304" pitchFamily="18" charset="0"/>
                <a:cs typeface="Arial" panose="020B0604020202020204" pitchFamily="34" charset="0"/>
              </a:rPr>
              <a:t>دراسة المبادئ التصميمية لمنتج ما على أنها جزء من عملية تعليمية في مجالات العلوم التطبيقية.</a:t>
            </a:r>
            <a:endParaRPr lang="en-US" sz="1200" dirty="0">
              <a:latin typeface="Calibri" panose="020F0502020204030204" pitchFamily="34" charset="0"/>
              <a:ea typeface="Times New Roman" panose="02020603050405020304" pitchFamily="18" charset="0"/>
              <a:cs typeface="Mudir MT"/>
            </a:endParaRPr>
          </a:p>
          <a:p>
            <a:pPr marL="742950" marR="0" lvl="1" indent="-285750" algn="justLow" rtl="1">
              <a:lnSpc>
                <a:spcPct val="150000"/>
              </a:lnSpc>
              <a:spcBef>
                <a:spcPts val="0"/>
              </a:spcBef>
              <a:spcAft>
                <a:spcPts val="1000"/>
              </a:spcAft>
              <a:buFont typeface="Symbol" panose="05050102010706020507" pitchFamily="18" charset="2"/>
              <a:buChar char=""/>
              <a:tabLst>
                <a:tab pos="114300" algn="l"/>
                <a:tab pos="171450" algn="l"/>
              </a:tabLst>
            </a:pPr>
            <a:r>
              <a:rPr lang="ar-SY" sz="1600" dirty="0">
                <a:latin typeface="Constantia" panose="02030602050306030303" pitchFamily="18" charset="0"/>
                <a:ea typeface="Times New Roman" panose="02020603050405020304" pitchFamily="18" charset="0"/>
                <a:cs typeface="Arial" panose="020B0604020202020204" pitchFamily="34" charset="0"/>
              </a:rPr>
              <a:t>تحقيق التوافق بين المنتجات والمنظومات بحيث يمكنها العمل معاً، أو ليكون لها بيانات مشتركة نتيجة تعقيدات المنتجات وكثرة عدد قطعها، ويدخل ذلك في تجميع تلك المنظومات والمنتجات؛ إذ من الضروري أن يؤخذ في الحسبان حين تصميم قطع أي منتج أو منظومة تبادلية وإنتاجها استبدال القطع فيما بينها للمنتج نفسه.</a:t>
            </a:r>
            <a:endParaRPr lang="en-US" sz="1200" dirty="0">
              <a:latin typeface="Calibri" panose="020F0502020204030204" pitchFamily="34" charset="0"/>
              <a:ea typeface="Times New Roman" panose="02020603050405020304" pitchFamily="18" charset="0"/>
              <a:cs typeface="Mudir MT"/>
            </a:endParaRPr>
          </a:p>
          <a:p>
            <a:pPr algn="justLow" rtl="1">
              <a:lnSpc>
                <a:spcPct val="150000"/>
              </a:lnSpc>
              <a:spcAft>
                <a:spcPts val="1000"/>
              </a:spcAft>
              <a:tabLst>
                <a:tab pos="0" algn="l"/>
                <a:tab pos="158750" algn="l"/>
              </a:tabLst>
            </a:pPr>
            <a:r>
              <a:rPr lang="ar-SA" sz="1600" dirty="0">
                <a:latin typeface="Constantia" panose="02030602050306030303" pitchFamily="18" charset="0"/>
                <a:ea typeface="Calibri" panose="020F0502020204030204" pitchFamily="34" charset="0"/>
                <a:cs typeface="Arial" panose="020B0604020202020204" pitchFamily="34" charset="0"/>
              </a:rPr>
              <a:t>وهنالك عدة أسباب </a:t>
            </a:r>
            <a:r>
              <a:rPr lang="ar-SA" sz="1600" b="1" u="sng" dirty="0">
                <a:latin typeface="Constantia" panose="02030602050306030303" pitchFamily="18" charset="0"/>
                <a:ea typeface="Calibri" panose="020F0502020204030204" pitchFamily="34" charset="0"/>
                <a:cs typeface="Arial" panose="020B0604020202020204" pitchFamily="34" charset="0"/>
              </a:rPr>
              <a:t>لاستخدام الهندسة العكسية </a:t>
            </a:r>
            <a:r>
              <a:rPr lang="ar-SA" sz="1600" dirty="0">
                <a:latin typeface="Constantia" panose="02030602050306030303" pitchFamily="18" charset="0"/>
                <a:ea typeface="Calibri" panose="020F0502020204030204" pitchFamily="34" charset="0"/>
                <a:cs typeface="Arial" panose="020B0604020202020204" pitchFamily="34" charset="0"/>
              </a:rPr>
              <a:t>وهي :</a:t>
            </a:r>
            <a:r>
              <a:rPr lang="ar-SA" sz="1600" dirty="0">
                <a:latin typeface="Calibri" panose="020F0502020204030204" pitchFamily="34" charset="0"/>
                <a:ea typeface="Calibri" panose="020F0502020204030204" pitchFamily="34" charset="0"/>
                <a:cs typeface="Constantia" panose="02030602050306030303" pitchFamily="18"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mj-lt"/>
              <a:buAutoNum type="arabicPeriod"/>
              <a:tabLst>
                <a:tab pos="171450" algn="l"/>
                <a:tab pos="685800" algn="l"/>
              </a:tabLst>
            </a:pPr>
            <a:r>
              <a:rPr lang="ar-SA" sz="1600" dirty="0">
                <a:latin typeface="Constantia" panose="02030602050306030303" pitchFamily="18" charset="0"/>
                <a:ea typeface="Calibri" panose="020F0502020204030204" pitchFamily="34" charset="0"/>
                <a:cs typeface="Arial" panose="020B0604020202020204" pitchFamily="34" charset="0"/>
              </a:rPr>
              <a:t>الصانع الأصلي للمنتج لم يعد موجود , ولكن الزبون يحتاج المنتج على سبيل المثال ,قطع الغيار للطائرات لان الزبون يستخدم الطائرات لعدة سنوات.</a:t>
            </a:r>
            <a:endParaRPr lang="en-US" sz="1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mj-lt"/>
              <a:buAutoNum type="arabicPeriod"/>
              <a:tabLst>
                <a:tab pos="171450" algn="l"/>
                <a:tab pos="342900" algn="l"/>
                <a:tab pos="457200" algn="l"/>
                <a:tab pos="685800" algn="l"/>
              </a:tabLst>
            </a:pPr>
            <a:r>
              <a:rPr lang="ar-SA" sz="1600" dirty="0">
                <a:latin typeface="Constantia" panose="02030602050306030303" pitchFamily="18" charset="0"/>
                <a:ea typeface="Calibri" panose="020F0502020204030204" pitchFamily="34" charset="0"/>
                <a:cs typeface="Arial" panose="020B0604020202020204" pitchFamily="34" charset="0"/>
              </a:rPr>
              <a:t>الصانع الأصلي للمنتج لم يعد موجوداً على سبيل المثال ,المنتج أصبح قديما فيحتاج إلى تطوير من خلال الهندسة العكسية.</a:t>
            </a:r>
            <a:endParaRPr lang="en-US" sz="1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mj-lt"/>
              <a:buAutoNum type="arabicPeriod"/>
              <a:tabLst>
                <a:tab pos="171450" algn="l"/>
                <a:tab pos="457200" algn="l"/>
                <a:tab pos="685800" algn="l"/>
              </a:tabLst>
            </a:pPr>
            <a:r>
              <a:rPr lang="ar-SA" sz="1600" dirty="0">
                <a:latin typeface="Constantia" panose="02030602050306030303" pitchFamily="18" charset="0"/>
                <a:ea typeface="Calibri" panose="020F0502020204030204" pitchFamily="34" charset="0"/>
                <a:cs typeface="Arial" panose="020B0604020202020204" pitchFamily="34" charset="0"/>
              </a:rPr>
              <a:t>الوثائق الأصلية للمنتج لم تعد موجودة أو فقدت لأي سبب كان.</a:t>
            </a:r>
            <a:endParaRPr lang="en-US" sz="1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mj-lt"/>
              <a:buAutoNum type="arabicPeriod"/>
              <a:tabLst>
                <a:tab pos="171450" algn="l"/>
                <a:tab pos="457200" algn="l"/>
                <a:tab pos="685800" algn="l"/>
              </a:tabLst>
            </a:pPr>
            <a:r>
              <a:rPr lang="ar-SA" sz="1600" dirty="0">
                <a:latin typeface="Constantia" panose="02030602050306030303" pitchFamily="18" charset="0"/>
                <a:ea typeface="Calibri" panose="020F0502020204030204" pitchFamily="34" charset="0"/>
                <a:cs typeface="Arial" panose="020B0604020202020204" pitchFamily="34" charset="0"/>
              </a:rPr>
              <a:t>إنشاء بيانات لغرض التجديد أو صنع الجزء الذي لم يعد لديه بيانات أو التي أصبحت قديمة أو فقدت.</a:t>
            </a:r>
            <a:endParaRPr lang="en-US" sz="1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mj-lt"/>
              <a:buAutoNum type="arabicPeriod"/>
              <a:tabLst>
                <a:tab pos="171450" algn="l"/>
                <a:tab pos="457200" algn="l"/>
                <a:tab pos="571500" algn="l"/>
                <a:tab pos="685800" algn="l"/>
              </a:tabLst>
            </a:pPr>
            <a:r>
              <a:rPr lang="ar-SA" sz="1600" dirty="0">
                <a:latin typeface="Constantia" panose="02030602050306030303" pitchFamily="18" charset="0"/>
                <a:ea typeface="Calibri" panose="020F0502020204030204" pitchFamily="34" charset="0"/>
                <a:cs typeface="Arial" panose="020B0604020202020204" pitchFamily="34" charset="0"/>
              </a:rPr>
              <a:t>التخلص من الخصائص السيئة للمنتج على سبيل المثال ,زيادة القدرة على الاحتمال للمنتج تشير إلى الحاجة إلى تحسين المنتج.</a:t>
            </a:r>
            <a:endParaRPr lang="en-US" sz="1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mj-lt"/>
              <a:buAutoNum type="arabicPeriod"/>
              <a:tabLst>
                <a:tab pos="171450" algn="l"/>
                <a:tab pos="457200" algn="l"/>
                <a:tab pos="685800" algn="l"/>
              </a:tabLst>
            </a:pPr>
            <a:r>
              <a:rPr lang="ar-SA" sz="1600" dirty="0">
                <a:latin typeface="Constantia" panose="02030602050306030303" pitchFamily="18" charset="0"/>
                <a:ea typeface="Calibri" panose="020F0502020204030204" pitchFamily="34" charset="0"/>
                <a:cs typeface="Arial" panose="020B0604020202020204" pitchFamily="34" charset="0"/>
              </a:rPr>
              <a:t>تعزيز الخصائص الجيدة للمنتج وذلك عن طريق الاستخدام طويل الأجل.</a:t>
            </a:r>
            <a:endParaRPr lang="en-US" sz="1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mj-lt"/>
              <a:buAutoNum type="arabicPeriod"/>
              <a:tabLst>
                <a:tab pos="171450" algn="l"/>
                <a:tab pos="457200" algn="l"/>
                <a:tab pos="685800" algn="l"/>
              </a:tabLst>
            </a:pPr>
            <a:r>
              <a:rPr lang="ar-SA" sz="1600" dirty="0">
                <a:latin typeface="Constantia" panose="02030602050306030303" pitchFamily="18" charset="0"/>
                <a:ea typeface="Calibri" panose="020F0502020204030204" pitchFamily="34" charset="0"/>
                <a:cs typeface="Arial" panose="020B0604020202020204" pitchFamily="34" charset="0"/>
              </a:rPr>
              <a:t>تحليل الخصائص الجيدة والسيئة للمنتجات المنافسة.</a:t>
            </a:r>
            <a:endParaRPr lang="en-US" sz="1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mj-lt"/>
              <a:buAutoNum type="arabicPeriod"/>
              <a:tabLst>
                <a:tab pos="171450" algn="l"/>
                <a:tab pos="457200" algn="l"/>
                <a:tab pos="685800" algn="l"/>
              </a:tabLst>
            </a:pPr>
            <a:r>
              <a:rPr lang="ar-SA" sz="1600" dirty="0">
                <a:latin typeface="Constantia" panose="02030602050306030303" pitchFamily="18" charset="0"/>
                <a:ea typeface="Calibri" panose="020F0502020204030204" pitchFamily="34" charset="0"/>
                <a:cs typeface="Arial" panose="020B0604020202020204" pitchFamily="34" charset="0"/>
              </a:rPr>
              <a:t>استكشاف سبل جديدة لتحسين أداء المنتج وميزاته.</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84010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E8977DF-9B16-454A-93FD-01BF8A003C8B}"/>
              </a:ext>
            </a:extLst>
          </p:cNvPr>
          <p:cNvSpPr/>
          <p:nvPr/>
        </p:nvSpPr>
        <p:spPr>
          <a:xfrm>
            <a:off x="156411" y="0"/>
            <a:ext cx="12035589" cy="1883977"/>
          </a:xfrm>
          <a:prstGeom prst="rect">
            <a:avLst/>
          </a:prstGeom>
        </p:spPr>
        <p:txBody>
          <a:bodyPr wrap="square">
            <a:spAutoFit/>
          </a:bodyPr>
          <a:lstStyle/>
          <a:p>
            <a:pPr algn="justLow" rtl="1">
              <a:lnSpc>
                <a:spcPct val="150000"/>
              </a:lnSpc>
              <a:spcAft>
                <a:spcPts val="1000"/>
              </a:spcAft>
              <a:tabLst>
                <a:tab pos="0" algn="l"/>
                <a:tab pos="158750" algn="l"/>
              </a:tabLst>
            </a:pPr>
            <a:r>
              <a:rPr lang="ar-SA" sz="2000" b="1" dirty="0">
                <a:latin typeface="Constantia" panose="02030602050306030303" pitchFamily="18" charset="0"/>
                <a:ea typeface="Calibri" panose="020F0502020204030204" pitchFamily="34" charset="0"/>
                <a:cs typeface="Arial" panose="020B0604020202020204" pitchFamily="34" charset="0"/>
              </a:rPr>
              <a:t>ثالثا : أنواع الهندسة العكسية أو التحليل المفكك (</a:t>
            </a:r>
            <a:r>
              <a:rPr lang="en-US" sz="2000" b="1" dirty="0">
                <a:latin typeface="Constantia" panose="02030602050306030303" pitchFamily="18" charset="0"/>
                <a:ea typeface="Calibri" panose="020F0502020204030204" pitchFamily="34" charset="0"/>
                <a:cs typeface="Arial" panose="020B0604020202020204" pitchFamily="34" charset="0"/>
              </a:rPr>
              <a:t>Tear-down</a:t>
            </a:r>
            <a:r>
              <a:rPr lang="ar-SA" sz="2000" b="1" dirty="0">
                <a:latin typeface="Constantia" panose="020306020503060303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tabLst>
                <a:tab pos="0" algn="l"/>
                <a:tab pos="158750" algn="l"/>
              </a:tabLst>
            </a:pPr>
            <a:r>
              <a:rPr lang="ar-SA" dirty="0">
                <a:latin typeface="Constantia" panose="02030602050306030303" pitchFamily="18" charset="0"/>
                <a:ea typeface="Calibri" panose="020F0502020204030204" pitchFamily="34" charset="0"/>
                <a:cs typeface="Arial" panose="020B0604020202020204" pitchFamily="34" charset="0"/>
              </a:rPr>
              <a:t>إن الأنواع المستخدمة للهندسة العكسية أو تحليل المفكك المستخدمة هي ثمانية طرق مختلفة. الطرق الثلاثة الأولى قد صممت لتخفيض تكاليف التصنيع المباشرة إما الأنواع الثلاثة التالية سعت لتخفيض تكاليف الاستثمار المطلوبة لإنتاج المنتج عبر زيادة الإنتاجية إما الطريقتين الأخيرة هي لغرض التكامل بين الهندسة العكسية (التحليل المفكك) و تحليل القيمة أو هندسة القيمة وكما موضحة في الشكل أدناه: (</a:t>
            </a:r>
            <a:r>
              <a:rPr lang="en-US" dirty="0">
                <a:latin typeface="Constantia" panose="02030602050306030303" pitchFamily="18" charset="0"/>
                <a:ea typeface="Calibri" panose="020F0502020204030204" pitchFamily="34" charset="0"/>
                <a:cs typeface="Arial" panose="020B0604020202020204" pitchFamily="34" charset="0"/>
              </a:rPr>
              <a:t>&amp; </a:t>
            </a:r>
            <a:r>
              <a:rPr lang="en-US" dirty="0" err="1">
                <a:latin typeface="Constantia" panose="02030602050306030303" pitchFamily="18" charset="0"/>
                <a:ea typeface="Calibri" panose="020F0502020204030204" pitchFamily="34" charset="0"/>
                <a:cs typeface="Arial" panose="020B0604020202020204" pitchFamily="34" charset="0"/>
              </a:rPr>
              <a:t>Slagmulder</a:t>
            </a:r>
            <a:r>
              <a:rPr lang="en-US" dirty="0">
                <a:latin typeface="Constantia" panose="02030602050306030303" pitchFamily="18" charset="0"/>
                <a:ea typeface="Calibri" panose="020F0502020204030204" pitchFamily="34" charset="0"/>
                <a:cs typeface="Arial" panose="020B0604020202020204" pitchFamily="34" charset="0"/>
              </a:rPr>
              <a:t>,</a:t>
            </a:r>
            <a:r>
              <a:rPr lang="en-GB" dirty="0">
                <a:latin typeface="Constantia" panose="02030602050306030303" pitchFamily="18" charset="0"/>
                <a:ea typeface="Calibri" panose="020F0502020204030204" pitchFamily="34" charset="0"/>
                <a:cs typeface="Arial" panose="020B0604020202020204" pitchFamily="34" charset="0"/>
              </a:rPr>
              <a:t> </a:t>
            </a:r>
            <a:r>
              <a:rPr lang="en-GB" dirty="0" err="1">
                <a:latin typeface="Constantia" panose="02030602050306030303" pitchFamily="18" charset="0"/>
                <a:ea typeface="Calibri" panose="020F0502020204030204" pitchFamily="34" charset="0"/>
                <a:cs typeface="Arial" panose="020B0604020202020204" pitchFamily="34" charset="0"/>
              </a:rPr>
              <a:t>op,cit</a:t>
            </a:r>
            <a:r>
              <a:rPr lang="en-US" dirty="0">
                <a:latin typeface="Constantia" panose="02030602050306030303" pitchFamily="18" charset="0"/>
                <a:ea typeface="Calibri" panose="020F0502020204030204" pitchFamily="34" charset="0"/>
                <a:cs typeface="Arial" panose="020B0604020202020204" pitchFamily="34" charset="0"/>
              </a:rPr>
              <a:t>:341-342 </a:t>
            </a:r>
            <a:r>
              <a:rPr lang="en-US" dirty="0">
                <a:latin typeface="Arial" panose="020B0604020202020204" pitchFamily="34" charset="0"/>
                <a:ea typeface="Calibri" panose="020F0502020204030204" pitchFamily="34" charset="0"/>
                <a:cs typeface="Arial" panose="020B0604020202020204" pitchFamily="34" charset="0"/>
              </a:rPr>
              <a:t> </a:t>
            </a:r>
            <a:r>
              <a:rPr lang="en-US" dirty="0">
                <a:latin typeface="Constantia" panose="02030602050306030303" pitchFamily="18" charset="0"/>
                <a:ea typeface="Calibri" panose="020F0502020204030204" pitchFamily="34" charset="0"/>
                <a:cs typeface="Arial" panose="020B0604020202020204" pitchFamily="34" charset="0"/>
              </a:rPr>
              <a:t>Cooper</a:t>
            </a:r>
            <a:r>
              <a:rPr lang="ar-SA" dirty="0">
                <a:latin typeface="Constantia" panose="02030602050306030303" pitchFamily="18" charset="0"/>
                <a:ea typeface="Calibri" panose="020F0502020204030204" pitchFamily="34" charset="0"/>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a:extLst>
              <a:ext uri="{FF2B5EF4-FFF2-40B4-BE49-F238E27FC236}">
                <a16:creationId xmlns:a16="http://schemas.microsoft.com/office/drawing/2014/main" xmlns="" id="{92FF42C0-92E1-4072-96E9-16D1ECB51569}"/>
              </a:ext>
            </a:extLst>
          </p:cNvPr>
          <p:cNvPicPr>
            <a:picLocks noChangeAspect="1"/>
          </p:cNvPicPr>
          <p:nvPr/>
        </p:nvPicPr>
        <p:blipFill>
          <a:blip r:embed="rId2"/>
          <a:stretch>
            <a:fillRect/>
          </a:stretch>
        </p:blipFill>
        <p:spPr>
          <a:xfrm>
            <a:off x="1732548" y="1883977"/>
            <a:ext cx="8506326" cy="4974023"/>
          </a:xfrm>
          <a:prstGeom prst="rect">
            <a:avLst/>
          </a:prstGeom>
        </p:spPr>
      </p:pic>
    </p:spTree>
    <p:extLst>
      <p:ext uri="{BB962C8B-B14F-4D97-AF65-F5344CB8AC3E}">
        <p14:creationId xmlns:p14="http://schemas.microsoft.com/office/powerpoint/2010/main" val="2769444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7026CF5-910E-4958-9ABE-DAF5BEA12C85}"/>
              </a:ext>
            </a:extLst>
          </p:cNvPr>
          <p:cNvSpPr/>
          <p:nvPr/>
        </p:nvSpPr>
        <p:spPr>
          <a:xfrm>
            <a:off x="163773" y="191155"/>
            <a:ext cx="12028227" cy="1931234"/>
          </a:xfrm>
          <a:prstGeom prst="rect">
            <a:avLst/>
          </a:prstGeom>
        </p:spPr>
        <p:txBody>
          <a:bodyPr wrap="square">
            <a:spAutoFit/>
          </a:bodyPr>
          <a:lstStyle/>
          <a:p>
            <a:pPr marL="171450" marR="0" indent="-228600" algn="justLow" rtl="1">
              <a:lnSpc>
                <a:spcPct val="150000"/>
              </a:lnSpc>
              <a:spcBef>
                <a:spcPts val="0"/>
              </a:spcBef>
              <a:spcAft>
                <a:spcPts val="1000"/>
              </a:spcAft>
              <a:tabLst>
                <a:tab pos="158750" algn="l"/>
              </a:tabLst>
            </a:pPr>
            <a:r>
              <a:rPr lang="ar-SA" b="1" dirty="0">
                <a:latin typeface="Constantia" panose="02030602050306030303" pitchFamily="18" charset="0"/>
                <a:ea typeface="Calibri" panose="020F0502020204030204" pitchFamily="34" charset="0"/>
                <a:cs typeface="Arial" panose="020B0604020202020204" pitchFamily="34" charset="0"/>
              </a:rPr>
              <a:t>1- </a:t>
            </a:r>
            <a:r>
              <a:rPr lang="ar-SA" sz="2000" b="1" dirty="0">
                <a:latin typeface="Constantia" panose="02030602050306030303" pitchFamily="18" charset="0"/>
                <a:ea typeface="Calibri" panose="020F0502020204030204" pitchFamily="34" charset="0"/>
                <a:cs typeface="Arial" panose="020B0604020202020204" pitchFamily="34" charset="0"/>
              </a:rPr>
              <a:t>التحليل المفكك الحركي (</a:t>
            </a:r>
            <a:r>
              <a:rPr lang="en-US" sz="2000" b="1" dirty="0">
                <a:latin typeface="Constantia" panose="02030602050306030303" pitchFamily="18" charset="0"/>
                <a:ea typeface="Calibri" panose="020F0502020204030204" pitchFamily="34" charset="0"/>
                <a:cs typeface="Arial" panose="020B0604020202020204" pitchFamily="34" charset="0"/>
              </a:rPr>
              <a:t>Dynamic Teardown</a:t>
            </a:r>
            <a:r>
              <a:rPr lang="ar-SA" sz="2000" b="1" dirty="0">
                <a:latin typeface="Constantia" panose="020306020503060303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71450" marR="0" indent="-228600" algn="justLow" rtl="1">
              <a:lnSpc>
                <a:spcPct val="150000"/>
              </a:lnSpc>
              <a:spcBef>
                <a:spcPts val="0"/>
              </a:spcBef>
              <a:spcAft>
                <a:spcPts val="1000"/>
              </a:spcAft>
              <a:tabLst>
                <a:tab pos="158750" algn="l"/>
                <a:tab pos="1714500" algn="l"/>
              </a:tabLst>
            </a:pPr>
            <a:r>
              <a:rPr lang="ar-SA" dirty="0">
                <a:latin typeface="Constantia" panose="02030602050306030303" pitchFamily="18" charset="0"/>
                <a:ea typeface="Calibri" panose="020F0502020204030204" pitchFamily="34" charset="0"/>
                <a:cs typeface="Arial" panose="020B0604020202020204" pitchFamily="34" charset="0"/>
              </a:rPr>
              <a:t>     يهدف تحليل المفكك الديناميكي إلى تحديد طرق تخفيض عدد عمليات التجميع المطلوبة في التصنيع أو الوقت المستغرق لأدائها والطريقة تتضمن تفكيك أجزاء المنتجات المنافسة وتحليل عمليات التجميع ومقارنتها مع منتجات الشركة قيد الدراسة و ونرى ما إذا كان يمكن تطبيقها على منتجات الشركة سوف ينفعها.</a:t>
            </a:r>
            <a:endParaRPr lang="ar-IQ" dirty="0">
              <a:latin typeface="Constantia" panose="02030602050306030303" pitchFamily="18" charset="0"/>
              <a:ea typeface="Calibri" panose="020F0502020204030204" pitchFamily="34" charset="0"/>
              <a:cs typeface="Arial" panose="020B0604020202020204" pitchFamily="34" charset="0"/>
            </a:endParaRPr>
          </a:p>
          <a:p>
            <a:pPr marL="171450" marR="0" indent="-228600" algn="justLow" rtl="1">
              <a:lnSpc>
                <a:spcPct val="150000"/>
              </a:lnSpc>
              <a:spcBef>
                <a:spcPts val="0"/>
              </a:spcBef>
              <a:spcAft>
                <a:spcPts val="1000"/>
              </a:spcAft>
              <a:tabLst>
                <a:tab pos="158750" algn="l"/>
                <a:tab pos="1714500" algn="l"/>
              </a:tabLs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xmlns="" id="{E948DF9E-4BFC-41AB-B9AD-5B6AFA19C279}"/>
              </a:ext>
            </a:extLst>
          </p:cNvPr>
          <p:cNvSpPr/>
          <p:nvPr/>
        </p:nvSpPr>
        <p:spPr>
          <a:xfrm>
            <a:off x="163773" y="1656015"/>
            <a:ext cx="12028227" cy="2299476"/>
          </a:xfrm>
          <a:prstGeom prst="rect">
            <a:avLst/>
          </a:prstGeom>
        </p:spPr>
        <p:txBody>
          <a:bodyPr wrap="square">
            <a:spAutoFit/>
          </a:bodyPr>
          <a:lstStyle/>
          <a:p>
            <a:pPr marL="171450" marR="0" indent="-228600" algn="justLow" rtl="1">
              <a:lnSpc>
                <a:spcPct val="150000"/>
              </a:lnSpc>
              <a:spcBef>
                <a:spcPts val="0"/>
              </a:spcBef>
              <a:spcAft>
                <a:spcPts val="1000"/>
              </a:spcAft>
              <a:tabLst>
                <a:tab pos="158750" algn="l"/>
                <a:tab pos="1714500" algn="l"/>
              </a:tabLst>
            </a:pPr>
            <a:r>
              <a:rPr lang="ar-IQ" b="1" dirty="0">
                <a:latin typeface="Constantia" panose="02030602050306030303" pitchFamily="18" charset="0"/>
                <a:ea typeface="Calibri" panose="020F0502020204030204" pitchFamily="34" charset="0"/>
                <a:cs typeface="Arial" panose="020B0604020202020204" pitchFamily="34" charset="0"/>
              </a:rPr>
              <a:t>2</a:t>
            </a:r>
            <a:r>
              <a:rPr lang="ar-SA" b="1" dirty="0">
                <a:latin typeface="Constantia" panose="02030602050306030303" pitchFamily="18" charset="0"/>
                <a:ea typeface="Calibri" panose="020F0502020204030204" pitchFamily="34" charset="0"/>
                <a:cs typeface="Arial" panose="020B0604020202020204" pitchFamily="34" charset="0"/>
              </a:rPr>
              <a:t>- </a:t>
            </a:r>
            <a:r>
              <a:rPr lang="ar-SA" sz="2000" b="1" dirty="0">
                <a:latin typeface="Constantia" panose="02030602050306030303" pitchFamily="18" charset="0"/>
                <a:ea typeface="Calibri" panose="020F0502020204030204" pitchFamily="34" charset="0"/>
                <a:cs typeface="Arial" panose="020B0604020202020204" pitchFamily="34" charset="0"/>
              </a:rPr>
              <a:t>التحليل المفكك للتكلفة (</a:t>
            </a:r>
            <a:r>
              <a:rPr lang="en-US" sz="2000" b="1" dirty="0">
                <a:latin typeface="Constantia" panose="02030602050306030303" pitchFamily="18" charset="0"/>
                <a:ea typeface="Calibri" panose="020F0502020204030204" pitchFamily="34" charset="0"/>
                <a:cs typeface="Arial" panose="020B0604020202020204" pitchFamily="34" charset="0"/>
              </a:rPr>
              <a:t>Cost Teardown</a:t>
            </a:r>
            <a:r>
              <a:rPr lang="ar-SA" sz="2000" b="1" dirty="0">
                <a:latin typeface="Constantia" panose="020306020503060303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71450" marR="0" indent="-228600" algn="justLow" rtl="1">
              <a:lnSpc>
                <a:spcPct val="150000"/>
              </a:lnSpc>
              <a:spcBef>
                <a:spcPts val="0"/>
              </a:spcBef>
              <a:spcAft>
                <a:spcPts val="1000"/>
              </a:spcAft>
              <a:tabLst>
                <a:tab pos="158750" algn="l"/>
              </a:tabLst>
            </a:pPr>
            <a:r>
              <a:rPr lang="ar-SA" dirty="0">
                <a:latin typeface="Constantia" panose="02030602050306030303" pitchFamily="18" charset="0"/>
                <a:ea typeface="Calibri" panose="020F0502020204030204" pitchFamily="34" charset="0"/>
                <a:cs typeface="Arial" panose="020B0604020202020204" pitchFamily="34" charset="0"/>
              </a:rPr>
              <a:t>     يهدف أسلوب تحليل المفكك للتكلفة إلى تخفيض المكونات المستخدمة في المنتج . إذ يتم مقارنة تكلفة المكونات المستخدمة في منتجات المنافسين مع تلك المستخدمة من قبل الشركة .فإذا كان المكٌون أو العنصر المستخدم من قبل الشركة أعلى تكلفة من تكلفة المنافسين يتم إجراء التحليل الوظيفي للتعرف على  التكلفة الإضافية الناتجة من زيادة الوظائف. إما إذا كانت وظائف المكونات متطابقة يتم البحث عن أنشطة تخفض التكاليف مثل تحسين الوظيفة أو تخفيض الوزن أو تخفيض أوقات الإعداد وتخفيض عدد العمليات.</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xmlns="" id="{EBB76600-F788-4CD6-8044-8DA5591052D6}"/>
              </a:ext>
            </a:extLst>
          </p:cNvPr>
          <p:cNvSpPr/>
          <p:nvPr/>
        </p:nvSpPr>
        <p:spPr>
          <a:xfrm>
            <a:off x="163773" y="3819261"/>
            <a:ext cx="12028227" cy="2299476"/>
          </a:xfrm>
          <a:prstGeom prst="rect">
            <a:avLst/>
          </a:prstGeom>
        </p:spPr>
        <p:txBody>
          <a:bodyPr wrap="square">
            <a:spAutoFit/>
          </a:bodyPr>
          <a:lstStyle/>
          <a:p>
            <a:pPr marL="171450" marR="0" indent="-228600" algn="justLow" rtl="1">
              <a:lnSpc>
                <a:spcPct val="150000"/>
              </a:lnSpc>
              <a:spcBef>
                <a:spcPts val="0"/>
              </a:spcBef>
              <a:spcAft>
                <a:spcPts val="1000"/>
              </a:spcAft>
              <a:tabLst>
                <a:tab pos="158750" algn="l"/>
              </a:tabLst>
            </a:pPr>
            <a:r>
              <a:rPr lang="ar-SA" b="1" dirty="0">
                <a:latin typeface="Constantia" panose="02030602050306030303" pitchFamily="18" charset="0"/>
                <a:ea typeface="Calibri" panose="020F0502020204030204" pitchFamily="34" charset="0"/>
                <a:cs typeface="Arial" panose="020B0604020202020204" pitchFamily="34" charset="0"/>
              </a:rPr>
              <a:t>3- </a:t>
            </a:r>
            <a:r>
              <a:rPr lang="ar-SA" sz="2000" b="1" dirty="0">
                <a:latin typeface="Constantia" panose="02030602050306030303" pitchFamily="18" charset="0"/>
                <a:ea typeface="Calibri" panose="020F0502020204030204" pitchFamily="34" charset="0"/>
                <a:cs typeface="Arial" panose="020B0604020202020204" pitchFamily="34" charset="0"/>
              </a:rPr>
              <a:t>التحليل المفكك للمواد (</a:t>
            </a:r>
            <a:r>
              <a:rPr lang="en-US" sz="2000" b="1" dirty="0">
                <a:latin typeface="Constantia" panose="02030602050306030303" pitchFamily="18" charset="0"/>
                <a:ea typeface="Calibri" panose="020F0502020204030204" pitchFamily="34" charset="0"/>
                <a:cs typeface="Arial" panose="020B0604020202020204" pitchFamily="34" charset="0"/>
              </a:rPr>
              <a:t>Material </a:t>
            </a:r>
            <a:r>
              <a:rPr lang="en-US" sz="2000" b="1" dirty="0" err="1">
                <a:latin typeface="Constantia" panose="02030602050306030303" pitchFamily="18" charset="0"/>
                <a:ea typeface="Calibri" panose="020F0502020204030204" pitchFamily="34" charset="0"/>
                <a:cs typeface="Arial" panose="020B0604020202020204" pitchFamily="34" charset="0"/>
              </a:rPr>
              <a:t>TearDown</a:t>
            </a:r>
            <a:r>
              <a:rPr lang="ar-SA" sz="2000" b="1" dirty="0">
                <a:latin typeface="Constantia" panose="020306020503060303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71450" marR="0" indent="-228600" algn="justLow" rtl="1">
              <a:lnSpc>
                <a:spcPct val="150000"/>
              </a:lnSpc>
              <a:spcBef>
                <a:spcPts val="0"/>
              </a:spcBef>
              <a:spcAft>
                <a:spcPts val="1000"/>
              </a:spcAft>
              <a:tabLst>
                <a:tab pos="158750" algn="l"/>
              </a:tabLst>
            </a:pPr>
            <a:r>
              <a:rPr lang="ar-SA" dirty="0">
                <a:latin typeface="Constantia" panose="02030602050306030303" pitchFamily="18" charset="0"/>
                <a:ea typeface="Calibri" panose="020F0502020204030204" pitchFamily="34" charset="0"/>
                <a:cs typeface="Arial" panose="020B0604020202020204" pitchFamily="34" charset="0"/>
              </a:rPr>
              <a:t>    يتضمن أسلوب التحليل المفكك للمواد على مقارنة المواد والمعالجات السطحية للمكونات المستخدمة من قبل المنافسين مع تلك المستخدمة من قبل الشركة . إذ يتم شراء منتجات المنافسين وتفكيكها لكي يتم التعرف على التجديدات التي أدخلت من قبل المنافسين. ويعد هذا التحليل مفيد في مرحلة التفكير  للشركة بخصوص  تطوير المنتجات المستقبلية وكذلك يعد هذا التحليل فعال في قيد الأجزاء التي تعمل مع بعضها والتي تقدم الوظيفة نفسها.على سبيل المثال, في مجال عمليات التجميع الفرعية قد تكون الشركة تستخدم أجزاء معدنية في المنتج بينما منافسيها يستخدمون مادة البلاستك.</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249397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7A2AC8F-CB7A-4381-B761-57C27A430DB1}"/>
              </a:ext>
            </a:extLst>
          </p:cNvPr>
          <p:cNvSpPr/>
          <p:nvPr/>
        </p:nvSpPr>
        <p:spPr>
          <a:xfrm>
            <a:off x="163773" y="218450"/>
            <a:ext cx="12028227" cy="1468479"/>
          </a:xfrm>
          <a:prstGeom prst="rect">
            <a:avLst/>
          </a:prstGeom>
        </p:spPr>
        <p:txBody>
          <a:bodyPr wrap="square">
            <a:spAutoFit/>
          </a:bodyPr>
          <a:lstStyle/>
          <a:p>
            <a:pPr marL="171450" marR="0" indent="-228600" algn="justLow" rtl="1">
              <a:lnSpc>
                <a:spcPct val="150000"/>
              </a:lnSpc>
              <a:spcBef>
                <a:spcPts val="0"/>
              </a:spcBef>
              <a:spcAft>
                <a:spcPts val="1000"/>
              </a:spcAft>
              <a:tabLst>
                <a:tab pos="158750" algn="l"/>
              </a:tabLst>
            </a:pPr>
            <a:r>
              <a:rPr lang="ar-SA" dirty="0">
                <a:latin typeface="Constantia" panose="02030602050306030303" pitchFamily="18" charset="0"/>
                <a:ea typeface="Calibri" panose="020F0502020204030204" pitchFamily="34" charset="0"/>
                <a:cs typeface="Arial" panose="020B0604020202020204" pitchFamily="34" charset="0"/>
              </a:rPr>
              <a:t>4- </a:t>
            </a:r>
            <a:r>
              <a:rPr lang="ar-SA" sz="2000" b="1" dirty="0">
                <a:latin typeface="Constantia" panose="02030602050306030303" pitchFamily="18" charset="0"/>
                <a:ea typeface="Calibri" panose="020F0502020204030204" pitchFamily="34" charset="0"/>
                <a:cs typeface="Arial" panose="020B0604020202020204" pitchFamily="34" charset="0"/>
              </a:rPr>
              <a:t>التحليل المفكك الثابت ( </a:t>
            </a:r>
            <a:r>
              <a:rPr lang="en-US" sz="2000" b="1" dirty="0">
                <a:latin typeface="Constantia" panose="02030602050306030303" pitchFamily="18" charset="0"/>
                <a:ea typeface="Calibri" panose="020F0502020204030204" pitchFamily="34" charset="0"/>
                <a:cs typeface="Arial" panose="020B0604020202020204" pitchFamily="34" charset="0"/>
              </a:rPr>
              <a:t>Teardown</a:t>
            </a:r>
            <a:r>
              <a:rPr lang="ar-SA" sz="2000" b="1" dirty="0">
                <a:latin typeface="Constantia" panose="02030602050306030303" pitchFamily="18" charset="0"/>
                <a:ea typeface="Calibri" panose="020F0502020204030204" pitchFamily="34" charset="0"/>
                <a:cs typeface="Arial" panose="020B0604020202020204" pitchFamily="34" charset="0"/>
              </a:rPr>
              <a:t>  </a:t>
            </a:r>
            <a:r>
              <a:rPr lang="en-US" sz="2000" b="1" dirty="0">
                <a:latin typeface="Constantia" panose="02030602050306030303" pitchFamily="18" charset="0"/>
                <a:ea typeface="Calibri" panose="020F0502020204030204" pitchFamily="34" charset="0"/>
                <a:cs typeface="Arial" panose="020B0604020202020204" pitchFamily="34" charset="0"/>
              </a:rPr>
              <a:t>Static</a:t>
            </a:r>
            <a:r>
              <a:rPr lang="ar-SA" sz="2000" b="1" dirty="0">
                <a:latin typeface="Constantia" panose="020306020503060303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71450" marR="0" indent="-228600" algn="justLow" rtl="1">
              <a:lnSpc>
                <a:spcPct val="150000"/>
              </a:lnSpc>
              <a:spcBef>
                <a:spcPts val="0"/>
              </a:spcBef>
              <a:spcAft>
                <a:spcPts val="1000"/>
              </a:spcAft>
              <a:tabLst>
                <a:tab pos="158750" algn="l"/>
              </a:tabLst>
            </a:pPr>
            <a:r>
              <a:rPr lang="ar-SA" dirty="0">
                <a:latin typeface="Constantia" panose="02030602050306030303" pitchFamily="18" charset="0"/>
                <a:ea typeface="Calibri" panose="020F0502020204030204" pitchFamily="34" charset="0"/>
                <a:cs typeface="Arial" panose="020B0604020202020204" pitchFamily="34" charset="0"/>
              </a:rPr>
              <a:t>     يعد أسلوب التحليل المفكك الثابت  ابسط أنواع التحليل المفكك الأخرى يتضمن تفكيك منتجات المنافسين إلى مكوناتها ومن ثم وضعها على طاولة أو عرضها على الشاشة بحيث يتمكن مهندسي التصميم من إن يروا الفرق بين منتجات الشركة ومنتجات المنافسين</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xmlns="" id="{EB26685D-D629-4079-B736-185E1B5BB4D0}"/>
              </a:ext>
            </a:extLst>
          </p:cNvPr>
          <p:cNvSpPr/>
          <p:nvPr/>
        </p:nvSpPr>
        <p:spPr>
          <a:xfrm>
            <a:off x="163773" y="1686929"/>
            <a:ext cx="12028227" cy="2299476"/>
          </a:xfrm>
          <a:prstGeom prst="rect">
            <a:avLst/>
          </a:prstGeom>
        </p:spPr>
        <p:txBody>
          <a:bodyPr wrap="square">
            <a:spAutoFit/>
          </a:bodyPr>
          <a:lstStyle/>
          <a:p>
            <a:pPr marL="171450" marR="0" indent="-228600" algn="justLow" rtl="1">
              <a:lnSpc>
                <a:spcPct val="150000"/>
              </a:lnSpc>
              <a:spcBef>
                <a:spcPts val="0"/>
              </a:spcBef>
              <a:spcAft>
                <a:spcPts val="1000"/>
              </a:spcAft>
              <a:tabLst>
                <a:tab pos="158750" algn="l"/>
              </a:tabLst>
            </a:pPr>
            <a:r>
              <a:rPr lang="ar-SA" sz="2000" b="1" dirty="0">
                <a:latin typeface="Constantia" panose="02030602050306030303" pitchFamily="18" charset="0"/>
                <a:ea typeface="Calibri" panose="020F0502020204030204" pitchFamily="34" charset="0"/>
                <a:cs typeface="Arial" panose="020B0604020202020204" pitchFamily="34" charset="0"/>
              </a:rPr>
              <a:t>5- التحليل المفكك للعمليات (</a:t>
            </a:r>
            <a:r>
              <a:rPr lang="en-US" sz="2000" b="1" dirty="0">
                <a:latin typeface="Constantia" panose="02030602050306030303" pitchFamily="18" charset="0"/>
                <a:ea typeface="Calibri" panose="020F0502020204030204" pitchFamily="34" charset="0"/>
                <a:cs typeface="Arial" panose="020B0604020202020204" pitchFamily="34" charset="0"/>
              </a:rPr>
              <a:t>Process Teardown</a:t>
            </a:r>
            <a:r>
              <a:rPr lang="ar-SA" sz="2000" b="1" dirty="0">
                <a:latin typeface="Constantia" panose="020306020503060303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71450" marR="0" indent="-228600" algn="justLow" rtl="1">
              <a:lnSpc>
                <a:spcPct val="150000"/>
              </a:lnSpc>
              <a:spcBef>
                <a:spcPts val="0"/>
              </a:spcBef>
              <a:spcAft>
                <a:spcPts val="1000"/>
              </a:spcAft>
              <a:tabLst>
                <a:tab pos="158750" algn="l"/>
              </a:tabLst>
            </a:pPr>
            <a:r>
              <a:rPr lang="ar-SA" dirty="0">
                <a:latin typeface="Constantia" panose="02030602050306030303" pitchFamily="18" charset="0"/>
                <a:ea typeface="Calibri" panose="020F0502020204030204" pitchFamily="34" charset="0"/>
                <a:cs typeface="Arial" panose="020B0604020202020204" pitchFamily="34" charset="0"/>
              </a:rPr>
              <a:t>    وتتضمن عمليات المقارنة للعمليات التصنيع للأجزاء المتشابهة وتخفيض الاختلاف بينهما.والهدف هو على المدى البعيد هو إنتاج منتجات متعددة أو مكونات على نفس الخط الإنتاجي .تحقيق هذا الهدف هو مهم خاصة في صناعة السيارات بسبب حجوم الإنتاج الصغيرة نسبياً حيث تتطلب إنتاج مختلط إذا ما أريد إن تكون مربحة يجب إن تعكس هذا الهدف. على سبيل المثال , شركة (</a:t>
            </a:r>
            <a:r>
              <a:rPr lang="en-US" dirty="0">
                <a:latin typeface="Constantia" panose="02030602050306030303" pitchFamily="18" charset="0"/>
                <a:ea typeface="Calibri" panose="020F0502020204030204" pitchFamily="34" charset="0"/>
                <a:cs typeface="Arial" panose="020B0604020202020204" pitchFamily="34" charset="0"/>
              </a:rPr>
              <a:t>Isuzu</a:t>
            </a:r>
            <a:r>
              <a:rPr lang="ar-SA" dirty="0">
                <a:latin typeface="Constantia" panose="02030602050306030303" pitchFamily="18" charset="0"/>
                <a:ea typeface="Calibri" panose="020F0502020204030204" pitchFamily="34" charset="0"/>
                <a:cs typeface="Arial" panose="020B0604020202020204" pitchFamily="34" charset="0"/>
              </a:rPr>
              <a:t>) هي شركة صناعة السيارات الوحيدة التي كانت تنتج منتجات مختلطة مثل أربع أبواب أو ذو بابين أو ذات اليمين أو اليسار وعلى الخط التجميعي نفسه.</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xmlns="" id="{84778674-2DB5-4C83-B406-7D4068AF51B9}"/>
              </a:ext>
            </a:extLst>
          </p:cNvPr>
          <p:cNvSpPr/>
          <p:nvPr/>
        </p:nvSpPr>
        <p:spPr>
          <a:xfrm>
            <a:off x="163773" y="3640080"/>
            <a:ext cx="12028227" cy="2335383"/>
          </a:xfrm>
          <a:prstGeom prst="rect">
            <a:avLst/>
          </a:prstGeom>
        </p:spPr>
        <p:txBody>
          <a:bodyPr wrap="square">
            <a:spAutoFit/>
          </a:bodyPr>
          <a:lstStyle/>
          <a:p>
            <a:pPr marL="171450" marR="0" indent="-228600" algn="justLow" rtl="1">
              <a:lnSpc>
                <a:spcPct val="150000"/>
              </a:lnSpc>
              <a:spcBef>
                <a:spcPts val="0"/>
              </a:spcBef>
              <a:spcAft>
                <a:spcPts val="1000"/>
              </a:spcAft>
              <a:tabLst>
                <a:tab pos="158750" algn="l"/>
              </a:tabLst>
            </a:pPr>
            <a:r>
              <a:rPr lang="ar-SA" sz="1400" dirty="0">
                <a:latin typeface="Constantia" panose="02030602050306030303" pitchFamily="18" charset="0"/>
                <a:ea typeface="Calibri" panose="020F0502020204030204" pitchFamily="34" charset="0"/>
                <a:cs typeface="Arial" panose="020B060402020202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lvl="1" indent="-228600" algn="justLow" rtl="1">
              <a:lnSpc>
                <a:spcPct val="150000"/>
              </a:lnSpc>
              <a:spcAft>
                <a:spcPts val="1000"/>
              </a:spcAft>
              <a:buFont typeface="+mj-lt"/>
              <a:buAutoNum type="arabicPeriod" startAt="6"/>
              <a:tabLst>
                <a:tab pos="158750" algn="l"/>
              </a:tabLst>
            </a:pPr>
            <a:r>
              <a:rPr lang="ar-SA" sz="2000" b="1" dirty="0">
                <a:latin typeface="Constantia" panose="02030602050306030303" pitchFamily="18" charset="0"/>
                <a:cs typeface="Arial" panose="020B0604020202020204" pitchFamily="34" charset="0"/>
              </a:rPr>
              <a:t>مصفوفة التحليل المفكك (</a:t>
            </a:r>
            <a:r>
              <a:rPr lang="en-US" sz="2000" b="1" dirty="0">
                <a:latin typeface="Constantia" panose="02030602050306030303" pitchFamily="18" charset="0"/>
                <a:cs typeface="Arial" panose="020B0604020202020204" pitchFamily="34" charset="0"/>
              </a:rPr>
              <a:t>Matrix Teardown</a:t>
            </a:r>
            <a:r>
              <a:rPr lang="ar-SA" sz="2000" b="1" dirty="0">
                <a:latin typeface="Constantia" panose="02030602050306030303" pitchFamily="18" charset="0"/>
                <a:cs typeface="Arial" panose="020B0604020202020204" pitchFamily="34" charset="0"/>
              </a:rPr>
              <a:t>)</a:t>
            </a:r>
            <a:endParaRPr lang="en-US" sz="2000" b="1" dirty="0">
              <a:latin typeface="Constantia" panose="02030602050306030303" pitchFamily="18" charset="0"/>
              <a:cs typeface="Arial" panose="020B0604020202020204" pitchFamily="34" charset="0"/>
            </a:endParaRPr>
          </a:p>
          <a:p>
            <a:pPr marL="171450" marR="0" indent="-228600" algn="justLow" rtl="1">
              <a:lnSpc>
                <a:spcPct val="150000"/>
              </a:lnSpc>
              <a:spcBef>
                <a:spcPts val="0"/>
              </a:spcBef>
              <a:spcAft>
                <a:spcPts val="1000"/>
              </a:spcAft>
              <a:tabLst>
                <a:tab pos="158750" algn="l"/>
              </a:tabLst>
            </a:pPr>
            <a:r>
              <a:rPr lang="ar-SA" sz="1400" dirty="0">
                <a:latin typeface="Constantia" panose="02030602050306030303" pitchFamily="18" charset="0"/>
                <a:ea typeface="Calibri" panose="020F0502020204030204" pitchFamily="34" charset="0"/>
                <a:cs typeface="Arial" panose="020B0604020202020204" pitchFamily="34" charset="0"/>
              </a:rPr>
              <a:t>     </a:t>
            </a:r>
            <a:r>
              <a:rPr lang="ar-SA" dirty="0">
                <a:latin typeface="Constantia" panose="02030602050306030303" pitchFamily="18" charset="0"/>
                <a:cs typeface="Arial" panose="020B0604020202020204" pitchFamily="34" charset="0"/>
              </a:rPr>
              <a:t>يدرج في مصفوفة التحليل المفكك كل المكونات المستخدمة من قبل الشركة قيد الدراسة . هذه المصفوفة تعد على أساس ما تقتضيه الحاجة , تحدد حجم كل مكٌون يستخدم في الشهر من كل نموذج وأجمالي الاستخدام في جميع نماذج المنتج .وأي مكونات منخفضة الحجم يوضع لها علامة في نشاط تصميم المنتجات الحالية لكي يتم استبعادها من المنتجات المستقبلية.</a:t>
            </a:r>
            <a:endParaRPr lang="en-US" dirty="0">
              <a:latin typeface="Constantia" panose="02030602050306030303" pitchFamily="18" charset="0"/>
              <a:cs typeface="Arial" panose="020B0604020202020204" pitchFamily="34" charset="0"/>
            </a:endParaRPr>
          </a:p>
        </p:txBody>
      </p:sp>
    </p:spTree>
    <p:extLst>
      <p:ext uri="{BB962C8B-B14F-4D97-AF65-F5344CB8AC3E}">
        <p14:creationId xmlns:p14="http://schemas.microsoft.com/office/powerpoint/2010/main" val="1143715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7BF1D576-D544-460D-8334-B59D617DE878}"/>
              </a:ext>
            </a:extLst>
          </p:cNvPr>
          <p:cNvSpPr/>
          <p:nvPr/>
        </p:nvSpPr>
        <p:spPr>
          <a:xfrm>
            <a:off x="191069" y="-29062"/>
            <a:ext cx="12000931" cy="3545971"/>
          </a:xfrm>
          <a:prstGeom prst="rect">
            <a:avLst/>
          </a:prstGeom>
        </p:spPr>
        <p:txBody>
          <a:bodyPr wrap="square">
            <a:spAutoFit/>
          </a:bodyPr>
          <a:lstStyle/>
          <a:p>
            <a:pPr marL="342900" marR="0" lvl="0" indent="-342900" algn="just" rtl="1">
              <a:lnSpc>
                <a:spcPct val="150000"/>
              </a:lnSpc>
              <a:spcBef>
                <a:spcPts val="0"/>
              </a:spcBef>
              <a:spcAft>
                <a:spcPts val="0"/>
              </a:spcAft>
              <a:buFont typeface="+mj-lt"/>
              <a:buAutoNum type="arabicPeriod" startAt="7"/>
              <a:tabLst>
                <a:tab pos="158750" algn="l"/>
                <a:tab pos="273050" algn="l"/>
                <a:tab pos="387350" algn="l"/>
                <a:tab pos="844550" algn="l"/>
              </a:tabLst>
            </a:pPr>
            <a:r>
              <a:rPr lang="ar-SA" sz="2000" b="1" dirty="0">
                <a:latin typeface="Constantia" panose="02030602050306030303" pitchFamily="18" charset="0"/>
                <a:ea typeface="Calibri" panose="020F0502020204030204" pitchFamily="34" charset="0"/>
                <a:cs typeface="Arial" panose="020B0604020202020204" pitchFamily="34" charset="0"/>
              </a:rPr>
              <a:t>أسلوب سعر وحدة الكيلو غرام (</a:t>
            </a:r>
            <a:r>
              <a:rPr lang="en-US" sz="2000" b="1" i="1" dirty="0">
                <a:latin typeface="Constantia" panose="02030602050306030303" pitchFamily="18" charset="0"/>
                <a:ea typeface="Calibri" panose="020F0502020204030204" pitchFamily="34" charset="0"/>
                <a:cs typeface="Arial" panose="020B0604020202020204" pitchFamily="34" charset="0"/>
              </a:rPr>
              <a:t>Unit-Kilogram Price Method</a:t>
            </a:r>
            <a:r>
              <a:rPr lang="ar-SA" sz="2000" b="1" dirty="0">
                <a:latin typeface="Constantia" panose="020306020503060303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71450" marR="0" indent="-228600" algn="justLow" rtl="1">
              <a:lnSpc>
                <a:spcPct val="150000"/>
              </a:lnSpc>
              <a:spcBef>
                <a:spcPts val="0"/>
              </a:spcBef>
              <a:spcAft>
                <a:spcPts val="1000"/>
              </a:spcAft>
              <a:tabLst>
                <a:tab pos="158750" algn="l"/>
              </a:tabLst>
            </a:pPr>
            <a:r>
              <a:rPr lang="ar-SA" dirty="0">
                <a:latin typeface="Constantia" panose="02030602050306030303" pitchFamily="18" charset="0"/>
                <a:ea typeface="Calibri" panose="020F0502020204030204" pitchFamily="34" charset="0"/>
                <a:cs typeface="Arial" panose="020B0604020202020204" pitchFamily="34" charset="0"/>
              </a:rPr>
              <a:t>     يتم استخدام سعر وحدة الكيلوغرام للأجزاء التي يتم تجميعها في المنتج أو استخدمت في عمليات التصنيع المتماثلة لمجموعة منتجات يتم تحليلها لغرض تحديد فرص تخفيض التكاليف .في هذا الأسلوب كفاءة المنتج أو العنصر تستخلص من حيث قيمة الكيلوغرام الواحد (قسمة التكاليف على وزنها) ويتم تحديد المنتجات التي تتطلب المزيد من التحليل عن طريق رسم قيمة الكيلوغرام الواحد لكل المنتجات في مجموع المنتج نفسه يقابله وزنه.</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mj-lt"/>
              <a:buAutoNum type="arabicPeriod" startAt="7"/>
              <a:tabLst>
                <a:tab pos="158750" algn="l"/>
                <a:tab pos="273050" algn="l"/>
                <a:tab pos="730250" algn="l"/>
              </a:tabLst>
            </a:pPr>
            <a:r>
              <a:rPr lang="ar-SA" b="1" dirty="0">
                <a:latin typeface="Constantia" panose="02030602050306030303" pitchFamily="18" charset="0"/>
                <a:ea typeface="Calibri" panose="020F0502020204030204" pitchFamily="34" charset="0"/>
                <a:cs typeface="Arial" panose="020B0604020202020204" pitchFamily="34" charset="0"/>
              </a:rPr>
              <a:t>تقييم التجميع بأسلوب التحليل المفكك (</a:t>
            </a:r>
            <a:r>
              <a:rPr lang="en-US" b="1" i="1" dirty="0">
                <a:latin typeface="Constantia" panose="02030602050306030303" pitchFamily="18" charset="0"/>
                <a:ea typeface="Calibri" panose="020F0502020204030204" pitchFamily="34" charset="0"/>
                <a:cs typeface="Arial" panose="020B0604020202020204" pitchFamily="34" charset="0"/>
              </a:rPr>
              <a:t>Group Estimate by Teardown Method</a:t>
            </a:r>
            <a:r>
              <a:rPr lang="ar-SA" b="1" dirty="0">
                <a:latin typeface="Constantia" panose="020306020503060303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71450" marR="0" indent="-228600" algn="justLow" rtl="1">
              <a:lnSpc>
                <a:spcPct val="150000"/>
              </a:lnSpc>
              <a:spcBef>
                <a:spcPts val="0"/>
              </a:spcBef>
              <a:spcAft>
                <a:spcPts val="1000"/>
              </a:spcAft>
              <a:tabLst>
                <a:tab pos="158750" algn="l"/>
              </a:tabLst>
            </a:pPr>
            <a:r>
              <a:rPr lang="ar-SA" dirty="0">
                <a:latin typeface="Constantia" panose="02030602050306030303" pitchFamily="18" charset="0"/>
                <a:ea typeface="Calibri" panose="020F0502020204030204" pitchFamily="34" charset="0"/>
                <a:cs typeface="Arial" panose="020B0604020202020204" pitchFamily="34" charset="0"/>
              </a:rPr>
              <a:t>     طريقة تقييم التجميع بأسلوب التحليل المفكك هي مزيج أساسي بين هندسة القيمة و إجراءات التحليل المفكك.وهي نسخة معدلة لأسلوب سعر وحدة الكيلوغرام .تتضمن طريقة تقييم التجميع بأسلوب التحليل المفكك معالجة أجزاء المجاميع التي تؤدي وظيفة مماثلة وتحليلها لغرض تحقيق وفورات في التكاليف .على سبيل المثال ,خزان غسيل الزجاج وخزان الراديتر في السيارة كلاهما تؤدي نفس الوظيفة وهي : حفظ الماء.</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38309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F66C9734-EE6C-4D49-B734-09A61B84A02F}"/>
              </a:ext>
            </a:extLst>
          </p:cNvPr>
          <p:cNvSpPr/>
          <p:nvPr/>
        </p:nvSpPr>
        <p:spPr>
          <a:xfrm>
            <a:off x="204716" y="273072"/>
            <a:ext cx="11987284" cy="4649863"/>
          </a:xfrm>
          <a:prstGeom prst="rect">
            <a:avLst/>
          </a:prstGeom>
        </p:spPr>
        <p:txBody>
          <a:bodyPr wrap="square">
            <a:spAutoFit/>
          </a:bodyPr>
          <a:lstStyle/>
          <a:p>
            <a:pPr marL="171450" marR="0" indent="-228600" algn="ctr" rtl="1">
              <a:lnSpc>
                <a:spcPct val="115000"/>
              </a:lnSpc>
              <a:spcBef>
                <a:spcPts val="0"/>
              </a:spcBef>
              <a:spcAft>
                <a:spcPts val="1000"/>
              </a:spcAft>
              <a:tabLst>
                <a:tab pos="158750" algn="l"/>
              </a:tabLst>
            </a:pPr>
            <a:r>
              <a:rPr lang="ar-IQ" b="1" dirty="0">
                <a:latin typeface="Constantia" panose="02030602050306030303" pitchFamily="18" charset="0"/>
                <a:ea typeface="Calibri" panose="020F0502020204030204" pitchFamily="34" charset="0"/>
                <a:cs typeface="Arial" panose="020B0604020202020204" pitchFamily="34" charset="0"/>
              </a:rPr>
              <a:t>سلسلة القيمة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71450" marR="0" indent="-228600" algn="ctr" rtl="1">
              <a:lnSpc>
                <a:spcPct val="115000"/>
              </a:lnSpc>
              <a:spcBef>
                <a:spcPts val="0"/>
              </a:spcBef>
              <a:spcAft>
                <a:spcPts val="1000"/>
              </a:spcAft>
              <a:tabLst>
                <a:tab pos="158750" algn="l"/>
              </a:tabLst>
            </a:pPr>
            <a:r>
              <a:rPr lang="en-US" b="1" dirty="0">
                <a:latin typeface="Constantia" panose="02030602050306030303" pitchFamily="18" charset="0"/>
                <a:ea typeface="Calibri" panose="020F0502020204030204" pitchFamily="34" charset="0"/>
                <a:cs typeface="Arial" panose="020B0604020202020204" pitchFamily="34" charset="0"/>
              </a:rPr>
              <a:t>Value chain</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marR="0" algn="justLow" rtl="1">
              <a:lnSpc>
                <a:spcPct val="150000"/>
              </a:lnSpc>
              <a:spcBef>
                <a:spcPts val="0"/>
              </a:spcBef>
              <a:spcAft>
                <a:spcPts val="1000"/>
              </a:spcAft>
              <a:tabLst>
                <a:tab pos="114300" algn="r"/>
                <a:tab pos="158750" algn="l"/>
              </a:tabLst>
            </a:pPr>
            <a:r>
              <a:rPr lang="ar-IQ" b="1" dirty="0">
                <a:latin typeface="Constantia" panose="02030602050306030303" pitchFamily="18" charset="0"/>
                <a:ea typeface="Calibri" panose="020F0502020204030204" pitchFamily="34" charset="0"/>
                <a:cs typeface="Arial" panose="020B0604020202020204" pitchFamily="34" charset="0"/>
              </a:rPr>
              <a:t>اولا : تعريف سلسلة القيمة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71450" marR="0" indent="-228600" algn="justLow" rtl="1">
              <a:lnSpc>
                <a:spcPct val="150000"/>
              </a:lnSpc>
              <a:spcBef>
                <a:spcPts val="0"/>
              </a:spcBef>
              <a:spcAft>
                <a:spcPts val="1000"/>
              </a:spcAft>
              <a:tabLst>
                <a:tab pos="158750" algn="l"/>
              </a:tabLst>
            </a:pPr>
            <a:r>
              <a:rPr lang="ar-IQ" dirty="0">
                <a:latin typeface="Constantia" panose="02030602050306030303" pitchFamily="18" charset="0"/>
                <a:ea typeface="Calibri" panose="020F0502020204030204" pitchFamily="34" charset="0"/>
                <a:cs typeface="Arial" panose="020B0604020202020204" pitchFamily="34" charset="0"/>
              </a:rPr>
              <a:t>     سلسلة القيمة هي مجموعة من الأنشطة التي تقوم بها المؤسسة لإنشاء قيمة لعملائها. اقترح بورتر سلسلة قيمة للأغراض العامة يمكن للشركات استخدامها لفحص جميع أنشطتها ، ومعرفة كيفية اتصالها. تحدد الطريقة التي يتم بها تنفيذ أنشطة سلسلة القيمة التكاليف والتأثير على الأرباح ، لذلك يمكن أن تساعدك هذه الأداة في فهم مصادر القيمة الوحدة الاقتصادية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71450" marR="0" indent="-228600" algn="justLow" rtl="1">
              <a:lnSpc>
                <a:spcPct val="150000"/>
              </a:lnSpc>
              <a:spcBef>
                <a:spcPts val="0"/>
              </a:spcBef>
              <a:spcAft>
                <a:spcPts val="1000"/>
              </a:spcAft>
              <a:tabLst>
                <a:tab pos="158750" algn="l"/>
              </a:tabLst>
            </a:pPr>
            <a:r>
              <a:rPr lang="ar-IQ" b="1" dirty="0">
                <a:latin typeface="Constantia" panose="02030602050306030303" pitchFamily="18" charset="0"/>
                <a:ea typeface="Calibri" panose="020F0502020204030204" pitchFamily="34" charset="0"/>
                <a:cs typeface="Arial" panose="020B0604020202020204" pitchFamily="34" charset="0"/>
              </a:rPr>
              <a:t>ثانيا : عناصر في سلسلة القيمة لبورتر والانشطة الاساسية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285750" marR="0" algn="justLow" rtl="1">
              <a:lnSpc>
                <a:spcPct val="150000"/>
              </a:lnSpc>
              <a:spcBef>
                <a:spcPts val="0"/>
              </a:spcBef>
              <a:spcAft>
                <a:spcPts val="1000"/>
              </a:spcAft>
              <a:tabLst>
                <a:tab pos="285750" algn="l"/>
              </a:tabLst>
            </a:pPr>
            <a:r>
              <a:rPr lang="ar-IQ" dirty="0">
                <a:latin typeface="Constantia" panose="02030602050306030303" pitchFamily="18" charset="0"/>
                <a:ea typeface="Calibri" panose="020F0502020204030204" pitchFamily="34" charset="0"/>
                <a:cs typeface="Arial" panose="020B0604020202020204" pitchFamily="34" charset="0"/>
              </a:rPr>
              <a:t>بدلاً من النظر إلى الأقسام أو أنواع التكاليف المحاسبية ، تركز سلسلة قيمة </a:t>
            </a:r>
            <a:r>
              <a:rPr lang="en-US" dirty="0">
                <a:latin typeface="Constantia" panose="02030602050306030303" pitchFamily="18" charset="0"/>
                <a:ea typeface="Calibri" panose="020F0502020204030204" pitchFamily="34" charset="0"/>
                <a:cs typeface="Arial" panose="020B0604020202020204" pitchFamily="34" charset="0"/>
              </a:rPr>
              <a:t>Porter's</a:t>
            </a:r>
            <a:r>
              <a:rPr lang="en-US" dirty="0">
                <a:latin typeface="Arial" panose="020B0604020202020204" pitchFamily="34" charset="0"/>
                <a:ea typeface="Calibri" panose="020F0502020204030204" pitchFamily="34" charset="0"/>
                <a:cs typeface="Arial" panose="020B0604020202020204" pitchFamily="34" charset="0"/>
              </a:rPr>
              <a:t> </a:t>
            </a:r>
            <a:r>
              <a:rPr lang="ar-IQ" dirty="0">
                <a:latin typeface="Arial" panose="020B0604020202020204" pitchFamily="34" charset="0"/>
                <a:ea typeface="Calibri" panose="020F0502020204030204" pitchFamily="34" charset="0"/>
                <a:cs typeface="Arial" panose="020B0604020202020204" pitchFamily="34" charset="0"/>
              </a:rPr>
              <a:t>على الأنظمة ، وكيفية تغيير المدخلات في المخرجات المشتراة من قبل المستهلكين. باستخدام وجهة النظر هذه ، وصف بورتر سلسلة من الأنشطة المشتركة بين جميع الشركات ، وقسمها إلى أنشطة أساسية وأنشطة دعم ، كما هو موضح أدناه</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8" name="Picture 7">
            <a:extLst>
              <a:ext uri="{FF2B5EF4-FFF2-40B4-BE49-F238E27FC236}">
                <a16:creationId xmlns:a16="http://schemas.microsoft.com/office/drawing/2014/main" xmlns="" id="{272D7A84-867F-49E1-9EF5-69CABA05B7B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388358" y="4429125"/>
            <a:ext cx="7301552" cy="2428875"/>
          </a:xfrm>
          <a:prstGeom prst="rect">
            <a:avLst/>
          </a:prstGeom>
          <a:noFill/>
          <a:ln>
            <a:noFill/>
          </a:ln>
        </p:spPr>
      </p:pic>
    </p:spTree>
    <p:extLst>
      <p:ext uri="{BB962C8B-B14F-4D97-AF65-F5344CB8AC3E}">
        <p14:creationId xmlns:p14="http://schemas.microsoft.com/office/powerpoint/2010/main" val="15988338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C57C09B-9514-4CF5-A214-CDBA78B43771}"/>
              </a:ext>
            </a:extLst>
          </p:cNvPr>
          <p:cNvSpPr/>
          <p:nvPr/>
        </p:nvSpPr>
        <p:spPr>
          <a:xfrm>
            <a:off x="163773" y="339550"/>
            <a:ext cx="12028227" cy="3479863"/>
          </a:xfrm>
          <a:prstGeom prst="rect">
            <a:avLst/>
          </a:prstGeom>
        </p:spPr>
        <p:txBody>
          <a:bodyPr wrap="square">
            <a:spAutoFit/>
          </a:bodyPr>
          <a:lstStyle/>
          <a:p>
            <a:pPr marL="287338" marR="0" lvl="2" indent="-228600" algn="justLow" rtl="1">
              <a:lnSpc>
                <a:spcPct val="150000"/>
              </a:lnSpc>
              <a:spcBef>
                <a:spcPts val="0"/>
              </a:spcBef>
              <a:spcAft>
                <a:spcPts val="1000"/>
              </a:spcAft>
              <a:buFont typeface="+mj-lt"/>
              <a:buAutoNum type="arabicPeriod"/>
              <a:tabLst>
                <a:tab pos="285750" algn="l"/>
              </a:tabLst>
            </a:pPr>
            <a:r>
              <a:rPr lang="ar-IQ" sz="1400" b="1" dirty="0">
                <a:latin typeface="Constantia" panose="02030602050306030303" pitchFamily="18" charset="0"/>
                <a:ea typeface="Calibri" panose="020F0502020204030204" pitchFamily="34" charset="0"/>
                <a:cs typeface="Arial" panose="020B0604020202020204" pitchFamily="34" charset="0"/>
              </a:rPr>
              <a:t>الأنشطة الأساسية</a:t>
            </a:r>
            <a:r>
              <a:rPr lang="en-US" sz="1400" b="1" dirty="0">
                <a:latin typeface="Constantia" panose="02030602050306030303" pitchFamily="18" charset="0"/>
                <a:ea typeface="Calibri" panose="020F0502020204030204" pitchFamily="34" charset="0"/>
                <a:cs typeface="Arial" panose="020B0604020202020204" pitchFamily="34" charset="0"/>
              </a:rPr>
              <a:t>  </a:t>
            </a:r>
            <a:r>
              <a:rPr lang="en-US" sz="1400" b="1" dirty="0">
                <a:latin typeface="Arial" panose="020B0604020202020204" pitchFamily="34" charset="0"/>
                <a:ea typeface="Calibri" panose="020F0502020204030204" pitchFamily="34" charset="0"/>
                <a:cs typeface="Arial" panose="020B0604020202020204" pitchFamily="34" charset="0"/>
              </a:rPr>
              <a:t> </a:t>
            </a:r>
            <a:endParaRPr lang="en-US" sz="1100" dirty="0">
              <a:latin typeface="Calibri" panose="020F0502020204030204" pitchFamily="34" charset="0"/>
              <a:ea typeface="Calibri" panose="020F0502020204030204" pitchFamily="34" charset="0"/>
              <a:cs typeface="Arial" panose="020B0604020202020204" pitchFamily="34" charset="0"/>
            </a:endParaRPr>
          </a:p>
          <a:p>
            <a:pPr marL="285750" marR="0" algn="justLow" rtl="1">
              <a:lnSpc>
                <a:spcPct val="150000"/>
              </a:lnSpc>
              <a:spcBef>
                <a:spcPts val="0"/>
              </a:spcBef>
              <a:spcAft>
                <a:spcPts val="1000"/>
              </a:spcAft>
              <a:tabLst>
                <a:tab pos="285750" algn="l"/>
              </a:tabLst>
            </a:pPr>
            <a:r>
              <a:rPr lang="ar-IQ" sz="1400" dirty="0">
                <a:latin typeface="Constantia" panose="02030602050306030303" pitchFamily="18" charset="0"/>
                <a:ea typeface="Calibri" panose="020F0502020204030204" pitchFamily="34" charset="0"/>
                <a:cs typeface="Arial" panose="020B0604020202020204" pitchFamily="34" charset="0"/>
              </a:rPr>
              <a:t>تتعلق الأنشطة الأولية مباشرة بالإبداع المادي أو البيع أو الصيانة أو الدعم لمنتج أو خدمة. وهي تتألف مما يلي:</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Font typeface="Symbol" panose="05050102010706020507" pitchFamily="18" charset="2"/>
              <a:buChar char=""/>
              <a:tabLst>
                <a:tab pos="285750" algn="l"/>
              </a:tabLst>
            </a:pPr>
            <a:r>
              <a:rPr lang="ar-IQ" sz="1400" dirty="0">
                <a:latin typeface="Constantia" panose="02030602050306030303" pitchFamily="18" charset="0"/>
                <a:ea typeface="Calibri" panose="020F0502020204030204" pitchFamily="34" charset="0"/>
                <a:cs typeface="Arial" panose="020B0604020202020204" pitchFamily="34" charset="0"/>
              </a:rPr>
              <a:t>اللوجيستيات الداخلية - هذه هي جميع العمليات المتعلقة بتلقي المدخلات وتخزينها وتوزيعها داخليًا. تعد علاقات الموردين الخاصة بك عاملاً رئيسياً في خلق القيمة هنا.</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Font typeface="Symbol" panose="05050102010706020507" pitchFamily="18" charset="2"/>
              <a:buChar char=""/>
              <a:tabLst>
                <a:tab pos="285750" algn="l"/>
              </a:tabLst>
            </a:pPr>
            <a:r>
              <a:rPr lang="ar-IQ" sz="1400" dirty="0">
                <a:latin typeface="Constantia" panose="02030602050306030303" pitchFamily="18" charset="0"/>
                <a:ea typeface="Calibri" panose="020F0502020204030204" pitchFamily="34" charset="0"/>
                <a:cs typeface="Arial" panose="020B0604020202020204" pitchFamily="34" charset="0"/>
              </a:rPr>
              <a:t>العمليات - هذه هي أنشطة التحويل التي تغير المدخلات إلى المخرجات التي يتم بيعها للعملاء. هنا ، أنظمة التشغيل الخاصة بك تخلق قيمة.</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Font typeface="Symbol" panose="05050102010706020507" pitchFamily="18" charset="2"/>
              <a:buChar char=""/>
              <a:tabLst>
                <a:tab pos="285750" algn="l"/>
              </a:tabLst>
            </a:pPr>
            <a:r>
              <a:rPr lang="ar-IQ" sz="1400" dirty="0">
                <a:latin typeface="Constantia" panose="02030602050306030303" pitchFamily="18" charset="0"/>
                <a:ea typeface="Calibri" panose="020F0502020204030204" pitchFamily="34" charset="0"/>
                <a:cs typeface="Arial" panose="020B0604020202020204" pitchFamily="34" charset="0"/>
              </a:rPr>
              <a:t>الخدمات اللوجستية الخارجية - تقدم هذه الأنشطة المنتج أو الخدمة إلى عميلك. هذه أشياء مثل أنظمة التجميع والتخزين والتوزيع ، وقد تكون داخلية أو خارجية لمؤسستك.</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Font typeface="Symbol" panose="05050102010706020507" pitchFamily="18" charset="2"/>
              <a:buChar char=""/>
              <a:tabLst>
                <a:tab pos="285750" algn="l"/>
              </a:tabLst>
            </a:pPr>
            <a:r>
              <a:rPr lang="ar-IQ" sz="1400" dirty="0">
                <a:latin typeface="Constantia" panose="02030602050306030303" pitchFamily="18" charset="0"/>
                <a:ea typeface="Calibri" panose="020F0502020204030204" pitchFamily="34" charset="0"/>
                <a:cs typeface="Arial" panose="020B0604020202020204" pitchFamily="34" charset="0"/>
              </a:rPr>
              <a:t>التسويق والمبيعات - هذه هي العمليات التي تستخدمها لإقناع العملاء بالشراء منك بدلاً من منافسيك. الفوائد التي تقدمها ، ومدى التواصل معك ، هي مصادر ذات قيمة هنا.</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Font typeface="Symbol" panose="05050102010706020507" pitchFamily="18" charset="2"/>
              <a:buChar char=""/>
              <a:tabLst>
                <a:tab pos="285750" algn="l"/>
              </a:tabLst>
            </a:pPr>
            <a:r>
              <a:rPr lang="ar-IQ" sz="1400" dirty="0">
                <a:latin typeface="Constantia" panose="02030602050306030303" pitchFamily="18" charset="0"/>
                <a:ea typeface="Calibri" panose="020F0502020204030204" pitchFamily="34" charset="0"/>
                <a:cs typeface="Arial" panose="020B0604020202020204" pitchFamily="34" charset="0"/>
              </a:rPr>
              <a:t>الخدمة - هذه هي الأنشطة المتعلقة بالحفاظ على قيمة منتجك أو خدمتك لعملائك ، بمجرد شرائها.</a:t>
            </a:r>
          </a:p>
          <a:p>
            <a:pPr marL="342900" marR="0" lvl="0" indent="-342900" algn="justLow" rtl="1">
              <a:lnSpc>
                <a:spcPct val="150000"/>
              </a:lnSpc>
              <a:spcBef>
                <a:spcPts val="0"/>
              </a:spcBef>
              <a:spcAft>
                <a:spcPts val="1000"/>
              </a:spcAft>
              <a:buFont typeface="Symbol" panose="05050102010706020507" pitchFamily="18" charset="2"/>
              <a:buChar char=""/>
              <a:tabLst>
                <a:tab pos="285750" algn="l"/>
              </a:tabLst>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xmlns="" id="{311A896C-20DD-4431-8DB3-28AA666B7DE2}"/>
              </a:ext>
            </a:extLst>
          </p:cNvPr>
          <p:cNvSpPr/>
          <p:nvPr/>
        </p:nvSpPr>
        <p:spPr>
          <a:xfrm>
            <a:off x="163773" y="3429000"/>
            <a:ext cx="12110113" cy="2975173"/>
          </a:xfrm>
          <a:prstGeom prst="rect">
            <a:avLst/>
          </a:prstGeom>
        </p:spPr>
        <p:txBody>
          <a:bodyPr wrap="square">
            <a:spAutoFit/>
          </a:bodyPr>
          <a:lstStyle/>
          <a:p>
            <a:pPr marL="166688" marR="0" lvl="2" algn="justLow" rtl="1">
              <a:lnSpc>
                <a:spcPct val="150000"/>
              </a:lnSpc>
              <a:spcBef>
                <a:spcPts val="0"/>
              </a:spcBef>
              <a:spcAft>
                <a:spcPts val="1000"/>
              </a:spcAft>
              <a:tabLst>
                <a:tab pos="285750" algn="l"/>
              </a:tabLst>
            </a:pPr>
            <a:r>
              <a:rPr lang="ar-IQ" sz="1400" b="1" dirty="0">
                <a:latin typeface="Constantia" panose="02030602050306030303" pitchFamily="18" charset="0"/>
                <a:ea typeface="Calibri" panose="020F0502020204030204" pitchFamily="34" charset="0"/>
                <a:cs typeface="Arial" panose="020B0604020202020204" pitchFamily="34" charset="0"/>
              </a:rPr>
              <a:t>2. أنشطة الدعم</a:t>
            </a:r>
            <a:endParaRPr lang="en-US" sz="1100" dirty="0">
              <a:latin typeface="Calibri" panose="020F0502020204030204" pitchFamily="34" charset="0"/>
              <a:ea typeface="Calibri" panose="020F0502020204030204" pitchFamily="34" charset="0"/>
              <a:cs typeface="Arial" panose="020B0604020202020204" pitchFamily="34" charset="0"/>
            </a:endParaRPr>
          </a:p>
          <a:p>
            <a:pPr marL="285750" marR="0" algn="justLow" rtl="1">
              <a:lnSpc>
                <a:spcPct val="150000"/>
              </a:lnSpc>
              <a:spcBef>
                <a:spcPts val="0"/>
              </a:spcBef>
              <a:spcAft>
                <a:spcPts val="1000"/>
              </a:spcAft>
              <a:tabLst>
                <a:tab pos="285750" algn="l"/>
              </a:tabLst>
            </a:pPr>
            <a:r>
              <a:rPr lang="ar-IQ" sz="1400" dirty="0">
                <a:latin typeface="Constantia" panose="02030602050306030303" pitchFamily="18" charset="0"/>
                <a:ea typeface="Calibri" panose="020F0502020204030204" pitchFamily="34" charset="0"/>
                <a:cs typeface="Arial" panose="020B0604020202020204" pitchFamily="34" charset="0"/>
              </a:rPr>
              <a:t>هذه الأنشطة تدعم الوظائف الأساسية أعلاه. في الرسم البياني الخاص بنا ، توضح الخطوط المنقطة أن كل دعم أو نشاط ثانوي يمكن أن يلعب دورًا في كل نشاط أساسي. على سبيل المثال ، تدعم المشتريات العمليات مع أنشطة معينة ، ولكنها تدعم أيضًا التسويق والمبيعات مع أنشطة أخرى.</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Font typeface="Symbol" panose="05050102010706020507" pitchFamily="18" charset="2"/>
              <a:buChar char=""/>
              <a:tabLst>
                <a:tab pos="285750" algn="l"/>
              </a:tabLst>
            </a:pPr>
            <a:r>
              <a:rPr lang="ar-IQ" sz="1400" b="1" dirty="0">
                <a:latin typeface="Constantia" panose="02030602050306030303" pitchFamily="18" charset="0"/>
                <a:ea typeface="Calibri" panose="020F0502020204030204" pitchFamily="34" charset="0"/>
                <a:cs typeface="Arial" panose="020B0604020202020204" pitchFamily="34" charset="0"/>
              </a:rPr>
              <a:t>المشتريات (الشراء) - </a:t>
            </a:r>
            <a:r>
              <a:rPr lang="ar-IQ" sz="1400" dirty="0">
                <a:latin typeface="Constantia" panose="02030602050306030303" pitchFamily="18" charset="0"/>
                <a:ea typeface="Calibri" panose="020F0502020204030204" pitchFamily="34" charset="0"/>
                <a:cs typeface="Arial" panose="020B0604020202020204" pitchFamily="34" charset="0"/>
              </a:rPr>
              <a:t>هذا ما تفعله المنظمة للحصول على الموارد التي تحتاجها للعمل. وهذا يشمل العثور على البائعين والتفاوض على أفضل الأسعار.</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1000"/>
              </a:spcAft>
              <a:buFont typeface="Symbol" panose="05050102010706020507" pitchFamily="18" charset="2"/>
              <a:buChar char=""/>
              <a:tabLst>
                <a:tab pos="285750" algn="l"/>
              </a:tabLst>
            </a:pPr>
            <a:r>
              <a:rPr lang="ar-IQ" sz="1400" b="1" dirty="0">
                <a:latin typeface="Constantia" panose="02030602050306030303" pitchFamily="18" charset="0"/>
                <a:ea typeface="Calibri" panose="020F0502020204030204" pitchFamily="34" charset="0"/>
                <a:cs typeface="Arial" panose="020B0604020202020204" pitchFamily="34" charset="0"/>
              </a:rPr>
              <a:t>إدارة الموارد البشرية - </a:t>
            </a:r>
            <a:r>
              <a:rPr lang="ar-IQ" sz="1400" dirty="0">
                <a:latin typeface="Constantia" panose="02030602050306030303" pitchFamily="18" charset="0"/>
                <a:ea typeface="Calibri" panose="020F0502020204030204" pitchFamily="34" charset="0"/>
                <a:cs typeface="Arial" panose="020B0604020202020204" pitchFamily="34" charset="0"/>
              </a:rPr>
              <a:t>هذه هي الطريقة التي تقوم بها الشركة بتوظيف وتوظيف وتدريب وتحفيز المكافآت والاحتفاظ بها. يعد الأفراد مصدرًا مهمًا للقيمة ، بحيث يمكن للشركات إنشاء ميزة واضحة من خلال ممارسات الموارد البشرية الجيدة.</a:t>
            </a:r>
            <a:endParaRPr lang="en-US" sz="1100" dirty="0">
              <a:latin typeface="Calibri" panose="020F0502020204030204" pitchFamily="34" charset="0"/>
              <a:ea typeface="Calibri" panose="020F0502020204030204" pitchFamily="34" charset="0"/>
              <a:cs typeface="Arial" panose="020B0604020202020204" pitchFamily="34" charset="0"/>
            </a:endParaRPr>
          </a:p>
          <a:p>
            <a:pPr marL="285750" indent="-285750" algn="r" rtl="1">
              <a:buFont typeface="Arial" panose="020B0604020202020204" pitchFamily="34" charset="0"/>
              <a:buChar char="•"/>
            </a:pPr>
            <a:r>
              <a:rPr lang="ar-IQ" sz="1400" b="1" dirty="0">
                <a:latin typeface="Constantia" panose="02030602050306030303" pitchFamily="18" charset="0"/>
                <a:ea typeface="Calibri" panose="020F0502020204030204" pitchFamily="34" charset="0"/>
                <a:cs typeface="Arial" panose="020B0604020202020204" pitchFamily="34" charset="0"/>
              </a:rPr>
              <a:t>التطوير التكنولوجي - </a:t>
            </a:r>
            <a:r>
              <a:rPr lang="ar-IQ" sz="1400" dirty="0">
                <a:latin typeface="Constantia" panose="02030602050306030303" pitchFamily="18" charset="0"/>
                <a:ea typeface="Calibri" panose="020F0502020204030204" pitchFamily="34" charset="0"/>
                <a:cs typeface="Arial" panose="020B0604020202020204" pitchFamily="34" charset="0"/>
              </a:rPr>
              <a:t>تتعلق هذه الأنشطة بإدارة المعلومات ومعالجتها ، فضلاً عن حماية قاعدة معارف الشركة. إن تقليل تكاليف تكنولوجيا المعلومات ، والبقاء على اطلاع دائم بالتطورات التكنولوجية ، والحفاظ على التميز التقني ، هي مصادر لخلق القيمة.</a:t>
            </a:r>
            <a:r>
              <a:rPr lang="ar-IQ" sz="1200" b="1" dirty="0">
                <a:ea typeface="Calibri" panose="020F0502020204030204" pitchFamily="34" charset="0"/>
                <a:cs typeface="Constantia" panose="02030602050306030303" pitchFamily="18" charset="0"/>
              </a:rPr>
              <a:t> </a:t>
            </a:r>
            <a:endParaRPr lang="en-US" dirty="0"/>
          </a:p>
        </p:txBody>
      </p:sp>
    </p:spTree>
    <p:extLst>
      <p:ext uri="{BB962C8B-B14F-4D97-AF65-F5344CB8AC3E}">
        <p14:creationId xmlns:p14="http://schemas.microsoft.com/office/powerpoint/2010/main" val="1213513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0DAC363-049C-4697-ACED-3AC4E8798032}"/>
              </a:ext>
            </a:extLst>
          </p:cNvPr>
          <p:cNvSpPr/>
          <p:nvPr/>
        </p:nvSpPr>
        <p:spPr>
          <a:xfrm>
            <a:off x="191069" y="172913"/>
            <a:ext cx="12000931" cy="5695855"/>
          </a:xfrm>
          <a:prstGeom prst="rect">
            <a:avLst/>
          </a:prstGeom>
        </p:spPr>
        <p:txBody>
          <a:bodyPr wrap="square">
            <a:spAutoFit/>
          </a:bodyPr>
          <a:lstStyle/>
          <a:p>
            <a:pPr marL="342900" marR="0" lvl="0" indent="-342900" algn="justLow" rtl="1">
              <a:lnSpc>
                <a:spcPct val="150000"/>
              </a:lnSpc>
              <a:spcBef>
                <a:spcPts val="0"/>
              </a:spcBef>
              <a:spcAft>
                <a:spcPts val="1000"/>
              </a:spcAft>
              <a:buFont typeface="Symbol" panose="05050102010706020507" pitchFamily="18" charset="2"/>
              <a:buChar char=""/>
              <a:tabLst>
                <a:tab pos="285750" algn="l"/>
              </a:tabLst>
            </a:pPr>
            <a:r>
              <a:rPr lang="ar-IQ" sz="1400" b="1" dirty="0">
                <a:latin typeface="Constantia" panose="02030602050306030303" pitchFamily="18" charset="0"/>
                <a:ea typeface="Calibri" panose="020F0502020204030204" pitchFamily="34" charset="0"/>
                <a:cs typeface="Arial" panose="020B0604020202020204" pitchFamily="34" charset="0"/>
              </a:rPr>
              <a:t>البنية التحتية -</a:t>
            </a:r>
            <a:r>
              <a:rPr lang="ar-IQ" sz="1400" dirty="0">
                <a:latin typeface="Constantia" panose="02030602050306030303" pitchFamily="18" charset="0"/>
                <a:ea typeface="Calibri" panose="020F0502020204030204" pitchFamily="34" charset="0"/>
                <a:cs typeface="Arial" panose="020B0604020202020204" pitchFamily="34" charset="0"/>
              </a:rPr>
              <a:t> </a:t>
            </a:r>
            <a:r>
              <a:rPr lang="ar-IQ" dirty="0">
                <a:latin typeface="Constantia" panose="02030602050306030303" pitchFamily="18" charset="0"/>
                <a:cs typeface="Arial" panose="020B0604020202020204" pitchFamily="34" charset="0"/>
              </a:rPr>
              <a:t>هذه هي أنظمة دعم الشركة ، والوظائف التي تسمح لها بالحفاظ على العمليات اليومية. تعد المحاسبة والقانونية والإدارية والعامة أمثلة على البنية التحتية الضرورية التي يمكن للشركات استخدامها لصالحها.</a:t>
            </a:r>
            <a:endParaRPr lang="en-US" dirty="0">
              <a:latin typeface="Constantia" panose="02030602050306030303" pitchFamily="18" charset="0"/>
              <a:cs typeface="Arial" panose="020B0604020202020204" pitchFamily="34" charset="0"/>
            </a:endParaRPr>
          </a:p>
          <a:p>
            <a:pPr marL="112713" marR="0" lvl="2" algn="justLow" rtl="1">
              <a:lnSpc>
                <a:spcPct val="150000"/>
              </a:lnSpc>
              <a:spcBef>
                <a:spcPts val="0"/>
              </a:spcBef>
              <a:spcAft>
                <a:spcPts val="1000"/>
              </a:spcAft>
              <a:tabLst>
                <a:tab pos="158750" algn="l"/>
                <a:tab pos="1257300" algn="r"/>
              </a:tabLst>
            </a:pPr>
            <a:r>
              <a:rPr lang="ar-IQ" b="1" dirty="0">
                <a:latin typeface="Constantia" panose="02030602050306030303" pitchFamily="18" charset="0"/>
                <a:cs typeface="Arial" panose="020B0604020202020204" pitchFamily="34" charset="0"/>
              </a:rPr>
              <a:t>3. </a:t>
            </a:r>
            <a:r>
              <a:rPr lang="ar-SA" b="1" dirty="0">
                <a:latin typeface="Constantia" panose="02030602050306030303" pitchFamily="18" charset="0"/>
                <a:cs typeface="Arial" panose="020B0604020202020204" pitchFamily="34" charset="0"/>
              </a:rPr>
              <a:t>استخدام سلسلة قيمة بورتر : </a:t>
            </a:r>
            <a:r>
              <a:rPr lang="ar-SA" dirty="0">
                <a:latin typeface="Constantia" panose="02030602050306030303" pitchFamily="18" charset="0"/>
                <a:cs typeface="Arial" panose="020B0604020202020204" pitchFamily="34" charset="0"/>
              </a:rPr>
              <a:t>لتحديد وفهم سلسلة قيمة شركتك ، اتبع هذه الخطوات</a:t>
            </a:r>
            <a:endParaRPr lang="en-US" dirty="0">
              <a:latin typeface="Constantia" panose="02030602050306030303" pitchFamily="18" charset="0"/>
              <a:cs typeface="Arial" panose="020B0604020202020204" pitchFamily="34" charset="0"/>
            </a:endParaRPr>
          </a:p>
          <a:p>
            <a:pPr marL="171450" marR="0" indent="-228600" algn="justLow" rtl="1">
              <a:lnSpc>
                <a:spcPct val="150000"/>
              </a:lnSpc>
              <a:spcBef>
                <a:spcPts val="0"/>
              </a:spcBef>
              <a:spcAft>
                <a:spcPts val="1000"/>
              </a:spcAft>
              <a:tabLst>
                <a:tab pos="158750" algn="l"/>
              </a:tabLst>
            </a:pPr>
            <a:r>
              <a:rPr lang="ar-SA" sz="1400" b="1" dirty="0">
                <a:latin typeface="Constantia" panose="02030602050306030303" pitchFamily="18" charset="0"/>
                <a:ea typeface="Calibri" panose="020F0502020204030204" pitchFamily="34" charset="0"/>
                <a:cs typeface="Arial" panose="020B0604020202020204" pitchFamily="34" charset="0"/>
              </a:rPr>
              <a:t>     </a:t>
            </a:r>
            <a:r>
              <a:rPr lang="ar-SA" sz="1400" b="1" u="sng" dirty="0">
                <a:latin typeface="Constantia" panose="02030602050306030303" pitchFamily="18" charset="0"/>
                <a:ea typeface="Calibri" panose="020F0502020204030204" pitchFamily="34" charset="0"/>
                <a:cs typeface="Arial" panose="020B0604020202020204" pitchFamily="34" charset="0"/>
              </a:rPr>
              <a:t>الخطوة 1 - تحديد العناصر الفرعية لكل نشاط أساسي</a:t>
            </a:r>
            <a:endParaRPr lang="en-US" sz="1100" dirty="0">
              <a:latin typeface="Calibri" panose="020F0502020204030204" pitchFamily="34" charset="0"/>
              <a:ea typeface="Calibri" panose="020F0502020204030204" pitchFamily="34" charset="0"/>
              <a:cs typeface="Arial" panose="020B0604020202020204" pitchFamily="34" charset="0"/>
            </a:endParaRPr>
          </a:p>
          <a:p>
            <a:pPr marL="171450" marR="0" indent="-228600" algn="justLow" rtl="1">
              <a:lnSpc>
                <a:spcPct val="150000"/>
              </a:lnSpc>
              <a:spcBef>
                <a:spcPts val="0"/>
              </a:spcBef>
              <a:spcAft>
                <a:spcPts val="1000"/>
              </a:spcAft>
              <a:tabLst>
                <a:tab pos="158750" algn="l"/>
              </a:tabLst>
            </a:pPr>
            <a:r>
              <a:rPr lang="ar-SA" sz="1400" dirty="0">
                <a:latin typeface="Constantia" panose="02030602050306030303" pitchFamily="18" charset="0"/>
                <a:ea typeface="Calibri" panose="020F0502020204030204" pitchFamily="34" charset="0"/>
                <a:cs typeface="Arial" panose="020B0604020202020204" pitchFamily="34" charset="0"/>
              </a:rPr>
              <a:t>    </a:t>
            </a:r>
            <a:r>
              <a:rPr lang="ar-SA" dirty="0">
                <a:latin typeface="Constantia" panose="02030602050306030303" pitchFamily="18" charset="0"/>
                <a:cs typeface="Arial" panose="020B0604020202020204" pitchFamily="34" charset="0"/>
              </a:rPr>
              <a:t>لكل نشاط أساسي ، حدد أي نشاطات فرعية محددة تنشئ قيمة. هناك ثلاثة أنواع مختلفة من الأنشطة الفرعية:</a:t>
            </a:r>
            <a:endParaRPr lang="en-US" dirty="0">
              <a:latin typeface="Constantia" panose="02030602050306030303" pitchFamily="18" charset="0"/>
              <a:cs typeface="Arial" panose="020B0604020202020204" pitchFamily="34" charset="0"/>
            </a:endParaRPr>
          </a:p>
          <a:p>
            <a:pPr marL="342900" marR="0" lvl="0" indent="-342900" algn="justLow" rtl="1">
              <a:lnSpc>
                <a:spcPct val="150000"/>
              </a:lnSpc>
              <a:spcBef>
                <a:spcPts val="0"/>
              </a:spcBef>
              <a:spcAft>
                <a:spcPts val="1000"/>
              </a:spcAft>
              <a:buFont typeface="Symbol" panose="05050102010706020507" pitchFamily="18" charset="2"/>
              <a:buChar char=""/>
              <a:tabLst>
                <a:tab pos="171450" algn="l"/>
              </a:tabLst>
            </a:pPr>
            <a:r>
              <a:rPr lang="ar-SA" dirty="0">
                <a:latin typeface="Constantia" panose="02030602050306030303" pitchFamily="18" charset="0"/>
                <a:cs typeface="Arial" panose="020B0604020202020204" pitchFamily="34" charset="0"/>
              </a:rPr>
              <a:t>الأنشطة المباشرة تخلق قيمة من تلقاء نفسها. على سبيل المثال ، في نشاط التسويق والبيع لناشر الكتاب ، تتضمن الأنشطة الفرعية المباشرة إجراء مكالمات مبيعات إلى المكتبات والإعلان والبيع عبر الإنترنت.</a:t>
            </a:r>
            <a:endParaRPr lang="en-US" dirty="0">
              <a:latin typeface="Constantia" panose="02030602050306030303" pitchFamily="18" charset="0"/>
              <a:cs typeface="Arial" panose="020B0604020202020204" pitchFamily="34" charset="0"/>
            </a:endParaRPr>
          </a:p>
          <a:p>
            <a:pPr marL="342900" marR="0" lvl="0" indent="-342900" algn="justLow" rtl="1">
              <a:lnSpc>
                <a:spcPct val="150000"/>
              </a:lnSpc>
              <a:spcBef>
                <a:spcPts val="0"/>
              </a:spcBef>
              <a:spcAft>
                <a:spcPts val="1000"/>
              </a:spcAft>
              <a:buFont typeface="Symbol" panose="05050102010706020507" pitchFamily="18" charset="2"/>
              <a:buChar char=""/>
              <a:tabLst>
                <a:tab pos="171450" algn="l"/>
              </a:tabLst>
            </a:pPr>
            <a:r>
              <a:rPr lang="ar-SA" dirty="0">
                <a:latin typeface="Constantia" panose="02030602050306030303" pitchFamily="18" charset="0"/>
                <a:cs typeface="Arial" panose="020B0604020202020204" pitchFamily="34" charset="0"/>
              </a:rPr>
              <a:t>الأنشطة غير المباشرة تسمح للأنشطة المباشرة بالعمل بسلاسة. بالنسبة لنشاط مبيعات وتسويق ناشر الكتاب ، تشمل الأنشطة الفرعية غير المباشرة إدارة قوة المبيعات وحفظ سجلات العملاء.</a:t>
            </a:r>
            <a:endParaRPr lang="en-US" dirty="0">
              <a:latin typeface="Constantia" panose="02030602050306030303" pitchFamily="18" charset="0"/>
              <a:cs typeface="Arial" panose="020B0604020202020204" pitchFamily="34" charset="0"/>
            </a:endParaRPr>
          </a:p>
          <a:p>
            <a:pPr marL="342900" marR="0" lvl="0" indent="-342900" algn="justLow" rtl="1">
              <a:lnSpc>
                <a:spcPct val="150000"/>
              </a:lnSpc>
              <a:spcBef>
                <a:spcPts val="0"/>
              </a:spcBef>
              <a:spcAft>
                <a:spcPts val="1000"/>
              </a:spcAft>
              <a:buFont typeface="Symbol" panose="05050102010706020507" pitchFamily="18" charset="2"/>
              <a:buChar char=""/>
              <a:tabLst>
                <a:tab pos="171450" algn="l"/>
              </a:tabLst>
            </a:pPr>
            <a:r>
              <a:rPr lang="ar-SA" dirty="0">
                <a:latin typeface="Constantia" panose="02030602050306030303" pitchFamily="18" charset="0"/>
                <a:cs typeface="Arial" panose="020B0604020202020204" pitchFamily="34" charset="0"/>
              </a:rPr>
              <a:t>تضمن أنشطة ضمان الجودة أن الأنشطة المباشرة وغير المباشرة تلبي المعايير اللازمة. بالنسبة لمبيعات ناشر الكتاب ونشاطه التسويقي ، فقد يشمل ذلك تدقيق وتصحيح الإعلانات.</a:t>
            </a:r>
            <a:endParaRPr lang="ar-IQ" dirty="0">
              <a:latin typeface="Constantia" panose="02030602050306030303" pitchFamily="18" charset="0"/>
              <a:cs typeface="Arial" panose="020B0604020202020204" pitchFamily="34" charset="0"/>
            </a:endParaRPr>
          </a:p>
          <a:p>
            <a:pPr marL="342900" marR="0" lvl="0" indent="-342900" algn="justLow" rtl="1">
              <a:lnSpc>
                <a:spcPct val="150000"/>
              </a:lnSpc>
              <a:spcBef>
                <a:spcPts val="0"/>
              </a:spcBef>
              <a:spcAft>
                <a:spcPts val="1000"/>
              </a:spcAft>
              <a:buFont typeface="Symbol" panose="05050102010706020507" pitchFamily="18" charset="2"/>
              <a:buChar char=""/>
              <a:tabLst>
                <a:tab pos="171450" algn="l"/>
              </a:tabLst>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6002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23B49D9-7EAE-4046-B8D3-7D0E12D148C6}"/>
              </a:ext>
            </a:extLst>
          </p:cNvPr>
          <p:cNvSpPr/>
          <p:nvPr/>
        </p:nvSpPr>
        <p:spPr>
          <a:xfrm>
            <a:off x="191069" y="160765"/>
            <a:ext cx="12000931" cy="2887970"/>
          </a:xfrm>
          <a:prstGeom prst="rect">
            <a:avLst/>
          </a:prstGeom>
        </p:spPr>
        <p:txBody>
          <a:bodyPr wrap="square">
            <a:spAutoFit/>
          </a:bodyPr>
          <a:lstStyle/>
          <a:p>
            <a:pPr marL="171450" marR="0" indent="-228600" algn="justLow" rtl="1">
              <a:lnSpc>
                <a:spcPct val="150000"/>
              </a:lnSpc>
              <a:spcBef>
                <a:spcPts val="0"/>
              </a:spcBef>
              <a:spcAft>
                <a:spcPts val="1000"/>
              </a:spcAft>
              <a:tabLst>
                <a:tab pos="158750" algn="l"/>
              </a:tabLst>
            </a:pPr>
            <a:r>
              <a:rPr lang="ar-SA" sz="2000" b="1" u="sng" dirty="0">
                <a:latin typeface="Constantia" panose="02030602050306030303" pitchFamily="18" charset="0"/>
                <a:ea typeface="Calibri" panose="020F0502020204030204" pitchFamily="34" charset="0"/>
                <a:cs typeface="Arial" panose="020B0604020202020204" pitchFamily="34" charset="0"/>
              </a:rPr>
              <a:t>الخطوة 2 - تحديد العناصر الفرعية لكل نشاط الدعم</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71450" marR="0" indent="-228600" algn="justLow" rtl="1">
              <a:lnSpc>
                <a:spcPct val="150000"/>
              </a:lnSpc>
              <a:spcBef>
                <a:spcPts val="0"/>
              </a:spcBef>
              <a:spcAft>
                <a:spcPts val="1000"/>
              </a:spcAft>
              <a:tabLst>
                <a:tab pos="158750" algn="l"/>
              </a:tabLst>
            </a:pPr>
            <a:r>
              <a:rPr lang="ar-SA" dirty="0">
                <a:latin typeface="Constantia" panose="02030602050306030303" pitchFamily="18" charset="0"/>
                <a:ea typeface="Calibri" panose="020F0502020204030204" pitchFamily="34" charset="0"/>
                <a:cs typeface="Arial" panose="020B0604020202020204" pitchFamily="34" charset="0"/>
              </a:rPr>
              <a:t>لكل نشاط من أنشطة إدارة الموارد البشرية وتطوير التكنولوجيا ودعم المشتريات ، حدد النشاطات الفرعية التي تخلق قيمة في كل نشاط أساسي. على سبيل المثال ، ضع في اعتبارك كيف تضيف إدارة الموارد البشرية قيمة إلى الخدمات اللوجستية الواردة ، والعمليات ، والخدمات اللوجستية الصادرة ، وما إلى ذلك. كما في الخطوة 1 ، ابحث عن الأنشطة الفرعية المباشرة وغير المباشرة وضمان الجودة.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r>
              <a:rPr lang="ar-SA" dirty="0">
                <a:latin typeface="Constantia" panose="02030602050306030303" pitchFamily="18" charset="0"/>
                <a:ea typeface="Calibri" panose="020F0502020204030204" pitchFamily="34" charset="0"/>
                <a:cs typeface="Arial" panose="020B0604020202020204" pitchFamily="34" charset="0"/>
              </a:rPr>
              <a:t>ثم حدد الأنشطة الفرعية المختلفة لإيجاد القيمة في البنية الأساسية لشركتك. ستكون هذه بشكل عام متعددة الوظائف بطبيعتها ، وليست خاصة بكل نشاط أساسي. مرة أخرى ، ابحث عن أنشطة ضمان الجودة المباشرة وغير المباشرة. </a:t>
            </a:r>
            <a:endParaRPr lang="ar-IQ" dirty="0">
              <a:latin typeface="Constantia" panose="02030602050306030303" pitchFamily="18" charset="0"/>
              <a:ea typeface="Calibri" panose="020F0502020204030204" pitchFamily="34" charset="0"/>
              <a:cs typeface="Arial" panose="020B0604020202020204" pitchFamily="34" charset="0"/>
            </a:endParaRPr>
          </a:p>
          <a:p>
            <a:pPr algn="r" rtl="1"/>
            <a:endParaRPr lang="en-US" dirty="0"/>
          </a:p>
        </p:txBody>
      </p:sp>
      <p:sp>
        <p:nvSpPr>
          <p:cNvPr id="5" name="Rectangle 4">
            <a:extLst>
              <a:ext uri="{FF2B5EF4-FFF2-40B4-BE49-F238E27FC236}">
                <a16:creationId xmlns:a16="http://schemas.microsoft.com/office/drawing/2014/main" xmlns="" id="{79B9503E-09A7-4035-A66B-7F5537D6FD8E}"/>
              </a:ext>
            </a:extLst>
          </p:cNvPr>
          <p:cNvSpPr/>
          <p:nvPr/>
        </p:nvSpPr>
        <p:spPr>
          <a:xfrm>
            <a:off x="191068" y="2808811"/>
            <a:ext cx="12000931" cy="3433119"/>
          </a:xfrm>
          <a:prstGeom prst="rect">
            <a:avLst/>
          </a:prstGeom>
        </p:spPr>
        <p:txBody>
          <a:bodyPr wrap="square">
            <a:spAutoFit/>
          </a:bodyPr>
          <a:lstStyle/>
          <a:p>
            <a:pPr marL="171450" marR="0" indent="-228600" algn="justLow" rtl="1">
              <a:lnSpc>
                <a:spcPct val="150000"/>
              </a:lnSpc>
              <a:spcBef>
                <a:spcPts val="0"/>
              </a:spcBef>
              <a:spcAft>
                <a:spcPts val="1000"/>
              </a:spcAft>
              <a:tabLst>
                <a:tab pos="158750" algn="l"/>
              </a:tabLst>
            </a:pPr>
            <a:r>
              <a:rPr lang="ar-SA" sz="2000" b="1" u="sng" dirty="0">
                <a:latin typeface="Constantia" panose="02030602050306030303" pitchFamily="18" charset="0"/>
                <a:ea typeface="Calibri" panose="020F0502020204030204" pitchFamily="34" charset="0"/>
                <a:cs typeface="Arial" panose="020B0604020202020204" pitchFamily="34" charset="0"/>
              </a:rPr>
              <a:t>الخطوة 3 - تحديد الروابط</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71450" marR="0" indent="-228600" algn="justLow" rtl="1">
              <a:lnSpc>
                <a:spcPct val="150000"/>
              </a:lnSpc>
              <a:spcBef>
                <a:spcPts val="0"/>
              </a:spcBef>
              <a:spcAft>
                <a:spcPts val="1000"/>
              </a:spcAft>
              <a:tabLst>
                <a:tab pos="158750" algn="l"/>
              </a:tabLst>
            </a:pPr>
            <a:r>
              <a:rPr lang="ar-SA" dirty="0">
                <a:latin typeface="Constantia" panose="02030602050306030303" pitchFamily="18" charset="0"/>
                <a:ea typeface="Calibri" panose="020F0502020204030204" pitchFamily="34" charset="0"/>
                <a:cs typeface="Arial" panose="020B0604020202020204" pitchFamily="34" charset="0"/>
              </a:rPr>
              <a:t>   ابحث عن الروابط بين جميع الأنشطة القيمة التي حددتها. سيستغرق هذا الأمر بعض الوقت ، ولكن الروابط هي المفتاح لزيادة الميزة التنافسية من إطار سلسلة القيمة. على سبيل المثال ، هناك صلة بين تطوير قوة المبيعات (استثمار في الموارد البشرية) وأحجام المبيعات. هناك رابط آخر بين أوقات تشغيل الطلب ، والمكالمات الهاتفية للخدمة من العملاء المحبطين الذين ينتظرون عمليات التسليم.</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71450" marR="0" indent="-228600" algn="justLow" rtl="1">
              <a:lnSpc>
                <a:spcPct val="150000"/>
              </a:lnSpc>
              <a:spcBef>
                <a:spcPts val="0"/>
              </a:spcBef>
              <a:spcAft>
                <a:spcPts val="1000"/>
              </a:spcAft>
              <a:tabLst>
                <a:tab pos="158750" algn="l"/>
              </a:tabLst>
            </a:pPr>
            <a:r>
              <a:rPr lang="ar-SA" sz="2000" b="1" u="sng" dirty="0">
                <a:latin typeface="Constantia" panose="02030602050306030303" pitchFamily="18" charset="0"/>
                <a:ea typeface="Calibri" panose="020F0502020204030204" pitchFamily="34" charset="0"/>
                <a:cs typeface="Arial" panose="020B0604020202020204" pitchFamily="34" charset="0"/>
              </a:rPr>
              <a:t>الخطوة 4 - ابحث عن فرص لزيادة القيمة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71450" marR="0" indent="-228600" algn="justLow" rtl="1">
              <a:lnSpc>
                <a:spcPct val="150000"/>
              </a:lnSpc>
              <a:spcBef>
                <a:spcPts val="0"/>
              </a:spcBef>
              <a:spcAft>
                <a:spcPts val="1000"/>
              </a:spcAft>
              <a:tabLst>
                <a:tab pos="158750" algn="l"/>
              </a:tabLst>
            </a:pPr>
            <a:r>
              <a:rPr lang="ar-SA" dirty="0">
                <a:latin typeface="Constantia" panose="02030602050306030303" pitchFamily="18" charset="0"/>
                <a:ea typeface="Calibri" panose="020F0502020204030204" pitchFamily="34" charset="0"/>
                <a:cs typeface="Arial" panose="020B0604020202020204" pitchFamily="34" charset="0"/>
              </a:rPr>
              <a:t>     راجع كل من العناصر الفرعية والروابط التي حددتها ، وفكر في كيفية تغييرها أو تحسينها لتعظيم القيمة التي تقدمها للعملاء (يمكن أن يكون عملاء أنشطة الدعم داخليًا وخارجيًا).</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90251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69E5DD86-AF46-498B-86B9-34985838E614}"/>
              </a:ext>
            </a:extLst>
          </p:cNvPr>
          <p:cNvSpPr/>
          <p:nvPr/>
        </p:nvSpPr>
        <p:spPr>
          <a:xfrm>
            <a:off x="216569" y="0"/>
            <a:ext cx="11975432" cy="6418167"/>
          </a:xfrm>
          <a:prstGeom prst="rect">
            <a:avLst/>
          </a:prstGeom>
        </p:spPr>
        <p:txBody>
          <a:bodyPr wrap="square">
            <a:spAutoFit/>
          </a:bodyPr>
          <a:lstStyle/>
          <a:p>
            <a:pPr algn="ctr" rtl="1">
              <a:lnSpc>
                <a:spcPct val="115000"/>
              </a:lnSpc>
              <a:spcAft>
                <a:spcPts val="1000"/>
              </a:spcAft>
            </a:pPr>
            <a:r>
              <a:rPr lang="ar-IQ" b="1">
                <a:latin typeface="Calibri" panose="020F0502020204030204" pitchFamily="34" charset="0"/>
                <a:ea typeface="Calibri" panose="020F0502020204030204" pitchFamily="34" charset="0"/>
                <a:cs typeface="Times New Roman" panose="02020603050405020304" pitchFamily="18" charset="0"/>
              </a:rPr>
              <a:t>مفهوم القيمة </a:t>
            </a:r>
            <a:endParaRPr lang="en-US" sz="1400">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1000"/>
              </a:spcAft>
            </a:pPr>
            <a:r>
              <a:rPr lang="en-US" b="1">
                <a:latin typeface="Times New Roman" panose="02020603050405020304" pitchFamily="18" charset="0"/>
                <a:ea typeface="Calibri" panose="020F0502020204030204" pitchFamily="34" charset="0"/>
                <a:cs typeface="Arial" panose="020B0604020202020204" pitchFamily="34" charset="0"/>
              </a:rPr>
              <a:t>Concept of Value</a:t>
            </a:r>
            <a:endParaRPr lang="en-US" sz="1400">
              <a:latin typeface="Calibri" panose="020F0502020204030204" pitchFamily="34" charset="0"/>
              <a:ea typeface="Calibri" panose="020F0502020204030204" pitchFamily="34" charset="0"/>
              <a:cs typeface="Arial" panose="020B0604020202020204" pitchFamily="34" charset="0"/>
            </a:endParaRPr>
          </a:p>
          <a:p>
            <a:pPr lvl="1" algn="justLow" rtl="1">
              <a:lnSpc>
                <a:spcPct val="150000"/>
              </a:lnSpc>
              <a:spcAft>
                <a:spcPts val="1000"/>
              </a:spcAft>
            </a:pPr>
            <a:r>
              <a:rPr lang="ar-SA" sz="1600">
                <a:latin typeface="Calibri" panose="020F0502020204030204" pitchFamily="34" charset="0"/>
                <a:ea typeface="Calibri" panose="020F0502020204030204" pitchFamily="34" charset="0"/>
                <a:cs typeface="Arial" panose="020B0604020202020204" pitchFamily="34" charset="0"/>
              </a:rPr>
              <a:t>   القيمة في جوهرها مفهوم معنوي يتعلّق بتحديد ما يستحقّه الشيء، وبالتالي فإن هذا المفهوم يتعلّق بالمنفعة من الشيء وقدرته على الإشباع كما وتشير القيمة إلى حُكم الزبون على المنتوج بالاعتماد على توقّعاته تجاه الأداء والجودة والتكلفة، إذ تزداد القيمة بتحسين الاستحقاقات الوظيفية أو بتخفيض التكلفة أو بكليهما معاً وإن هناك عنصرين رئيسيين للقيمة، وهما كالآتي :ـ </a:t>
            </a:r>
            <a:r>
              <a:rPr lang="ar-SA" sz="1400" b="1">
                <a:latin typeface="Calibri" panose="020F0502020204030204" pitchFamily="34" charset="0"/>
                <a:ea typeface="Calibri" panose="020F0502020204030204" pitchFamily="34" charset="0"/>
                <a:cs typeface="Arial" panose="020B0604020202020204" pitchFamily="34" charset="0"/>
              </a:rPr>
              <a:t>(  سرور،2017 :147 )</a:t>
            </a:r>
            <a:endParaRPr lang="en-US" sz="1200">
              <a:latin typeface="Calibri" panose="020F0502020204030204" pitchFamily="34" charset="0"/>
              <a:ea typeface="Calibri" panose="020F0502020204030204" pitchFamily="34" charset="0"/>
              <a:cs typeface="Arial" panose="020B0604020202020204" pitchFamily="34" charset="0"/>
            </a:endParaRPr>
          </a:p>
          <a:p>
            <a:pPr marL="742950" lvl="1" indent="-342900" algn="justLow" rtl="1">
              <a:lnSpc>
                <a:spcPct val="150000"/>
              </a:lnSpc>
              <a:spcAft>
                <a:spcPts val="1000"/>
              </a:spcAft>
            </a:pPr>
            <a:r>
              <a:rPr lang="ar-SA" sz="1600" b="1">
                <a:latin typeface="Calibri" panose="020F0502020204030204" pitchFamily="34" charset="0"/>
                <a:ea typeface="Calibri" panose="020F0502020204030204" pitchFamily="34" charset="0"/>
                <a:cs typeface="Arial" panose="020B0604020202020204" pitchFamily="34" charset="0"/>
              </a:rPr>
              <a:t>أولاً :ـ الاستحقاق الوظيفي </a:t>
            </a:r>
            <a:r>
              <a:rPr lang="en-US" sz="1600" b="1">
                <a:latin typeface="Arial" panose="020B0604020202020204" pitchFamily="34" charset="0"/>
                <a:ea typeface="Calibri" panose="020F0502020204030204" pitchFamily="34" charset="0"/>
                <a:cs typeface="Arial" panose="020B0604020202020204" pitchFamily="34" charset="0"/>
              </a:rPr>
              <a:t>(Functional Merit)</a:t>
            </a:r>
            <a:r>
              <a:rPr lang="ar-SA" sz="1600" b="1">
                <a:latin typeface="Calibri" panose="020F0502020204030204" pitchFamily="34" charset="0"/>
                <a:ea typeface="Calibri" panose="020F0502020204030204" pitchFamily="34" charset="0"/>
                <a:cs typeface="Arial" panose="020B0604020202020204" pitchFamily="34" charset="0"/>
              </a:rPr>
              <a:t> :ـ</a:t>
            </a:r>
            <a:r>
              <a:rPr lang="ar-SA" sz="1600">
                <a:latin typeface="Calibri" panose="020F0502020204030204" pitchFamily="34" charset="0"/>
                <a:ea typeface="Calibri" panose="020F0502020204030204" pitchFamily="34" charset="0"/>
                <a:cs typeface="Arial" panose="020B0604020202020204" pitchFamily="34" charset="0"/>
              </a:rPr>
              <a:t> هو النشاط أو الوظيفة التي يؤديها المنتوج بحيث يمكن له انجاز المهمة أو الهدف المخصّص له بنجاح، وبذلك فالاستحقاق الوظيفي يَضم عنصرين وهما الأداء الوظيفي والجودة ، ويمكن توضيح هذين العنصرين من خلال الآتي :ـ </a:t>
            </a:r>
            <a:endParaRPr lang="en-US" sz="1200">
              <a:latin typeface="Calibri" panose="020F0502020204030204" pitchFamily="34" charset="0"/>
              <a:ea typeface="Calibri" panose="020F0502020204030204" pitchFamily="34" charset="0"/>
              <a:cs typeface="Arial" panose="020B0604020202020204" pitchFamily="34" charset="0"/>
            </a:endParaRPr>
          </a:p>
          <a:p>
            <a:pPr marL="857250" lvl="1" indent="-228600" algn="justLow" rtl="1">
              <a:lnSpc>
                <a:spcPct val="150000"/>
              </a:lnSpc>
              <a:spcAft>
                <a:spcPts val="1000"/>
              </a:spcAft>
              <a:tabLst>
                <a:tab pos="1253490" algn="l"/>
              </a:tabLst>
            </a:pPr>
            <a:r>
              <a:rPr lang="ar-SA" sz="1600">
                <a:latin typeface="Calibri" panose="020F0502020204030204" pitchFamily="34" charset="0"/>
                <a:ea typeface="Calibri" panose="020F0502020204030204" pitchFamily="34" charset="0"/>
                <a:cs typeface="Arial" panose="020B0604020202020204" pitchFamily="34" charset="0"/>
              </a:rPr>
              <a:t>1. </a:t>
            </a:r>
            <a:r>
              <a:rPr lang="ar-SA" sz="1600" b="1">
                <a:latin typeface="Calibri" panose="020F0502020204030204" pitchFamily="34" charset="0"/>
                <a:ea typeface="Calibri" panose="020F0502020204030204" pitchFamily="34" charset="0"/>
                <a:cs typeface="Arial" panose="020B0604020202020204" pitchFamily="34" charset="0"/>
              </a:rPr>
              <a:t>الأداء الوظيفي </a:t>
            </a:r>
            <a:r>
              <a:rPr lang="en-US" sz="1600" b="1">
                <a:latin typeface="Arial" panose="020B0604020202020204" pitchFamily="34" charset="0"/>
                <a:ea typeface="Calibri" panose="020F0502020204030204" pitchFamily="34" charset="0"/>
                <a:cs typeface="Arial" panose="020B0604020202020204" pitchFamily="34" charset="0"/>
              </a:rPr>
              <a:t>(Functional Performance)</a:t>
            </a:r>
            <a:r>
              <a:rPr lang="ar-SA" sz="1600" b="1">
                <a:latin typeface="Calibri" panose="020F0502020204030204" pitchFamily="34" charset="0"/>
                <a:ea typeface="Calibri" panose="020F0502020204030204" pitchFamily="34" charset="0"/>
                <a:cs typeface="Arial" panose="020B0604020202020204" pitchFamily="34" charset="0"/>
              </a:rPr>
              <a:t> :ـ</a:t>
            </a:r>
            <a:r>
              <a:rPr lang="ar-SA" sz="1600">
                <a:latin typeface="Calibri" panose="020F0502020204030204" pitchFamily="34" charset="0"/>
                <a:ea typeface="Calibri" panose="020F0502020204030204" pitchFamily="34" charset="0"/>
                <a:cs typeface="Arial" panose="020B0604020202020204" pitchFamily="34" charset="0"/>
              </a:rPr>
              <a:t> يُنظر إلى الأداء الوظيفي على إنه الوظائف التي يمكن أن يؤديها المنتوج بحيث يمكن أن تتّفق مع حاجات الزبون وتوقّعاته، ويمكن تقسيم هذه الوظائف إلى وظائف أساسية وثانوية وثانوية مطلوبة، فالوظائف الأساسية تشير إلى العمل الرئيسي المطلوب أدائه من المنتوج والتي لا يمكن أن يتم العمل بدونها، إما الوظائف الثانوية فتشير إلى رغبة معيّنة يمكن التخلّي عنها إذ يمكن الحصول على الوظيفة الرئيسية بدونها، في حين إن الوظائف الثانوية المطلوبة تمثّل رغبة مطلوبة من قبل بعض الزبائن وقد تكون ضرورية لتحقيق الوظيفة الأساسية في بعض الحالات، فمثلاً وظيفة أنظمة التكييف الأساسية هي التحكّم بالحرارة، ولكن نجد إن هناك وظائف ثانوية مثل تبريد وتسخين الهواء وتحريكه وتوزيعه، كما ونجد في بعض المناطق الساحلية إن هناك حاجة إلى وظيفة ثانوية مطلوبة لهذه الأنظمة وهي التحكّم بالرطوبة.  </a:t>
            </a:r>
            <a:endParaRPr lang="en-US" sz="1200">
              <a:latin typeface="Calibri" panose="020F0502020204030204" pitchFamily="34" charset="0"/>
              <a:ea typeface="Calibri" panose="020F0502020204030204" pitchFamily="34" charset="0"/>
              <a:cs typeface="Arial" panose="020B0604020202020204" pitchFamily="34" charset="0"/>
            </a:endParaRPr>
          </a:p>
          <a:p>
            <a:pPr lvl="1" algn="justLow" rtl="1"/>
            <a:r>
              <a:rPr lang="ar-SA" sz="1600">
                <a:ea typeface="Calibri" panose="020F0502020204030204" pitchFamily="34" charset="0"/>
                <a:cs typeface="Arial" panose="020B0604020202020204" pitchFamily="34" charset="0"/>
              </a:rPr>
              <a:t>2. </a:t>
            </a:r>
            <a:r>
              <a:rPr lang="ar-SA" sz="1600" b="1">
                <a:ea typeface="Calibri" panose="020F0502020204030204" pitchFamily="34" charset="0"/>
                <a:cs typeface="Arial" panose="020B0604020202020204" pitchFamily="34" charset="0"/>
              </a:rPr>
              <a:t>الجودة </a:t>
            </a:r>
            <a:r>
              <a:rPr lang="en-US" sz="1600" b="1">
                <a:latin typeface="Arial" panose="020B0604020202020204" pitchFamily="34" charset="0"/>
                <a:ea typeface="Calibri" panose="020F0502020204030204" pitchFamily="34" charset="0"/>
              </a:rPr>
              <a:t>(Quality)</a:t>
            </a:r>
            <a:r>
              <a:rPr lang="ar-SA" sz="1600" b="1">
                <a:latin typeface="Arial" panose="020B0604020202020204" pitchFamily="34" charset="0"/>
                <a:ea typeface="Calibri" panose="020F0502020204030204" pitchFamily="34" charset="0"/>
              </a:rPr>
              <a:t> :ـ</a:t>
            </a:r>
            <a:r>
              <a:rPr lang="ar-SA" sz="1600">
                <a:ea typeface="Calibri" panose="020F0502020204030204" pitchFamily="34" charset="0"/>
                <a:cs typeface="Arial" panose="020B0604020202020204" pitchFamily="34" charset="0"/>
              </a:rPr>
              <a:t> هناك وجهتي نظر يمكن من خلالهما النظر إلى الجودة، وهما الجودة من وجهة نظر الزبون والجودة من وجهة نظر المُنتج (المُصنّع)، فالزبون يَنظر إلى الجودة على إنها ملاءمة المنتوج لاستعماله بحيث يمكن أن يلبي احتياجاته وتوقّعاته، وبذلك فالجودة تشير إلى مجموعة من مواصفات المنتوج التي يمكن أن تلبي حاجات ورغبات ومتطلّبات الزبائن خِلال الاستعمال </a:t>
            </a:r>
            <a:r>
              <a:rPr lang="en-US" sz="1600">
                <a:latin typeface="Arial" panose="020B0604020202020204" pitchFamily="34" charset="0"/>
                <a:ea typeface="Calibri" panose="020F0502020204030204" pitchFamily="34" charset="0"/>
              </a:rPr>
              <a:t>(Horngren,et.al.,2012:671)</a:t>
            </a:r>
            <a:r>
              <a:rPr lang="ar-SA" sz="1600">
                <a:latin typeface="Arial" panose="020B0604020202020204" pitchFamily="34" charset="0"/>
                <a:ea typeface="Calibri" panose="020F0502020204030204" pitchFamily="34" charset="0"/>
              </a:rPr>
              <a:t>، إما المُنتج (المُصنّع) فيَنظر إلى الجودة على إنها المطابقة للمواصفات والمعايير الموضوعة، ومن ثمَّ فهي درجة مطابقة المنتوج للمواصفات </a:t>
            </a:r>
            <a:endParaRPr lang="en-US" sz="1600" dirty="0"/>
          </a:p>
        </p:txBody>
      </p:sp>
    </p:spTree>
    <p:extLst>
      <p:ext uri="{BB962C8B-B14F-4D97-AF65-F5344CB8AC3E}">
        <p14:creationId xmlns:p14="http://schemas.microsoft.com/office/powerpoint/2010/main" val="11456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B7F316B-8738-4606-96BC-97E08944D8F3}"/>
              </a:ext>
            </a:extLst>
          </p:cNvPr>
          <p:cNvSpPr/>
          <p:nvPr/>
        </p:nvSpPr>
        <p:spPr>
          <a:xfrm>
            <a:off x="84221" y="115907"/>
            <a:ext cx="12023558" cy="6168292"/>
          </a:xfrm>
          <a:prstGeom prst="rect">
            <a:avLst/>
          </a:prstGeom>
        </p:spPr>
        <p:txBody>
          <a:bodyPr wrap="square">
            <a:spAutoFit/>
          </a:bodyPr>
          <a:lstStyle/>
          <a:p>
            <a:pPr marL="400050" marR="0" indent="-228600" algn="justLow" rtl="1">
              <a:lnSpc>
                <a:spcPct val="150000"/>
              </a:lnSpc>
              <a:spcBef>
                <a:spcPts val="0"/>
              </a:spcBef>
              <a:spcAft>
                <a:spcPts val="1000"/>
              </a:spcAft>
              <a:tabLst>
                <a:tab pos="358775" algn="l"/>
              </a:tabLst>
            </a:pPr>
            <a:r>
              <a:rPr lang="ar-SA" dirty="0">
                <a:latin typeface="Calibri" panose="020F0502020204030204" pitchFamily="34" charset="0"/>
                <a:ea typeface="Calibri" panose="020F0502020204030204" pitchFamily="34" charset="0"/>
                <a:cs typeface="Arial" panose="020B0604020202020204" pitchFamily="34" charset="0"/>
              </a:rPr>
              <a:t>المرغوب فيها لتحقيق الأهداف المنشودة ضمن حدود السماحات المقبولة، وتتحقّق الجودة إذا لم توجد أيّة انحرافات عن حدود هذه السماحات  .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171450" marR="0" indent="-342900" algn="justLow" rtl="1">
              <a:lnSpc>
                <a:spcPct val="150000"/>
              </a:lnSpc>
              <a:spcBef>
                <a:spcPts val="0"/>
              </a:spcBef>
              <a:spcAft>
                <a:spcPts val="1000"/>
              </a:spcAft>
            </a:pPr>
            <a:r>
              <a:rPr lang="ar-SA" b="1" dirty="0">
                <a:latin typeface="Calibri" panose="020F0502020204030204" pitchFamily="34" charset="0"/>
                <a:ea typeface="Calibri" panose="020F0502020204030204" pitchFamily="34" charset="0"/>
                <a:cs typeface="Arial" panose="020B0604020202020204" pitchFamily="34" charset="0"/>
              </a:rPr>
              <a:t>ثانياً : التكلفة </a:t>
            </a:r>
            <a:r>
              <a:rPr lang="en-US" b="1" dirty="0">
                <a:latin typeface="Arial" panose="020B0604020202020204" pitchFamily="34" charset="0"/>
                <a:ea typeface="Calibri" panose="020F0502020204030204" pitchFamily="34" charset="0"/>
                <a:cs typeface="Arial" panose="020B0604020202020204" pitchFamily="34" charset="0"/>
              </a:rPr>
              <a:t>(Cost)</a:t>
            </a:r>
            <a:r>
              <a:rPr lang="ar-SA" b="1" dirty="0">
                <a:latin typeface="Calibri" panose="020F0502020204030204" pitchFamily="34" charset="0"/>
                <a:ea typeface="Calibri" panose="020F0502020204030204" pitchFamily="34" charset="0"/>
                <a:cs typeface="Arial" panose="020B0604020202020204" pitchFamily="34" charset="0"/>
              </a:rPr>
              <a:t> :ـ</a:t>
            </a:r>
            <a:r>
              <a:rPr lang="ar-SA" dirty="0">
                <a:latin typeface="Calibri" panose="020F0502020204030204" pitchFamily="34" charset="0"/>
                <a:ea typeface="Calibri" panose="020F0502020204030204" pitchFamily="34" charset="0"/>
                <a:cs typeface="Arial" panose="020B0604020202020204" pitchFamily="34" charset="0"/>
              </a:rPr>
              <a:t> يُنظر إلى التكلفة على إنها مورد مُضحّى بـه من قبل الوحدة الاقتصادية لتحقيق هدف محدّد، وتقاس بقيَم نقدية من الواجب دفعها للحصول على منتجات سواءً أكانت سِلع أم خَدمات، وتتمثّل التكلفة الفعلية بالتكلفة التي حدثت فعلاً (تاريخية) وذلك لتمييزها عن التكلفة المخطّطة (المتنبأ بها) طـبقاً للموازنـة </a:t>
            </a:r>
            <a:r>
              <a:rPr lang="en-US" dirty="0">
                <a:latin typeface="Arial" panose="020B0604020202020204" pitchFamily="34" charset="0"/>
                <a:ea typeface="Calibri" panose="020F0502020204030204" pitchFamily="34" charset="0"/>
                <a:cs typeface="Arial" panose="020B0604020202020204" pitchFamily="34" charset="0"/>
              </a:rPr>
              <a:t>(Horngren,et.al.,2003:30)</a:t>
            </a:r>
            <a:r>
              <a:rPr lang="ar-SA" dirty="0">
                <a:latin typeface="Calibri" panose="020F0502020204030204" pitchFamily="34" charset="0"/>
                <a:ea typeface="Calibri" panose="020F0502020204030204" pitchFamily="34" charset="0"/>
                <a:cs typeface="Arial" panose="020B0604020202020204" pitchFamily="34" charset="0"/>
              </a:rPr>
              <a:t>، وإن هذا المورد قد يكون على شكل إنفاق نقدي يتم تحمّله أو أيّة موجودات سائلة أخرى من أجل الحصول على موجود حالي أو منفعـة مستقبليـة  ، إن هناك تداخلاً وترابطاً بين العناصر الرئيسة للقيمة، إذ إن قيمة المنتوج تزداد بزيادة استحقاقاته الوظيفية أو بتخفيض تكلفته أو بكليهما معاً، كما وتزداد الاستحقاقات الوظيفية بزيادة وتحسين الأداء الوظيفي للمنتوج أو بتحسين جودته أو بكليهما معاً، والتساؤل الذي ينطرح هنا : كيف يتم تحسين قيمة المنتوج ؟، وللإجابة على هذا التساؤل فإن هناك ثلاثة خيارات لتحسين قيمة المنتوج، وهي كالآتي :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mj-lt"/>
              <a:buAutoNum type="arabicParenR"/>
              <a:tabLst>
                <a:tab pos="448945" algn="l"/>
                <a:tab pos="1253490" algn="l"/>
              </a:tabLst>
            </a:pPr>
            <a:r>
              <a:rPr lang="ar-SA" dirty="0">
                <a:latin typeface="Calibri" panose="020F0502020204030204" pitchFamily="34" charset="0"/>
                <a:ea typeface="Calibri" panose="020F0502020204030204" pitchFamily="34" charset="0"/>
                <a:cs typeface="Arial" panose="020B0604020202020204" pitchFamily="34" charset="0"/>
              </a:rPr>
              <a:t>زيادة الاستحقاقات الوظيفية للمنتوج مع بقاء تكلفته على حالها بدون تغيير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mj-lt"/>
              <a:buAutoNum type="arabicParenR"/>
              <a:tabLst>
                <a:tab pos="448945" algn="l"/>
                <a:tab pos="628650" algn="l"/>
                <a:tab pos="1253490" algn="l"/>
              </a:tabLst>
            </a:pPr>
            <a:r>
              <a:rPr lang="ar-SA" dirty="0">
                <a:latin typeface="Calibri" panose="020F0502020204030204" pitchFamily="34" charset="0"/>
                <a:ea typeface="Calibri" panose="020F0502020204030204" pitchFamily="34" charset="0"/>
                <a:cs typeface="Arial" panose="020B0604020202020204" pitchFamily="34" charset="0"/>
              </a:rPr>
              <a:t>تخفيض تكلفة المنتوج مع بقاء استحقاقاته الوظيفية على حالها بدون تغيير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mj-lt"/>
              <a:buAutoNum type="arabicParenR"/>
              <a:tabLst>
                <a:tab pos="448945" algn="l"/>
                <a:tab pos="628650" algn="l"/>
                <a:tab pos="1253490" algn="l"/>
              </a:tabLst>
            </a:pPr>
            <a:r>
              <a:rPr lang="ar-SA" dirty="0">
                <a:latin typeface="Calibri" panose="020F0502020204030204" pitchFamily="34" charset="0"/>
                <a:ea typeface="Calibri" panose="020F0502020204030204" pitchFamily="34" charset="0"/>
                <a:cs typeface="Arial" panose="020B0604020202020204" pitchFamily="34" charset="0"/>
              </a:rPr>
              <a:t>زيادة الاستحقاقات الوظيفية للمنتوج مع تخفيض تكلفته، أي تحسين الأداء الوظيفي للمنتوج وتحسين جودته، بالإضافة إلى تخفيض تكلفته المرتبطة بمكوّنات ووظائف لا تضيف قيمة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tabLst>
                <a:tab pos="1253490" algn="l"/>
              </a:tabLst>
            </a:pPr>
            <a:r>
              <a:rPr lang="ar-SA" dirty="0">
                <a:latin typeface="Calibri" panose="020F0502020204030204" pitchFamily="34" charset="0"/>
                <a:ea typeface="Calibri" panose="020F0502020204030204" pitchFamily="34" charset="0"/>
                <a:cs typeface="Arial" panose="020B0604020202020204" pitchFamily="34" charset="0"/>
              </a:rPr>
              <a:t>   ويعد الخيار الثالث هو الأفضل لأنه يساعد في الوصول إلى أعلى قيمة ممكنة للمنتوج، الأمر الذي يؤدي إلى تحقيق رضا الزبائن عن الوحدة الاقتصادية وولائهم لها وبالتالي تحقيق الوحدة الاقتصادية للميزة التنافسية، ويمكن أن تُحسَب القيمة وفقاً للمعادلة الآتية : </a:t>
            </a:r>
            <a:endParaRPr lang="ar-IQ"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tabLst>
                <a:tab pos="1253490" algn="l"/>
              </a:tabLst>
            </a:pPr>
            <a:endParaRPr lang="en-US"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12683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0D076CF0-2CED-4C84-BB81-7F0597310172}"/>
              </a:ext>
            </a:extLst>
          </p:cNvPr>
          <p:cNvSpPr/>
          <p:nvPr/>
        </p:nvSpPr>
        <p:spPr>
          <a:xfrm>
            <a:off x="120316" y="0"/>
            <a:ext cx="12071684" cy="6317755"/>
          </a:xfrm>
          <a:prstGeom prst="rect">
            <a:avLst/>
          </a:prstGeom>
        </p:spPr>
        <p:txBody>
          <a:bodyPr wrap="square">
            <a:spAutoFit/>
          </a:bodyPr>
          <a:lstStyle/>
          <a:p>
            <a:pPr algn="ctr" rtl="1">
              <a:lnSpc>
                <a:spcPct val="150000"/>
              </a:lnSpc>
              <a:spcAft>
                <a:spcPts val="1000"/>
              </a:spcAft>
            </a:pPr>
            <a:r>
              <a:rPr lang="ar-SA" dirty="0">
                <a:latin typeface="Calibri" panose="020F0502020204030204" pitchFamily="34" charset="0"/>
                <a:cs typeface="Arial" panose="020B0604020202020204" pitchFamily="34" charset="0"/>
              </a:rPr>
              <a:t>القيمة = الاستحقاق الوظيفي ÷ التكلفة</a:t>
            </a:r>
            <a:endParaRPr lang="en-US" dirty="0">
              <a:latin typeface="Calibri" panose="020F0502020204030204" pitchFamily="34" charset="0"/>
              <a:cs typeface="Arial" panose="020B0604020202020204" pitchFamily="34" charset="0"/>
            </a:endParaRPr>
          </a:p>
          <a:p>
            <a:pPr algn="ctr" rtl="1">
              <a:lnSpc>
                <a:spcPct val="150000"/>
              </a:lnSpc>
              <a:spcAft>
                <a:spcPts val="1000"/>
              </a:spcAft>
            </a:pPr>
            <a:r>
              <a:rPr lang="ar-SA" dirty="0">
                <a:latin typeface="Calibri" panose="020F0502020204030204" pitchFamily="34" charset="0"/>
                <a:cs typeface="Arial" panose="020B0604020202020204" pitchFamily="34" charset="0"/>
              </a:rPr>
              <a:t>إذ إن :   الاستحقاق الوظيفي = الأداء الوظيفي + الجودة</a:t>
            </a:r>
            <a:endParaRPr lang="en-US" dirty="0">
              <a:latin typeface="Calibri" panose="020F0502020204030204" pitchFamily="34" charset="0"/>
              <a:cs typeface="Arial" panose="020B0604020202020204" pitchFamily="34" charset="0"/>
            </a:endParaRPr>
          </a:p>
          <a:p>
            <a:pPr algn="justLow" rtl="1">
              <a:lnSpc>
                <a:spcPct val="150000"/>
              </a:lnSpc>
              <a:spcAft>
                <a:spcPts val="1000"/>
              </a:spcAft>
              <a:tabLst>
                <a:tab pos="1799590" algn="l"/>
              </a:tabLst>
            </a:pPr>
            <a:r>
              <a:rPr lang="ar-SA" dirty="0">
                <a:latin typeface="Calibri" panose="020F0502020204030204" pitchFamily="34" charset="0"/>
                <a:cs typeface="Arial" panose="020B0604020202020204" pitchFamily="34" charset="0"/>
              </a:rPr>
              <a:t>  وعليه، فإن القيمة تُمثّل نسبة الاستحقاقات الوظيفية للمنتوج إلى تكلفته، والتي تزداد بزيادة أو تحسين الاستحقاقات الوظيفية (الأداء الوظيفي والجودة) أو بتخفيض التكلفة أو بكليهما معاً، ويُمكِن توضيح العلاقة الخطيّة بين التكلفة والاستحقاقات الوظيفية بما في ذلك القيمة المثلى من خلال الشكل الآتي : </a:t>
            </a:r>
            <a:endParaRPr lang="ar-IQ" dirty="0">
              <a:latin typeface="Calibri" panose="020F0502020204030204" pitchFamily="34" charset="0"/>
              <a:cs typeface="Arial" panose="020B0604020202020204" pitchFamily="34" charset="0"/>
            </a:endParaRPr>
          </a:p>
          <a:p>
            <a:pPr algn="justLow" rtl="1">
              <a:lnSpc>
                <a:spcPct val="150000"/>
              </a:lnSpc>
              <a:spcAft>
                <a:spcPts val="1000"/>
              </a:spcAft>
              <a:tabLst>
                <a:tab pos="1799590" algn="l"/>
              </a:tabLst>
            </a:pPr>
            <a:endParaRPr lang="ar-IQ" dirty="0">
              <a:latin typeface="Calibri" panose="020F0502020204030204" pitchFamily="34" charset="0"/>
              <a:cs typeface="Arial" panose="020B0604020202020204" pitchFamily="34" charset="0"/>
            </a:endParaRPr>
          </a:p>
          <a:p>
            <a:pPr algn="justLow" rtl="1">
              <a:lnSpc>
                <a:spcPct val="150000"/>
              </a:lnSpc>
              <a:spcAft>
                <a:spcPts val="1000"/>
              </a:spcAft>
              <a:tabLst>
                <a:tab pos="1799590" algn="l"/>
              </a:tabLst>
            </a:pPr>
            <a:endParaRPr lang="ar-IQ" dirty="0">
              <a:latin typeface="Calibri" panose="020F0502020204030204" pitchFamily="34" charset="0"/>
              <a:cs typeface="Arial" panose="020B0604020202020204" pitchFamily="34" charset="0"/>
            </a:endParaRPr>
          </a:p>
          <a:p>
            <a:pPr algn="justLow" rtl="1">
              <a:lnSpc>
                <a:spcPct val="150000"/>
              </a:lnSpc>
              <a:spcAft>
                <a:spcPts val="1000"/>
              </a:spcAft>
              <a:tabLst>
                <a:tab pos="1799590" algn="l"/>
              </a:tabLst>
            </a:pPr>
            <a:endParaRPr lang="ar-IQ" dirty="0">
              <a:latin typeface="Calibri" panose="020F0502020204030204" pitchFamily="34" charset="0"/>
              <a:cs typeface="Arial" panose="020B0604020202020204" pitchFamily="34" charset="0"/>
            </a:endParaRPr>
          </a:p>
          <a:p>
            <a:pPr algn="justLow" rtl="1">
              <a:lnSpc>
                <a:spcPct val="150000"/>
              </a:lnSpc>
              <a:spcAft>
                <a:spcPts val="1000"/>
              </a:spcAft>
              <a:tabLst>
                <a:tab pos="1799590" algn="l"/>
              </a:tabLst>
            </a:pPr>
            <a:endParaRPr lang="ar-IQ" dirty="0">
              <a:latin typeface="Calibri" panose="020F0502020204030204" pitchFamily="34" charset="0"/>
              <a:cs typeface="Arial" panose="020B0604020202020204" pitchFamily="34" charset="0"/>
            </a:endParaRPr>
          </a:p>
          <a:p>
            <a:pPr algn="justLow" rtl="1">
              <a:lnSpc>
                <a:spcPct val="150000"/>
              </a:lnSpc>
              <a:spcAft>
                <a:spcPts val="1000"/>
              </a:spcAft>
              <a:tabLst>
                <a:tab pos="1799590" algn="l"/>
              </a:tabLst>
            </a:pPr>
            <a:endParaRPr lang="ar-IQ" dirty="0">
              <a:latin typeface="Calibri" panose="020F0502020204030204" pitchFamily="34" charset="0"/>
              <a:cs typeface="Arial" panose="020B0604020202020204" pitchFamily="34" charset="0"/>
            </a:endParaRPr>
          </a:p>
          <a:p>
            <a:pPr algn="justLow" rtl="1">
              <a:lnSpc>
                <a:spcPct val="150000"/>
              </a:lnSpc>
              <a:spcAft>
                <a:spcPts val="1000"/>
              </a:spcAft>
              <a:tabLst>
                <a:tab pos="1799590" algn="l"/>
              </a:tabLst>
            </a:pPr>
            <a:endParaRPr lang="ar-IQ" dirty="0">
              <a:latin typeface="Calibri" panose="020F0502020204030204" pitchFamily="34" charset="0"/>
              <a:cs typeface="Arial" panose="020B0604020202020204" pitchFamily="34" charset="0"/>
            </a:endParaRPr>
          </a:p>
          <a:p>
            <a:pPr algn="justLow" rtl="1">
              <a:lnSpc>
                <a:spcPct val="150000"/>
              </a:lnSpc>
              <a:spcAft>
                <a:spcPts val="1000"/>
              </a:spcAft>
              <a:tabLst>
                <a:tab pos="1799590" algn="l"/>
              </a:tabLst>
            </a:pPr>
            <a:endParaRPr lang="ar-IQ" dirty="0">
              <a:latin typeface="Calibri" panose="020F0502020204030204" pitchFamily="34" charset="0"/>
              <a:cs typeface="Arial" panose="020B0604020202020204" pitchFamily="34" charset="0"/>
            </a:endParaRPr>
          </a:p>
          <a:p>
            <a:pPr algn="justLow" rtl="1">
              <a:lnSpc>
                <a:spcPct val="150000"/>
              </a:lnSpc>
              <a:spcAft>
                <a:spcPts val="1000"/>
              </a:spcAft>
              <a:tabLst>
                <a:tab pos="1799590" algn="l"/>
              </a:tabLst>
            </a:pPr>
            <a:endParaRPr lang="en-US" dirty="0">
              <a:latin typeface="Calibri" panose="020F0502020204030204" pitchFamily="34" charset="0"/>
              <a:cs typeface="Arial" panose="020B0604020202020204" pitchFamily="34" charset="0"/>
            </a:endParaRPr>
          </a:p>
        </p:txBody>
      </p:sp>
      <p:pic>
        <p:nvPicPr>
          <p:cNvPr id="28" name="Picture 27">
            <a:extLst>
              <a:ext uri="{FF2B5EF4-FFF2-40B4-BE49-F238E27FC236}">
                <a16:creationId xmlns:a16="http://schemas.microsoft.com/office/drawing/2014/main" xmlns="" id="{3AC2C7A0-7DCA-4068-A8D0-64D1576D4C1D}"/>
              </a:ext>
            </a:extLst>
          </p:cNvPr>
          <p:cNvPicPr>
            <a:picLocks noChangeAspect="1"/>
          </p:cNvPicPr>
          <p:nvPr/>
        </p:nvPicPr>
        <p:blipFill>
          <a:blip r:embed="rId2"/>
          <a:stretch>
            <a:fillRect/>
          </a:stretch>
        </p:blipFill>
        <p:spPr>
          <a:xfrm>
            <a:off x="1684421" y="2154633"/>
            <a:ext cx="8614611" cy="4426641"/>
          </a:xfrm>
          <a:prstGeom prst="rect">
            <a:avLst/>
          </a:prstGeom>
        </p:spPr>
      </p:pic>
    </p:spTree>
    <p:extLst>
      <p:ext uri="{BB962C8B-B14F-4D97-AF65-F5344CB8AC3E}">
        <p14:creationId xmlns:p14="http://schemas.microsoft.com/office/powerpoint/2010/main" val="1238665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1D17EB06-CE83-471B-8079-21858964422D}"/>
              </a:ext>
            </a:extLst>
          </p:cNvPr>
          <p:cNvSpPr/>
          <p:nvPr/>
        </p:nvSpPr>
        <p:spPr>
          <a:xfrm>
            <a:off x="192505" y="0"/>
            <a:ext cx="11999495" cy="7838043"/>
          </a:xfrm>
          <a:prstGeom prst="rect">
            <a:avLst/>
          </a:prstGeom>
        </p:spPr>
        <p:txBody>
          <a:bodyPr wrap="square">
            <a:spAutoFit/>
          </a:bodyPr>
          <a:lstStyle/>
          <a:p>
            <a:pPr algn="justLow" rtl="1">
              <a:lnSpc>
                <a:spcPct val="150000"/>
              </a:lnSpc>
              <a:spcAft>
                <a:spcPts val="1000"/>
              </a:spcAft>
              <a:tabLst>
                <a:tab pos="4058920" algn="l"/>
              </a:tabLst>
            </a:pPr>
            <a:r>
              <a:rPr lang="ar-SA" dirty="0">
                <a:latin typeface="Calibri" panose="020F0502020204030204" pitchFamily="34" charset="0"/>
                <a:ea typeface="Calibri" panose="020F0502020204030204" pitchFamily="34" charset="0"/>
                <a:cs typeface="Arial" panose="020B0604020202020204" pitchFamily="34" charset="0"/>
              </a:rPr>
              <a:t> يُلاحَظ من خلال الشكل أعلاه، إن منحنى القيمة المثلى يتوسّط محوري التكلفة والاستحقاقات الوظيفية وعندها يكون مؤشّر القيمة مساوياً للواحد الصحيح لأن الاستحقاقات الوظيفية مساوية للتكلفة، إما النقاط التي تكون أسفل المنحنى تدل على تَحسّن مؤشّر القيمة وتجاوزه للواحد الصحيح لأن التكلفة أقل من الاستحقاقات الوظيفية المتمثّلة بكل من الأداء الوظيفي للمنتوج وجودته، في حين يكون مؤشّر القيمة أقل من الواحد الصحيح إذا كانت النقاط أعلى المنحنى وذلك بسبب زيادة التكلفة على الاستحقاقات الوظيفية .  وهناك عدّة تصنيفات للقيمة، وهي : قيمة التكلفة وقيمة التبادل وقيمة الاستعمال والقيمة الاعتبارية (الجمالية) بالإضافة إلى القيمة المدركة، ويمكن توضيح هذه التصنيفات من خلال الآتي :ـ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0"/>
              </a:spcAft>
              <a:buFont typeface="+mj-lt"/>
              <a:buAutoNum type="arabicParenR"/>
              <a:tabLst>
                <a:tab pos="448945" algn="l"/>
                <a:tab pos="628650" algn="l"/>
                <a:tab pos="1253490" algn="l"/>
              </a:tabLst>
            </a:pPr>
            <a:r>
              <a:rPr lang="ar-SA" b="1" dirty="0">
                <a:latin typeface="Calibri" panose="020F0502020204030204" pitchFamily="34" charset="0"/>
                <a:ea typeface="Calibri" panose="020F0502020204030204" pitchFamily="34" charset="0"/>
                <a:cs typeface="Arial" panose="020B0604020202020204" pitchFamily="34" charset="0"/>
              </a:rPr>
              <a:t>قيمة التكلفة </a:t>
            </a:r>
            <a:r>
              <a:rPr lang="en-US" b="1" dirty="0">
                <a:latin typeface="Arial" panose="020B0604020202020204" pitchFamily="34" charset="0"/>
                <a:ea typeface="Calibri" panose="020F0502020204030204" pitchFamily="34" charset="0"/>
                <a:cs typeface="Arial" panose="020B0604020202020204" pitchFamily="34" charset="0"/>
              </a:rPr>
              <a:t>(Cost Value)</a:t>
            </a:r>
            <a:r>
              <a:rPr lang="ar-SA" b="1" dirty="0">
                <a:latin typeface="Calibri" panose="020F0502020204030204" pitchFamily="34" charset="0"/>
                <a:ea typeface="Calibri" panose="020F0502020204030204" pitchFamily="34" charset="0"/>
                <a:cs typeface="Arial" panose="020B0604020202020204" pitchFamily="34" charset="0"/>
              </a:rPr>
              <a:t> :ـ</a:t>
            </a:r>
            <a:r>
              <a:rPr lang="ar-SA" dirty="0">
                <a:latin typeface="Calibri" panose="020F0502020204030204" pitchFamily="34" charset="0"/>
                <a:ea typeface="Calibri" panose="020F0502020204030204" pitchFamily="34" charset="0"/>
                <a:cs typeface="Arial" panose="020B0604020202020204" pitchFamily="34" charset="0"/>
              </a:rPr>
              <a:t> هي التكلفة الكلية لإنتاج منتوج معيّن بما في ذلك التكلفة المتغيّرة والتكلفة الثابتة، وبذلك تتعلّق التكلفة بكل ما تمّ إنفاقه على ذلك المنتوج ابتداءً من كونه فكرة خلال مرحلة البحث والتطوير حتى تسويقه وتسليمه إلى الزبون.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r>
              <a:rPr lang="en-US" b="1" dirty="0">
                <a:ea typeface="Calibri" panose="020F0502020204030204" pitchFamily="34" charset="0"/>
                <a:cs typeface="Arial" panose="020B0604020202020204" pitchFamily="34" charset="0"/>
              </a:rPr>
              <a:t>2</a:t>
            </a:r>
            <a:r>
              <a:rPr lang="ar-IQ" b="1" dirty="0">
                <a:ea typeface="Calibri" panose="020F0502020204030204" pitchFamily="34" charset="0"/>
                <a:cs typeface="Arial" panose="020B0604020202020204" pitchFamily="34" charset="0"/>
              </a:rPr>
              <a:t>) </a:t>
            </a:r>
            <a:r>
              <a:rPr lang="ar-SA" b="1" dirty="0">
                <a:ea typeface="Calibri" panose="020F0502020204030204" pitchFamily="34" charset="0"/>
                <a:cs typeface="Arial" panose="020B0604020202020204" pitchFamily="34" charset="0"/>
              </a:rPr>
              <a:t>قيمة التبادل </a:t>
            </a:r>
            <a:r>
              <a:rPr lang="en-US" b="1" dirty="0">
                <a:latin typeface="Arial" panose="020B0604020202020204" pitchFamily="34" charset="0"/>
                <a:ea typeface="Calibri" panose="020F0502020204030204" pitchFamily="34" charset="0"/>
              </a:rPr>
              <a:t>(Exchange Value)</a:t>
            </a:r>
            <a:r>
              <a:rPr lang="ar-SA" b="1" dirty="0">
                <a:latin typeface="Arial" panose="020B0604020202020204" pitchFamily="34" charset="0"/>
                <a:ea typeface="Calibri" panose="020F0502020204030204" pitchFamily="34" charset="0"/>
              </a:rPr>
              <a:t> :</a:t>
            </a:r>
            <a:r>
              <a:rPr lang="ar-SA" dirty="0">
                <a:ea typeface="Calibri" panose="020F0502020204030204" pitchFamily="34" charset="0"/>
                <a:cs typeface="Arial" panose="020B0604020202020204" pitchFamily="34" charset="0"/>
              </a:rPr>
              <a:t> هي قيمة موضوعية تتحدّد بتبادل كمية معيّنة من شيء معيّن بكمية أخرى من شيء آخر، وبذلك فهي تعبّر عن القوة الشرائية للمنتوج، أي مقدار النقود التي يدفعها الزبون من أجل الحصول على منتوج معيّن ، وترتبط قيمة التبادل بسياسات العرض </a:t>
            </a:r>
            <a:r>
              <a:rPr lang="ar-SA" dirty="0">
                <a:cs typeface="Arial" panose="020B0604020202020204" pitchFamily="34" charset="0"/>
              </a:rPr>
              <a:t>والطلب ومدى ندرة المنتوج، فكلّما كان الطلب أكبر من العرض وإن المنتوج غير متوفّر في السوق بصورة كافية فإن قيمة التبادل سوف تزداد والعكس صحيح ، وعليه فإن هناك شرطين أساسيين حتى يكون للمنتوج قيمة تبادل، وهما كالآتي :ـ </a:t>
            </a:r>
            <a:endParaRPr lang="en-US" dirty="0">
              <a:cs typeface="Arial" panose="020B0604020202020204" pitchFamily="34" charset="0"/>
            </a:endParaRPr>
          </a:p>
          <a:p>
            <a:pPr marL="625475" lvl="0" indent="-168275" algn="justLow" rtl="1">
              <a:buFont typeface="Arial" panose="020B0604020202020204" pitchFamily="34" charset="0"/>
              <a:buChar char="•"/>
            </a:pPr>
            <a:r>
              <a:rPr lang="ar-SA" dirty="0">
                <a:cs typeface="Arial" panose="020B0604020202020204" pitchFamily="34" charset="0"/>
              </a:rPr>
              <a:t>  أن يلبي المنتوج حاجات الزبون ويشبع رغباته ويتطابق مع توقّعاته . </a:t>
            </a:r>
            <a:endParaRPr lang="en-US" dirty="0">
              <a:cs typeface="Arial" panose="020B0604020202020204" pitchFamily="34" charset="0"/>
            </a:endParaRPr>
          </a:p>
          <a:p>
            <a:pPr marL="625475" lvl="0" indent="-168275" algn="justLow" rtl="1">
              <a:buFont typeface="Arial" panose="020B0604020202020204" pitchFamily="34" charset="0"/>
              <a:buChar char="•"/>
            </a:pPr>
            <a:r>
              <a:rPr lang="ar-SA" dirty="0">
                <a:cs typeface="Arial" panose="020B0604020202020204" pitchFamily="34" charset="0"/>
              </a:rPr>
              <a:t>هناك صعوبة في الحصول على المنتوج لقلّة المعروض منه وزيادة الطلب عليه .</a:t>
            </a:r>
            <a:endParaRPr lang="ar-IQ" dirty="0">
              <a:cs typeface="Arial" panose="020B0604020202020204" pitchFamily="34" charset="0"/>
            </a:endParaRPr>
          </a:p>
          <a:p>
            <a:pPr lvl="0" algn="justLow" rtl="1"/>
            <a:r>
              <a:rPr lang="ar-IQ" b="1" dirty="0">
                <a:cs typeface="Arial" panose="020B0604020202020204" pitchFamily="34" charset="0"/>
              </a:rPr>
              <a:t>3)</a:t>
            </a:r>
            <a:r>
              <a:rPr lang="ar-SA" b="1" dirty="0">
                <a:cs typeface="Arial" panose="020B0604020202020204" pitchFamily="34" charset="0"/>
              </a:rPr>
              <a:t>قيمة الاستعمال </a:t>
            </a:r>
            <a:r>
              <a:rPr lang="en-US" b="1" dirty="0">
                <a:cs typeface="Arial" panose="020B0604020202020204" pitchFamily="34" charset="0"/>
              </a:rPr>
              <a:t>(Use Value)</a:t>
            </a:r>
            <a:r>
              <a:rPr lang="ar-SA" b="1" dirty="0">
                <a:cs typeface="Arial" panose="020B0604020202020204" pitchFamily="34" charset="0"/>
              </a:rPr>
              <a:t> :</a:t>
            </a:r>
            <a:r>
              <a:rPr lang="ar-SA" dirty="0">
                <a:cs typeface="Arial" panose="020B0604020202020204" pitchFamily="34" charset="0"/>
              </a:rPr>
              <a:t>ـ هي قيمة ذاتية تشير إلى مقدار المنفعة من المنتوج وقدرته على إشباع حاجات الزبون، وهذا الإشباع غير ملموس لكنه محسوس، فمثلاً يمكن للزبون أن يحس بقيمة استعماله لمنتوج ما، لكنه لا يستطيع أن يُعبّر عنها حتى في نفسه ولكن يحس بوجودها (عطوي، 2008: 65)، كما وتتولّد بعضاً من المخاوف لدى الزبون عند اقتنائه لمنتوج جديد تتعلّق باستعماله وقدرته على إشباع حاجاته مما يؤثّر سلباً على هذه القيمة. </a:t>
            </a:r>
            <a:endParaRPr lang="en-US" dirty="0">
              <a:cs typeface="Arial" panose="020B0604020202020204" pitchFamily="34" charset="0"/>
            </a:endParaRPr>
          </a:p>
          <a:p>
            <a:pPr lvl="0" algn="justLow" rtl="1"/>
            <a:r>
              <a:rPr lang="ar-IQ" b="1" dirty="0">
                <a:cs typeface="Arial" panose="020B0604020202020204" pitchFamily="34" charset="0"/>
              </a:rPr>
              <a:t>4)</a:t>
            </a:r>
            <a:r>
              <a:rPr lang="ar-SA" b="1" dirty="0">
                <a:cs typeface="Arial" panose="020B0604020202020204" pitchFamily="34" charset="0"/>
              </a:rPr>
              <a:t>القيمة الاعتبارية </a:t>
            </a:r>
            <a:r>
              <a:rPr lang="en-US" b="1" dirty="0">
                <a:cs typeface="Arial" panose="020B0604020202020204" pitchFamily="34" charset="0"/>
              </a:rPr>
              <a:t>(Esteem Value)</a:t>
            </a:r>
            <a:r>
              <a:rPr lang="ar-SA" b="1" dirty="0">
                <a:cs typeface="Arial" panose="020B0604020202020204" pitchFamily="34" charset="0"/>
              </a:rPr>
              <a:t> : </a:t>
            </a:r>
            <a:r>
              <a:rPr lang="ar-SA" dirty="0">
                <a:cs typeface="Arial" panose="020B0604020202020204" pitchFamily="34" charset="0"/>
              </a:rPr>
              <a:t>وتسمى أيضاً بالقيمة الجمالية </a:t>
            </a:r>
            <a:r>
              <a:rPr lang="en-US" dirty="0">
                <a:cs typeface="Arial" panose="020B0604020202020204" pitchFamily="34" charset="0"/>
              </a:rPr>
              <a:t>(Aesthetic Value)</a:t>
            </a:r>
            <a:r>
              <a:rPr lang="ar-SA" dirty="0">
                <a:cs typeface="Arial" panose="020B0604020202020204" pitchFamily="34" charset="0"/>
              </a:rPr>
              <a:t>، وتشير إلى مجموعة من الصفات والميّزات الجمالية للمنتوج، وغالباً ما تكون مرتبطة بالوظائف الثانوية لذلك المنتوج، إذ إن هناك فئة معيّنة من الزبائن ترغب بهذه الصفات والميّزات الجمالية، والتي من خلالها يمكن النظر إليه على إنه ذي قيمة اعتبارية عالية من وجهة نظرهم، فمثلاً قلم مرصّع بالذهب يعد ذي قيمة اعتبارية أو جمالية لدى بعض الزبائن. </a:t>
            </a:r>
            <a:endParaRPr lang="en-US" dirty="0">
              <a:cs typeface="Arial" panose="020B0604020202020204" pitchFamily="34" charset="0"/>
            </a:endParaRPr>
          </a:p>
          <a:p>
            <a:pPr lvl="0" algn="justLow" rtl="1"/>
            <a:r>
              <a:rPr lang="ar-IQ" b="1" dirty="0">
                <a:cs typeface="Arial" panose="020B0604020202020204" pitchFamily="34" charset="0"/>
              </a:rPr>
              <a:t>5)</a:t>
            </a:r>
            <a:r>
              <a:rPr lang="ar-SA" b="1" dirty="0">
                <a:cs typeface="Arial" panose="020B0604020202020204" pitchFamily="34" charset="0"/>
              </a:rPr>
              <a:t>القيمة المدركة </a:t>
            </a:r>
            <a:r>
              <a:rPr lang="en-US" b="1" dirty="0">
                <a:cs typeface="Arial" panose="020B0604020202020204" pitchFamily="34" charset="0"/>
              </a:rPr>
              <a:t>(Perceived Value)</a:t>
            </a:r>
            <a:r>
              <a:rPr lang="ar-SA" b="1" dirty="0">
                <a:cs typeface="Arial" panose="020B0604020202020204" pitchFamily="34" charset="0"/>
              </a:rPr>
              <a:t> : </a:t>
            </a:r>
            <a:r>
              <a:rPr lang="ar-SA" dirty="0">
                <a:cs typeface="Arial" panose="020B0604020202020204" pitchFamily="34" charset="0"/>
              </a:rPr>
              <a:t>هي درجة الانسجام ما بين توقّعات الزبائن للمنتجات وإدراكهم لهذه التوقّعات، وبذلك فهي صورة الزبائن وانطباعهم تجاه تلك المنتجات الناتجة من تقويمهم لصورة المنتوج أو الإعلان عنه أو علامته التجارية </a:t>
            </a:r>
            <a:endParaRPr lang="en-US" dirty="0">
              <a:cs typeface="Arial" panose="020B0604020202020204" pitchFamily="34" charset="0"/>
            </a:endParaRPr>
          </a:p>
          <a:p>
            <a:pPr marL="457200" lvl="0" algn="justLow" rtl="1"/>
            <a:endParaRPr lang="en-US" dirty="0">
              <a:cs typeface="Arial" panose="020B0604020202020204" pitchFamily="34" charset="0"/>
            </a:endParaRPr>
          </a:p>
          <a:p>
            <a:pPr algn="r" rtl="1"/>
            <a:endParaRPr lang="en-US" dirty="0"/>
          </a:p>
        </p:txBody>
      </p:sp>
    </p:spTree>
    <p:extLst>
      <p:ext uri="{BB962C8B-B14F-4D97-AF65-F5344CB8AC3E}">
        <p14:creationId xmlns:p14="http://schemas.microsoft.com/office/powerpoint/2010/main" val="38429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29091BF9-9B5C-45AE-B75E-9D7782054545}"/>
              </a:ext>
            </a:extLst>
          </p:cNvPr>
          <p:cNvSpPr/>
          <p:nvPr/>
        </p:nvSpPr>
        <p:spPr>
          <a:xfrm>
            <a:off x="180474" y="0"/>
            <a:ext cx="12011526" cy="5645072"/>
          </a:xfrm>
          <a:prstGeom prst="rect">
            <a:avLst/>
          </a:prstGeom>
        </p:spPr>
        <p:txBody>
          <a:bodyPr wrap="square">
            <a:spAutoFit/>
          </a:bodyPr>
          <a:lstStyle/>
          <a:p>
            <a:pPr algn="ctr" rtl="1">
              <a:lnSpc>
                <a:spcPct val="115000"/>
              </a:lnSpc>
              <a:spcAft>
                <a:spcPts val="1000"/>
              </a:spcAft>
            </a:pPr>
            <a:r>
              <a:rPr lang="ar-SA" sz="2000" b="1" dirty="0">
                <a:latin typeface="Calibri" panose="020F0502020204030204" pitchFamily="34" charset="0"/>
                <a:ea typeface="Calibri" panose="020F0502020204030204" pitchFamily="34" charset="0"/>
                <a:cs typeface="Times New Roman" panose="02020603050405020304" pitchFamily="18" charset="0"/>
              </a:rPr>
              <a:t>تحليل القيمة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ctr" rtl="1">
              <a:lnSpc>
                <a:spcPct val="115000"/>
              </a:lnSpc>
              <a:spcAft>
                <a:spcPts val="1000"/>
              </a:spcAft>
            </a:pPr>
            <a:r>
              <a:rPr lang="en-US" sz="2000" b="1" dirty="0">
                <a:latin typeface="Times New Roman" panose="02020603050405020304" pitchFamily="18" charset="0"/>
                <a:ea typeface="Calibri" panose="020F0502020204030204" pitchFamily="34" charset="0"/>
                <a:cs typeface="Arial" panose="020B0604020202020204" pitchFamily="34" charset="0"/>
              </a:rPr>
              <a:t>Value Analysis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pPr>
            <a:r>
              <a:rPr lang="ar-IQ" sz="2000" b="1" u="sng" dirty="0">
                <a:latin typeface="Calibri" panose="020F0502020204030204" pitchFamily="34" charset="0"/>
                <a:ea typeface="Calibri" panose="020F0502020204030204" pitchFamily="34" charset="0"/>
                <a:cs typeface="Times New Roman" panose="02020603050405020304" pitchFamily="18" charset="0"/>
              </a:rPr>
              <a:t>اولا : </a:t>
            </a:r>
            <a:r>
              <a:rPr lang="ar-SA" sz="2000" b="1" u="sng" dirty="0">
                <a:latin typeface="Calibri" panose="020F0502020204030204" pitchFamily="34" charset="0"/>
                <a:ea typeface="Calibri" panose="020F0502020204030204" pitchFamily="34" charset="0"/>
                <a:cs typeface="Times New Roman" panose="02020603050405020304" pitchFamily="18" charset="0"/>
              </a:rPr>
              <a:t>مفهوم تحليل القيمة </a:t>
            </a:r>
            <a:r>
              <a:rPr lang="en-US" sz="2000" b="1" u="sng" dirty="0">
                <a:latin typeface="Times New Roman" panose="02020603050405020304" pitchFamily="18" charset="0"/>
                <a:ea typeface="Calibri" panose="020F0502020204030204" pitchFamily="34" charset="0"/>
                <a:cs typeface="Arial" panose="020B0604020202020204" pitchFamily="34" charset="0"/>
              </a:rPr>
              <a:t> Concept of Value Analysis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وقد وردت عدة تعريفات لمفهوم تحليل القيمة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عرف اتحاد المهندسين الالمان تحليل القيمة : بانه التحليل المنظم لهيكل الوظائف بهدف تحديد تأثير عناصر الكلفة, والفائدة في مراحل ارتفاع القيمة لكشف التكاليف جميعها, التي من الممكن تجنبها, والمساعدة على اتخاذ القرار المناسب.    </a:t>
            </a:r>
            <a:r>
              <a:rPr lang="en-US" u="sng" dirty="0">
                <a:solidFill>
                  <a:srgbClr val="0563C1"/>
                </a:solidFill>
                <a:latin typeface="Arial" panose="020B0604020202020204" pitchFamily="34" charset="0"/>
                <a:ea typeface="Calibri" panose="020F0502020204030204" pitchFamily="34" charset="0"/>
                <a:cs typeface="Arial" panose="020B0604020202020204" pitchFamily="34" charset="0"/>
                <a:hlinkClick r:id="rId2"/>
              </a:rPr>
              <a:t>WWW.discovery.org</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marR="0" algn="justLow" rtl="1">
              <a:lnSpc>
                <a:spcPct val="150000"/>
              </a:lnSpc>
              <a:spcBef>
                <a:spcPts val="0"/>
              </a:spcBef>
              <a:spcAft>
                <a:spcPts val="1000"/>
              </a:spcAft>
              <a:tabLst>
                <a:tab pos="57150" algn="r"/>
              </a:tabLst>
            </a:pPr>
            <a:r>
              <a:rPr lang="ar-IQ" dirty="0">
                <a:latin typeface="Calibri" panose="020F0502020204030204" pitchFamily="34" charset="0"/>
                <a:ea typeface="Calibri" panose="020F0502020204030204" pitchFamily="34" charset="0"/>
                <a:cs typeface="Arial" panose="020B0604020202020204" pitchFamily="34" charset="0"/>
              </a:rPr>
              <a:t>وكما عرفت </a:t>
            </a:r>
            <a:r>
              <a:rPr lang="ar-SA" dirty="0">
                <a:latin typeface="Calibri" panose="020F0502020204030204" pitchFamily="34" charset="0"/>
                <a:ea typeface="Calibri" panose="020F0502020204030204" pitchFamily="34" charset="0"/>
                <a:cs typeface="Arial" panose="020B0604020202020204" pitchFamily="34" charset="0"/>
              </a:rPr>
              <a:t>هي عبارة عن سلسلة من القيم الاقتصادية التي تتفاعل وتتكامل مع بعضها من اجل تكوين المنافع المرغوب فيها والمتمثلة في انجاز عوامل النجاح الاساسية (التكلفة الاقل , الجودة العالية , الوقت , المرونة) التي تلبي رغبات ومتطلبات الزبون وتكسب رضاه فضلا عن تحقيق قيمة مضافة للشركة تؤدي الى تحسين ميزتها التنافسية. (السامرائي و اخرون,53:2012)  ويعرف بانه منهج منظم يعتمد أساس الفريق من كافة الاختصاصات  لغرض تحليل وظائف المشروع أو المنتج لكي تحدد الوظائف التي تضيف قيمة والوظائف التي لا تضيف قيمة  حيث تستبعد الوظائف التي لا تضيف قيمة  أو تعدل دون الإخلال بالجودة  والهدف منه هو تحسين القيمة و تخفيض التكاليف . </a:t>
            </a:r>
            <a:r>
              <a:rPr lang="ar-IQ" dirty="0">
                <a:latin typeface="Calibri" panose="020F0502020204030204" pitchFamily="34" charset="0"/>
                <a:ea typeface="Times New Roman" panose="02020603050405020304" pitchFamily="18" charset="0"/>
                <a:cs typeface="Arial" panose="020B0604020202020204" pitchFamily="34" charset="0"/>
              </a:rPr>
              <a:t>(محمد,5:2012)</a:t>
            </a:r>
          </a:p>
          <a:p>
            <a:pPr marL="457200" marR="0" algn="justLow" rtl="1">
              <a:lnSpc>
                <a:spcPct val="150000"/>
              </a:lnSpc>
              <a:spcBef>
                <a:spcPts val="0"/>
              </a:spcBef>
              <a:spcAft>
                <a:spcPts val="1000"/>
              </a:spcAft>
              <a:tabLst>
                <a:tab pos="57150" algn="r"/>
              </a:tabLs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8988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xmlns="" id="{B4237BD4-45D2-4B0A-9268-FB6319F3135D}"/>
              </a:ext>
            </a:extLst>
          </p:cNvPr>
          <p:cNvPicPr>
            <a:picLocks noGrp="1" noChangeAspect="1"/>
          </p:cNvPicPr>
          <p:nvPr>
            <p:ph idx="1"/>
          </p:nvPr>
        </p:nvPicPr>
        <p:blipFill>
          <a:blip r:embed="rId2"/>
          <a:stretch>
            <a:fillRect/>
          </a:stretch>
        </p:blipFill>
        <p:spPr>
          <a:xfrm>
            <a:off x="1556384" y="0"/>
            <a:ext cx="9498303" cy="6858000"/>
          </a:xfrm>
          <a:prstGeom prst="rect">
            <a:avLst/>
          </a:prstGeom>
        </p:spPr>
      </p:pic>
    </p:spTree>
    <p:extLst>
      <p:ext uri="{BB962C8B-B14F-4D97-AF65-F5344CB8AC3E}">
        <p14:creationId xmlns:p14="http://schemas.microsoft.com/office/powerpoint/2010/main" val="1207597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A8C90F6-01B5-458D-B4C4-ECDE0BAAAE92}"/>
              </a:ext>
            </a:extLst>
          </p:cNvPr>
          <p:cNvSpPr/>
          <p:nvPr/>
        </p:nvSpPr>
        <p:spPr>
          <a:xfrm>
            <a:off x="136478" y="148429"/>
            <a:ext cx="12055522" cy="6309420"/>
          </a:xfrm>
          <a:prstGeom prst="rect">
            <a:avLst/>
          </a:prstGeom>
        </p:spPr>
        <p:txBody>
          <a:bodyPr wrap="square">
            <a:spAutoFit/>
          </a:bodyPr>
          <a:lstStyle/>
          <a:p>
            <a:pPr algn="justLow" rtl="1">
              <a:lnSpc>
                <a:spcPct val="150000"/>
              </a:lnSpc>
              <a:spcAft>
                <a:spcPts val="1000"/>
              </a:spcAft>
            </a:pPr>
            <a:r>
              <a:rPr lang="ar-SA" sz="2000" b="1" u="sng" dirty="0">
                <a:latin typeface="Calibri" panose="020F0502020204030204" pitchFamily="34" charset="0"/>
                <a:ea typeface="Calibri" panose="020F0502020204030204" pitchFamily="34" charset="0"/>
                <a:cs typeface="Arial" panose="020B0604020202020204" pitchFamily="34" charset="0"/>
              </a:rPr>
              <a:t>ثانيا - خطوات تحليل القيمة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Low" rtl="1" fontAlgn="t">
              <a:lnSpc>
                <a:spcPct val="150000"/>
              </a:lnSpc>
              <a:spcAft>
                <a:spcPts val="1000"/>
              </a:spcAft>
            </a:pPr>
            <a:r>
              <a:rPr lang="ar-SA" dirty="0">
                <a:latin typeface="Calibri" panose="020F0502020204030204" pitchFamily="34" charset="0"/>
                <a:ea typeface="Calibri" panose="020F0502020204030204" pitchFamily="34" charset="0"/>
                <a:cs typeface="Arial" panose="020B0604020202020204" pitchFamily="34" charset="0"/>
              </a:rPr>
              <a:t>ان خطوات تحليل القيمة تختلف باختلاف عملية المعالجة حيث يرى البعض انها متكونه من 6 خطوات , فيما يرى اخرون انها 8 خطوات , وعلى الرغم من هذا التباين الا ان تحليل القيمة يقوم على اهم الخطوات التالية:   </a:t>
            </a:r>
            <a:r>
              <a:rPr lang="ar-SA" b="1" dirty="0">
                <a:latin typeface="Calibri" panose="020F0502020204030204" pitchFamily="34" charset="0"/>
                <a:ea typeface="Calibri" panose="020F0502020204030204" pitchFamily="34" charset="0"/>
                <a:cs typeface="Arial" panose="020B0604020202020204" pitchFamily="34" charset="0"/>
              </a:rPr>
              <a:t> (</a:t>
            </a:r>
            <a:r>
              <a:rPr lang="en-US" b="1" dirty="0">
                <a:latin typeface="Arial" panose="020B0604020202020204" pitchFamily="34" charset="0"/>
                <a:ea typeface="Calibri" panose="020F0502020204030204" pitchFamily="34" charset="0"/>
                <a:cs typeface="Arial" panose="020B0604020202020204" pitchFamily="34" charset="0"/>
              </a:rPr>
              <a:t>: 12</a:t>
            </a:r>
            <a:r>
              <a:rPr lang="en-US" dirty="0">
                <a:latin typeface="Arial" panose="020B0604020202020204" pitchFamily="34" charset="0"/>
                <a:ea typeface="Calibri" panose="020F0502020204030204" pitchFamily="34" charset="0"/>
                <a:cs typeface="Arial" panose="020B0604020202020204" pitchFamily="34" charset="0"/>
              </a:rPr>
              <a:t> </a:t>
            </a:r>
            <a:r>
              <a:rPr lang="en-US" b="1" dirty="0">
                <a:latin typeface="Arial" panose="020B0604020202020204" pitchFamily="34" charset="0"/>
                <a:ea typeface="Calibri" panose="020F0502020204030204" pitchFamily="34" charset="0"/>
                <a:cs typeface="Arial" panose="020B0604020202020204" pitchFamily="34" charset="0"/>
              </a:rPr>
              <a:t> ( Yoshikawa&amp; </a:t>
            </a:r>
            <a:r>
              <a:rPr lang="en-US" b="1" dirty="0" err="1">
                <a:latin typeface="Arial" panose="020B0604020202020204" pitchFamily="34" charset="0"/>
                <a:ea typeface="Calibri" panose="020F0502020204030204" pitchFamily="34" charset="0"/>
                <a:cs typeface="Arial" panose="020B0604020202020204" pitchFamily="34" charset="0"/>
              </a:rPr>
              <a:t>et,al</a:t>
            </a:r>
            <a:r>
              <a:rPr lang="en-US" dirty="0">
                <a:latin typeface="Arial" panose="020B0604020202020204" pitchFamily="34" charset="0"/>
                <a:ea typeface="Calibri" panose="020F0502020204030204" pitchFamily="34" charset="0"/>
                <a:cs typeface="Arial" panose="020B0604020202020204" pitchFamily="34" charset="0"/>
              </a:rPr>
              <a:t>, </a:t>
            </a:r>
            <a:r>
              <a:rPr lang="en-US" b="1" dirty="0">
                <a:latin typeface="Arial" panose="020B0604020202020204" pitchFamily="34" charset="0"/>
                <a:ea typeface="Calibri" panose="020F0502020204030204" pitchFamily="34" charset="0"/>
                <a:cs typeface="Arial" panose="020B0604020202020204" pitchFamily="34" charset="0"/>
              </a:rPr>
              <a:t>2002</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fontAlgn="t">
              <a:lnSpc>
                <a:spcPct val="150000"/>
              </a:lnSpc>
              <a:spcBef>
                <a:spcPts val="0"/>
              </a:spcBef>
              <a:spcAft>
                <a:spcPts val="1000"/>
              </a:spcAft>
              <a:buFont typeface="+mj-cs"/>
              <a:buAutoNum type="arabic1Minus"/>
            </a:pPr>
            <a:r>
              <a:rPr lang="ar-SA" b="1" dirty="0">
                <a:latin typeface="Calibri" panose="020F0502020204030204" pitchFamily="34" charset="0"/>
                <a:ea typeface="Calibri" panose="020F0502020204030204" pitchFamily="34" charset="0"/>
                <a:cs typeface="Arial" panose="020B0604020202020204" pitchFamily="34" charset="0"/>
              </a:rPr>
              <a:t>اختيار المنتجات</a:t>
            </a:r>
            <a:r>
              <a:rPr lang="ar-SA" dirty="0">
                <a:latin typeface="Calibri" panose="020F0502020204030204" pitchFamily="34" charset="0"/>
                <a:ea typeface="Calibri" panose="020F0502020204030204" pitchFamily="34" charset="0"/>
                <a:cs typeface="Arial" panose="020B0604020202020204" pitchFamily="34" charset="0"/>
              </a:rPr>
              <a:t> : اي اختيار المنتجات القائمة حاليا والتي سوف تجرى عليها عمليات تحليل القيمة أو على المكوناتها, ان اختيار المنتجات لايكون بشكل اعتباطي انما وفق معايير محدده لاختيار المنتجات  والتي قد تكون , درجة التعقيد , الثقل ,الحجم الكبير , متطلبات الزبون , ارتفاع التكليف نسبياً.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fontAlgn="t">
              <a:lnSpc>
                <a:spcPct val="150000"/>
              </a:lnSpc>
              <a:spcBef>
                <a:spcPts val="0"/>
              </a:spcBef>
              <a:spcAft>
                <a:spcPts val="1000"/>
              </a:spcAft>
              <a:buFont typeface="+mj-cs"/>
              <a:buAutoNum type="arabic1Minus"/>
            </a:pPr>
            <a:r>
              <a:rPr lang="ar-SA" b="1" dirty="0">
                <a:latin typeface="Calibri" panose="020F0502020204030204" pitchFamily="34" charset="0"/>
                <a:ea typeface="Calibri" panose="020F0502020204030204" pitchFamily="34" charset="0"/>
                <a:cs typeface="Arial" panose="020B0604020202020204" pitchFamily="34" charset="0"/>
              </a:rPr>
              <a:t>تحديد الهدف</a:t>
            </a:r>
            <a:r>
              <a:rPr lang="ar-SA" dirty="0">
                <a:latin typeface="Calibri" panose="020F0502020204030204" pitchFamily="34" charset="0"/>
                <a:ea typeface="Calibri" panose="020F0502020204030204" pitchFamily="34" charset="0"/>
                <a:cs typeface="Arial" panose="020B0604020202020204" pitchFamily="34" charset="0"/>
              </a:rPr>
              <a:t>: اي تحديد هدف محدد الذي قد يكون تخفيض وزن المنتج وصولا الى نسبة معين اضافة الى خفض التكاليف الى حد محدد مقدما شريطة ان لا يؤثر ذلك على جودة المنتج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fontAlgn="t">
              <a:lnSpc>
                <a:spcPct val="150000"/>
              </a:lnSpc>
              <a:spcBef>
                <a:spcPts val="0"/>
              </a:spcBef>
              <a:spcAft>
                <a:spcPts val="1000"/>
              </a:spcAft>
              <a:buFont typeface="+mj-cs"/>
              <a:buAutoNum type="arabic1Minus"/>
            </a:pPr>
            <a:r>
              <a:rPr lang="ar-SA" b="1" dirty="0">
                <a:latin typeface="Calibri" panose="020F0502020204030204" pitchFamily="34" charset="0"/>
                <a:ea typeface="Calibri" panose="020F0502020204030204" pitchFamily="34" charset="0"/>
                <a:cs typeface="Arial" panose="020B0604020202020204" pitchFamily="34" charset="0"/>
              </a:rPr>
              <a:t>خطة زمنية</a:t>
            </a:r>
            <a:r>
              <a:rPr lang="ar-SA" dirty="0">
                <a:latin typeface="Calibri" panose="020F0502020204030204" pitchFamily="34" charset="0"/>
                <a:ea typeface="Calibri" panose="020F0502020204030204" pitchFamily="34" charset="0"/>
                <a:cs typeface="Arial" panose="020B0604020202020204" pitchFamily="34" charset="0"/>
              </a:rPr>
              <a:t> : من المهم عمل موازنة زمنية لعملية تحليل القيمة , ان الموازنة الزمنية تعتمد على مدى تعقيد العملية , لذا لا يوجد وقت محدد فعلي او معيار لتحليل نوع م</a:t>
            </a:r>
            <a:r>
              <a:rPr lang="ar-IQ" dirty="0">
                <a:latin typeface="Calibri" panose="020F0502020204030204" pitchFamily="34" charset="0"/>
                <a:ea typeface="Calibri" panose="020F0502020204030204" pitchFamily="34" charset="0"/>
                <a:cs typeface="Arial" panose="020B0604020202020204" pitchFamily="34" charset="0"/>
              </a:rPr>
              <a:t>ع</a:t>
            </a:r>
            <a:r>
              <a:rPr lang="ar-SA" dirty="0">
                <a:latin typeface="Calibri" panose="020F0502020204030204" pitchFamily="34" charset="0"/>
                <a:ea typeface="Calibri" panose="020F0502020204030204" pitchFamily="34" charset="0"/>
                <a:cs typeface="Arial" panose="020B0604020202020204" pitchFamily="34" charset="0"/>
              </a:rPr>
              <a:t>ين من المنتجات او الخدامات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fontAlgn="t">
              <a:lnSpc>
                <a:spcPct val="150000"/>
              </a:lnSpc>
              <a:spcBef>
                <a:spcPts val="0"/>
              </a:spcBef>
              <a:spcAft>
                <a:spcPts val="1000"/>
              </a:spcAft>
              <a:buFont typeface="+mj-cs"/>
              <a:buAutoNum type="arabic1Minus"/>
            </a:pPr>
            <a:r>
              <a:rPr lang="en-US" dirty="0">
                <a:latin typeface="Arial" panose="020B0604020202020204" pitchFamily="34" charset="0"/>
                <a:ea typeface="Calibri" panose="020F0502020204030204" pitchFamily="34" charset="0"/>
                <a:cs typeface="Arial" panose="020B0604020202020204" pitchFamily="34" charset="0"/>
              </a:rPr>
              <a:t> </a:t>
            </a:r>
            <a:r>
              <a:rPr lang="ar-SA" b="1" dirty="0">
                <a:latin typeface="Arial" panose="020B0604020202020204" pitchFamily="34" charset="0"/>
                <a:ea typeface="Calibri" panose="020F0502020204030204" pitchFamily="34" charset="0"/>
                <a:cs typeface="Arial" panose="020B0604020202020204" pitchFamily="34" charset="0"/>
              </a:rPr>
              <a:t>اختيار الفريق</a:t>
            </a:r>
            <a:r>
              <a:rPr lang="ar-SA" dirty="0">
                <a:latin typeface="Arial" panose="020B0604020202020204" pitchFamily="34" charset="0"/>
                <a:ea typeface="Calibri" panose="020F0502020204030204" pitchFamily="34" charset="0"/>
                <a:cs typeface="Arial" panose="020B0604020202020204" pitchFamily="34" charset="0"/>
              </a:rPr>
              <a:t> : يجب إن يحدد الأشخاص الذين يستطيعون أن يقوموا بعملية إدارة  تحليل القيمة وتحقيق أهدافها </a:t>
            </a:r>
            <a:r>
              <a:rPr lang="ar-SA" dirty="0">
                <a:latin typeface="Calibri" panose="020F0502020204030204" pitchFamily="34" charset="0"/>
                <a:ea typeface="Calibri" panose="020F0502020204030204" pitchFamily="34" charset="0"/>
                <a:cs typeface="Arial" panose="020B0604020202020204" pitchFamily="34" charset="0"/>
              </a:rPr>
              <a:t> </a:t>
            </a:r>
            <a:r>
              <a:rPr lang="ar-IQ" dirty="0">
                <a:latin typeface="Calibri" panose="020F0502020204030204" pitchFamily="34" charset="0"/>
                <a:ea typeface="Calibri" panose="020F0502020204030204" pitchFamily="34" charset="0"/>
                <a:cs typeface="Arial" panose="020B0604020202020204" pitchFamily="34" charset="0"/>
              </a:rPr>
              <a:t>, ان </a:t>
            </a:r>
            <a:r>
              <a:rPr lang="ar-SA" dirty="0">
                <a:latin typeface="Calibri" panose="020F0502020204030204" pitchFamily="34" charset="0"/>
                <a:ea typeface="Calibri" panose="020F0502020204030204" pitchFamily="34" charset="0"/>
                <a:cs typeface="Arial" panose="020B0604020202020204" pitchFamily="34" charset="0"/>
              </a:rPr>
              <a:t>أعضاء الفريق يجب إن يتمتعوا بمهارات مختلفة مثل التصميم والهندسة والإدارة والمحاسبة والإنتاج والمشتريات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rtl="1" fontAlgn="t">
              <a:lnSpc>
                <a:spcPct val="150000"/>
              </a:lnSpc>
              <a:spcBef>
                <a:spcPts val="0"/>
              </a:spcBef>
              <a:spcAft>
                <a:spcPts val="1000"/>
              </a:spcAft>
              <a:buFont typeface="+mj-cs"/>
              <a:buAutoNum type="arabic1Minus"/>
            </a:pPr>
            <a:r>
              <a:rPr lang="ar-SA" b="1" dirty="0">
                <a:latin typeface="Calibri" panose="020F0502020204030204" pitchFamily="34" charset="0"/>
                <a:ea typeface="Calibri" panose="020F0502020204030204" pitchFamily="34" charset="0"/>
                <a:cs typeface="Arial" panose="020B0604020202020204" pitchFamily="34" charset="0"/>
              </a:rPr>
              <a:t> تحديد وظائف المنتج</a:t>
            </a:r>
            <a:r>
              <a:rPr lang="ar-SA" dirty="0">
                <a:latin typeface="Calibri" panose="020F0502020204030204" pitchFamily="34" charset="0"/>
                <a:ea typeface="Calibri" panose="020F0502020204030204" pitchFamily="34" charset="0"/>
                <a:cs typeface="Arial" panose="020B0604020202020204" pitchFamily="34" charset="0"/>
              </a:rPr>
              <a:t>: من المهم ان يتم تحديد وظائف المنتج بدلاً من خلال تبادل الأفكار  بين اعضاء فريق التحليل  ويتم التعبير عن الوظائف من حيث الفعل و اسم  العلامة , ان تحديد وظائف المنتج يمكن فريق التحليل من الوصول الى الاتي: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2304095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65</TotalTime>
  <Words>4953</Words>
  <Application>Microsoft Office PowerPoint</Application>
  <PresentationFormat>Widescreen</PresentationFormat>
  <Paragraphs>181</Paragraphs>
  <Slides>29</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29</vt:i4>
      </vt:variant>
    </vt:vector>
  </HeadingPairs>
  <TitlesOfParts>
    <vt:vector size="44" baseType="lpstr">
      <vt:lpstr>Arial Unicode MS</vt:lpstr>
      <vt:lpstr>MingLiU_HKSCS</vt:lpstr>
      <vt:lpstr>SimSun</vt:lpstr>
      <vt:lpstr>Agency FB</vt:lpstr>
      <vt:lpstr>Arial</vt:lpstr>
      <vt:lpstr>Calibri</vt:lpstr>
      <vt:lpstr>Century Gothic</vt:lpstr>
      <vt:lpstr>Constantia</vt:lpstr>
      <vt:lpstr>Mudir MT</vt:lpstr>
      <vt:lpstr>Symbol</vt:lpstr>
      <vt:lpstr>Tahoma</vt:lpstr>
      <vt:lpstr>Times New Roman</vt:lpstr>
      <vt:lpstr>Wingdings</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kkjlk</dc:creator>
  <cp:lastModifiedBy>Faisal</cp:lastModifiedBy>
  <cp:revision>9</cp:revision>
  <dcterms:created xsi:type="dcterms:W3CDTF">2019-04-10T03:19:59Z</dcterms:created>
  <dcterms:modified xsi:type="dcterms:W3CDTF">2019-06-08T17:56:21Z</dcterms:modified>
</cp:coreProperties>
</file>