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78" r:id="rId7"/>
    <p:sldId id="261" r:id="rId8"/>
    <p:sldId id="279" r:id="rId9"/>
    <p:sldId id="262" r:id="rId10"/>
    <p:sldId id="276" r:id="rId11"/>
    <p:sldId id="277" r:id="rId12"/>
    <p:sldId id="275" r:id="rId13"/>
    <p:sldId id="285" r:id="rId14"/>
    <p:sldId id="263" r:id="rId15"/>
    <p:sldId id="264" r:id="rId16"/>
    <p:sldId id="281" r:id="rId17"/>
    <p:sldId id="282" r:id="rId18"/>
    <p:sldId id="283" r:id="rId19"/>
    <p:sldId id="284" r:id="rId20"/>
    <p:sldId id="265" r:id="rId21"/>
    <p:sldId id="266" r:id="rId22"/>
    <p:sldId id="267" r:id="rId23"/>
    <p:sldId id="273"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20A6F91-10F0-4526-8767-6D0761F61BFC}"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80295-A884-410D-905B-C7FB65A572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20A6F91-10F0-4526-8767-6D0761F61BFC}" type="datetimeFigureOut">
              <a:rPr lang="en-US" smtClean="0"/>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680295-A884-410D-905B-C7FB65A5723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20A6F91-10F0-4526-8767-6D0761F61BFC}" type="datetimeFigureOut">
              <a:rPr lang="en-US" smtClean="0"/>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680295-A884-410D-905B-C7FB65A572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A6F91-10F0-4526-8767-6D0761F61BFC}" type="datetimeFigureOut">
              <a:rPr lang="en-US" smtClean="0"/>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680295-A884-410D-905B-C7FB65A572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0A6F91-10F0-4526-8767-6D0761F61BFC}"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80295-A884-410D-905B-C7FB65A5723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0A6F91-10F0-4526-8767-6D0761F61BFC}"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80295-A884-410D-905B-C7FB65A572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20A6F91-10F0-4526-8767-6D0761F61BFC}" type="datetimeFigureOut">
              <a:rPr lang="en-US" smtClean="0"/>
              <a:t>6/9/2019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680295-A884-410D-905B-C7FB65A572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0"/>
            <a:ext cx="7772400" cy="2743200"/>
          </a:xfrm>
        </p:spPr>
        <p:txBody>
          <a:bodyPr>
            <a:noAutofit/>
          </a:bodyPr>
          <a:lstStyle/>
          <a:p>
            <a:pPr algn="ctr" rtl="1"/>
            <a:r>
              <a:rPr lang="ar-IQ" sz="3600" b="1" dirty="0" smtClean="0">
                <a:solidFill>
                  <a:schemeClr val="tx1"/>
                </a:solidFill>
              </a:rPr>
              <a:t/>
            </a:r>
            <a:br>
              <a:rPr lang="ar-IQ" sz="3600" b="1" dirty="0" smtClean="0">
                <a:solidFill>
                  <a:schemeClr val="tx1"/>
                </a:solidFill>
              </a:rPr>
            </a:br>
            <a:r>
              <a:rPr lang="ar-IQ" sz="3600" b="1" dirty="0">
                <a:solidFill>
                  <a:schemeClr val="tx1"/>
                </a:solidFill>
              </a:rPr>
              <a:t/>
            </a:r>
            <a:br>
              <a:rPr lang="ar-IQ" sz="3600" b="1" dirty="0">
                <a:solidFill>
                  <a:schemeClr val="tx1"/>
                </a:solidFill>
              </a:rPr>
            </a:br>
            <a:r>
              <a:rPr lang="ar-IQ" sz="3600" b="1" dirty="0" smtClean="0">
                <a:solidFill>
                  <a:schemeClr val="tx1"/>
                </a:solidFill>
              </a:rPr>
              <a:t/>
            </a:r>
            <a:br>
              <a:rPr lang="ar-IQ" sz="3600" b="1" dirty="0" smtClean="0">
                <a:solidFill>
                  <a:schemeClr val="tx1"/>
                </a:solidFill>
              </a:rPr>
            </a:br>
            <a:r>
              <a:rPr lang="en-US" sz="3600" dirty="0">
                <a:solidFill>
                  <a:schemeClr val="tx1"/>
                </a:solidFill>
              </a:rPr>
              <a:t/>
            </a:r>
            <a:br>
              <a:rPr lang="en-US" sz="3600" dirty="0">
                <a:solidFill>
                  <a:schemeClr val="tx1"/>
                </a:solidFill>
              </a:rPr>
            </a:br>
            <a:r>
              <a:rPr lang="ar-SA" sz="3600" b="1" dirty="0" smtClean="0">
                <a:solidFill>
                  <a:schemeClr val="tx1"/>
                </a:solidFill>
                <a:cs typeface="PT Bold Heading" pitchFamily="2" charset="-78"/>
              </a:rPr>
              <a:t>التقنيات  </a:t>
            </a:r>
            <a:r>
              <a:rPr lang="ar-SA" sz="3600" b="1" dirty="0">
                <a:solidFill>
                  <a:schemeClr val="tx1"/>
                </a:solidFill>
                <a:cs typeface="PT Bold Heading" pitchFamily="2" charset="-78"/>
              </a:rPr>
              <a:t>الإداريـــــة الحديثة لمفاهيـــــم  القيمة </a:t>
            </a:r>
            <a:r>
              <a:rPr lang="en-US" sz="3600" b="1" dirty="0">
                <a:solidFill>
                  <a:schemeClr val="tx1"/>
                </a:solidFill>
              </a:rPr>
              <a:t/>
            </a:r>
            <a:br>
              <a:rPr lang="en-US" sz="3600" b="1" dirty="0">
                <a:solidFill>
                  <a:schemeClr val="tx1"/>
                </a:solidFill>
              </a:rPr>
            </a:br>
            <a:r>
              <a:rPr lang="en-US" sz="3600" b="1" dirty="0">
                <a:solidFill>
                  <a:schemeClr val="tx1"/>
                </a:solidFill>
              </a:rPr>
              <a:t/>
            </a:r>
            <a:br>
              <a:rPr lang="en-US" sz="3600" b="1" dirty="0">
                <a:solidFill>
                  <a:schemeClr val="tx1"/>
                </a:solidFill>
              </a:rPr>
            </a:br>
            <a:endParaRPr lang="en-US" sz="3600" dirty="0">
              <a:solidFill>
                <a:schemeClr val="tx1"/>
              </a:solidFill>
            </a:endParaRPr>
          </a:p>
        </p:txBody>
      </p:sp>
      <p:sp>
        <p:nvSpPr>
          <p:cNvPr id="3" name="عنوان فرعي 2"/>
          <p:cNvSpPr>
            <a:spLocks noGrp="1"/>
          </p:cNvSpPr>
          <p:nvPr>
            <p:ph type="subTitle" idx="1"/>
          </p:nvPr>
        </p:nvSpPr>
        <p:spPr>
          <a:xfrm>
            <a:off x="1371600" y="3429000"/>
            <a:ext cx="6400800" cy="2895600"/>
          </a:xfrm>
        </p:spPr>
        <p:txBody>
          <a:bodyPr>
            <a:normAutofit fontScale="92500"/>
          </a:bodyPr>
          <a:lstStyle/>
          <a:p>
            <a:pPr algn="ctr" rtl="1"/>
            <a:r>
              <a:rPr lang="ar-IQ" sz="2200" b="1" dirty="0">
                <a:solidFill>
                  <a:srgbClr val="002060"/>
                </a:solidFill>
              </a:rPr>
              <a:t> </a:t>
            </a:r>
            <a:endParaRPr lang="en-US" sz="2200" b="1" dirty="0">
              <a:solidFill>
                <a:srgbClr val="002060"/>
              </a:solidFill>
            </a:endParaRPr>
          </a:p>
          <a:p>
            <a:pPr algn="ctr" rtl="1"/>
            <a:r>
              <a:rPr lang="ar-IQ" sz="2600" b="1" dirty="0" smtClean="0">
                <a:solidFill>
                  <a:srgbClr val="002060"/>
                </a:solidFill>
                <a:latin typeface="Monotype Koufi" pitchFamily="2" charset="-78"/>
                <a:ea typeface="Monotype Koufi" pitchFamily="2" charset="-78"/>
                <a:cs typeface="Monotype Koufi" pitchFamily="2" charset="-78"/>
              </a:rPr>
              <a:t>الاستاذة </a:t>
            </a:r>
            <a:r>
              <a:rPr lang="ar-SA" sz="2600" b="1" dirty="0">
                <a:solidFill>
                  <a:srgbClr val="002060"/>
                </a:solidFill>
                <a:latin typeface="Monotype Koufi" pitchFamily="2" charset="-78"/>
                <a:ea typeface="Monotype Koufi" pitchFamily="2" charset="-78"/>
                <a:cs typeface="Monotype Koufi" pitchFamily="2" charset="-78"/>
              </a:rPr>
              <a:t>الدكتورة</a:t>
            </a:r>
            <a:endParaRPr lang="en-US" sz="2600" b="1" dirty="0">
              <a:solidFill>
                <a:srgbClr val="002060"/>
              </a:solidFill>
              <a:ea typeface="Monotype Koufi" pitchFamily="2" charset="-78"/>
              <a:cs typeface="Monotype Koufi" pitchFamily="2" charset="-78"/>
            </a:endParaRPr>
          </a:p>
          <a:p>
            <a:pPr algn="ctr" rtl="1"/>
            <a:r>
              <a:rPr lang="ar-SA" sz="2600" b="1" dirty="0" smtClean="0">
                <a:solidFill>
                  <a:srgbClr val="002060"/>
                </a:solidFill>
                <a:latin typeface="Monotype Koufi" pitchFamily="2" charset="-78"/>
                <a:ea typeface="Monotype Koufi" pitchFamily="2" charset="-78"/>
                <a:cs typeface="Monotype Koufi" pitchFamily="2" charset="-78"/>
              </a:rPr>
              <a:t>مــ</a:t>
            </a:r>
            <a:r>
              <a:rPr lang="ar-IQ" sz="2600" b="1" dirty="0" smtClean="0">
                <a:solidFill>
                  <a:srgbClr val="002060"/>
                </a:solidFill>
                <a:latin typeface="Monotype Koufi" pitchFamily="2" charset="-78"/>
                <a:ea typeface="Monotype Koufi" pitchFamily="2" charset="-78"/>
                <a:cs typeface="Monotype Koufi" pitchFamily="2" charset="-78"/>
              </a:rPr>
              <a:t>ــــ</a:t>
            </a:r>
            <a:r>
              <a:rPr lang="ar-SA" sz="2600" b="1" dirty="0" smtClean="0">
                <a:solidFill>
                  <a:srgbClr val="002060"/>
                </a:solidFill>
                <a:latin typeface="Monotype Koufi" pitchFamily="2" charset="-78"/>
                <a:ea typeface="Monotype Koufi" pitchFamily="2" charset="-78"/>
                <a:cs typeface="Monotype Koufi" pitchFamily="2" charset="-78"/>
              </a:rPr>
              <a:t>ـنال جـ</a:t>
            </a:r>
            <a:r>
              <a:rPr lang="ar-IQ" sz="2600" b="1" dirty="0" smtClean="0">
                <a:solidFill>
                  <a:srgbClr val="002060"/>
                </a:solidFill>
                <a:latin typeface="Monotype Koufi" pitchFamily="2" charset="-78"/>
                <a:ea typeface="Monotype Koufi" pitchFamily="2" charset="-78"/>
                <a:cs typeface="Monotype Koufi" pitchFamily="2" charset="-78"/>
              </a:rPr>
              <a:t>ـــــــــ</a:t>
            </a:r>
            <a:r>
              <a:rPr lang="ar-SA" sz="2600" b="1" dirty="0" smtClean="0">
                <a:solidFill>
                  <a:srgbClr val="002060"/>
                </a:solidFill>
                <a:latin typeface="Monotype Koufi" pitchFamily="2" charset="-78"/>
                <a:ea typeface="Monotype Koufi" pitchFamily="2" charset="-78"/>
                <a:cs typeface="Monotype Koufi" pitchFamily="2" charset="-78"/>
              </a:rPr>
              <a:t>بار ســـ</a:t>
            </a:r>
            <a:r>
              <a:rPr lang="ar-IQ" sz="2600" b="1" dirty="0" smtClean="0">
                <a:solidFill>
                  <a:srgbClr val="002060"/>
                </a:solidFill>
                <a:latin typeface="Monotype Koufi" pitchFamily="2" charset="-78"/>
                <a:ea typeface="Monotype Koufi" pitchFamily="2" charset="-78"/>
                <a:cs typeface="Monotype Koufi" pitchFamily="2" charset="-78"/>
              </a:rPr>
              <a:t>ـــــــــ</a:t>
            </a:r>
            <a:r>
              <a:rPr lang="ar-SA" sz="2600" b="1" dirty="0" smtClean="0">
                <a:solidFill>
                  <a:srgbClr val="002060"/>
                </a:solidFill>
                <a:latin typeface="Monotype Koufi" pitchFamily="2" charset="-78"/>
                <a:ea typeface="Monotype Koufi" pitchFamily="2" charset="-78"/>
                <a:cs typeface="Monotype Koufi" pitchFamily="2" charset="-78"/>
              </a:rPr>
              <a:t>ـ</a:t>
            </a:r>
            <a:r>
              <a:rPr lang="ar-SA" sz="2600" b="1" dirty="0" err="1" smtClean="0">
                <a:solidFill>
                  <a:srgbClr val="002060"/>
                </a:solidFill>
                <a:latin typeface="Monotype Koufi" pitchFamily="2" charset="-78"/>
                <a:ea typeface="Monotype Koufi" pitchFamily="2" charset="-78"/>
                <a:cs typeface="Monotype Koufi" pitchFamily="2" charset="-78"/>
              </a:rPr>
              <a:t>رور</a:t>
            </a:r>
            <a:r>
              <a:rPr lang="ar-SA" sz="2600" b="1" dirty="0">
                <a:solidFill>
                  <a:srgbClr val="002060"/>
                </a:solidFill>
                <a:latin typeface="Monotype Koufi" pitchFamily="2" charset="-78"/>
                <a:ea typeface="Monotype Koufi" pitchFamily="2" charset="-78"/>
                <a:cs typeface="Monotype Koufi" pitchFamily="2" charset="-78"/>
              </a:rPr>
              <a:t> </a:t>
            </a:r>
            <a:endParaRPr lang="ar-IQ" sz="2600" b="1" dirty="0" smtClean="0">
              <a:solidFill>
                <a:srgbClr val="002060"/>
              </a:solidFill>
              <a:latin typeface="Monotype Koufi" pitchFamily="2" charset="-78"/>
              <a:ea typeface="Monotype Koufi" pitchFamily="2" charset="-78"/>
              <a:cs typeface="Monotype Koufi" pitchFamily="2" charset="-78"/>
            </a:endParaRPr>
          </a:p>
          <a:p>
            <a:pPr algn="ctr" rtl="1"/>
            <a:endParaRPr lang="ar-IQ" sz="2600" b="1" dirty="0">
              <a:solidFill>
                <a:srgbClr val="002060"/>
              </a:solidFill>
              <a:latin typeface="Monotype Koufi" pitchFamily="2" charset="-78"/>
              <a:ea typeface="Monotype Koufi" pitchFamily="2" charset="-78"/>
              <a:cs typeface="Monotype Koufi" pitchFamily="2" charset="-78"/>
            </a:endParaRPr>
          </a:p>
          <a:p>
            <a:pPr algn="ctr" rtl="1"/>
            <a:endParaRPr lang="en-US" sz="2600" b="1" dirty="0">
              <a:solidFill>
                <a:srgbClr val="002060"/>
              </a:solidFill>
              <a:ea typeface="Monotype Koufi" pitchFamily="2" charset="-78"/>
              <a:cs typeface="Monotype Koufi" pitchFamily="2" charset="-78"/>
            </a:endParaRPr>
          </a:p>
          <a:p>
            <a:pPr algn="ctr" rtl="1"/>
            <a:r>
              <a:rPr lang="ar-SA" sz="3000" b="1" dirty="0">
                <a:solidFill>
                  <a:srgbClr val="002060"/>
                </a:solidFill>
                <a:latin typeface="Arabic Typesetting" pitchFamily="66" charset="-78"/>
                <a:cs typeface="Arabic Typesetting" pitchFamily="66" charset="-78"/>
              </a:rPr>
              <a:t>البرنامج الدراسي/ دكتوراه محاسبة: الكورس الثاني للعام الدراسي 2018-2019 </a:t>
            </a:r>
            <a:endParaRPr lang="en-US" sz="3000" b="1" dirty="0">
              <a:solidFill>
                <a:srgbClr val="002060"/>
              </a:solidFill>
              <a:latin typeface="Arabic Typesetting" pitchFamily="66" charset="-78"/>
              <a:cs typeface="Arabic Typesetting" pitchFamily="66" charset="-78"/>
            </a:endParaRPr>
          </a:p>
          <a:p>
            <a:endParaRPr lang="en-US" dirty="0"/>
          </a:p>
        </p:txBody>
      </p:sp>
    </p:spTree>
    <p:extLst>
      <p:ext uri="{BB962C8B-B14F-4D97-AF65-F5344CB8AC3E}">
        <p14:creationId xmlns:p14="http://schemas.microsoft.com/office/powerpoint/2010/main" val="204012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15636" y="990600"/>
            <a:ext cx="8499764" cy="5693866"/>
          </a:xfrm>
          <a:prstGeom prst="rect">
            <a:avLst/>
          </a:prstGeom>
        </p:spPr>
        <p:txBody>
          <a:bodyPr wrap="square">
            <a:spAutoFit/>
          </a:bodyPr>
          <a:lstStyle/>
          <a:p>
            <a:pPr algn="just" rtl="1"/>
            <a:r>
              <a:rPr lang="ar-IQ" sz="2800" b="1" u="sng" dirty="0" smtClean="0"/>
              <a:t>مراحل </a:t>
            </a:r>
            <a:r>
              <a:rPr lang="ar-IQ" sz="2800" b="1" u="sng" dirty="0"/>
              <a:t>تطبيق هندسة </a:t>
            </a:r>
            <a:r>
              <a:rPr lang="ar-IQ" sz="2800" b="1" u="sng" dirty="0" smtClean="0"/>
              <a:t>القيمة </a:t>
            </a:r>
            <a:r>
              <a:rPr lang="ar-IQ" sz="2800" b="1" u="sng" dirty="0"/>
              <a:t>: </a:t>
            </a:r>
            <a:endParaRPr lang="en-US" sz="2000" b="1" dirty="0"/>
          </a:p>
          <a:p>
            <a:pPr algn="just" rtl="1"/>
            <a:endParaRPr lang="ar-IQ" sz="2800" b="1" u="sng" dirty="0" smtClean="0"/>
          </a:p>
          <a:p>
            <a:pPr algn="just" rtl="1"/>
            <a:r>
              <a:rPr lang="ar-IQ" sz="2800" u="sng" dirty="0" smtClean="0"/>
              <a:t>المرحلة الأولى</a:t>
            </a:r>
            <a:r>
              <a:rPr lang="ar-IQ" sz="2800" dirty="0" smtClean="0"/>
              <a:t>: </a:t>
            </a:r>
            <a:r>
              <a:rPr lang="ar-IQ" sz="2800" dirty="0"/>
              <a:t>تحليل الخصائص الوظيفية وفي هذه المرحلة يمكن تجميع الخصائص التي يرغب فيها المستهلك ومن ثم ترتيبها حسب أهميتها وتكلفة تنفيذها</a:t>
            </a:r>
            <a:r>
              <a:rPr lang="ar-IQ" sz="2800" dirty="0" smtClean="0"/>
              <a:t>.</a:t>
            </a:r>
          </a:p>
          <a:p>
            <a:pPr lvl="0" algn="just" rtl="1"/>
            <a:endParaRPr lang="en-US" sz="2800" dirty="0"/>
          </a:p>
          <a:p>
            <a:pPr lvl="0" algn="just" rtl="1"/>
            <a:r>
              <a:rPr lang="ar-IQ" sz="2800" u="sng" dirty="0"/>
              <a:t>المرحلة الثانية </a:t>
            </a:r>
            <a:r>
              <a:rPr lang="ar-IQ" sz="2800" dirty="0"/>
              <a:t>: التفكير البناء هي مرحلة فحص العناصر والخصائص التي حصلت على مؤشر منخفض والتخلص منها إن أمكن بهدف تخفيض التكلفة من خلال التخلص من بعض العيوب المكلفة التي يحتويها المنتج</a:t>
            </a:r>
            <a:r>
              <a:rPr lang="ar-IQ" sz="2800" dirty="0" smtClean="0"/>
              <a:t>.</a:t>
            </a:r>
          </a:p>
          <a:p>
            <a:pPr lvl="0" algn="just" rtl="1"/>
            <a:endParaRPr lang="en-US" sz="2800" dirty="0"/>
          </a:p>
          <a:p>
            <a:pPr algn="just" rtl="1"/>
            <a:r>
              <a:rPr lang="ar-IQ" sz="2800" u="sng" dirty="0"/>
              <a:t>المرحلة الثالثة</a:t>
            </a:r>
            <a:r>
              <a:rPr lang="ar-IQ" sz="2800" dirty="0"/>
              <a:t>: التحليل وهي مرحلة فحص كافة البدائل والحلول المتاحة لتخفيض التكلفة ومن ثم </a:t>
            </a:r>
            <a:r>
              <a:rPr lang="ar-IQ" sz="2800" dirty="0" smtClean="0"/>
              <a:t> العمل على اختيار </a:t>
            </a:r>
            <a:r>
              <a:rPr lang="ar-IQ" sz="2800" dirty="0"/>
              <a:t>أفضلها لإحداث عملية التخفيض</a:t>
            </a:r>
            <a:r>
              <a:rPr lang="ar-IQ" sz="2800" dirty="0" smtClean="0"/>
              <a:t>.</a:t>
            </a:r>
            <a:r>
              <a:rPr lang="ar-IQ" sz="2800" b="1" u="sng" dirty="0"/>
              <a:t> </a:t>
            </a:r>
            <a:endParaRPr lang="en-US" sz="2800" dirty="0"/>
          </a:p>
        </p:txBody>
      </p:sp>
    </p:spTree>
    <p:extLst>
      <p:ext uri="{BB962C8B-B14F-4D97-AF65-F5344CB8AC3E}">
        <p14:creationId xmlns:p14="http://schemas.microsoft.com/office/powerpoint/2010/main" val="2944609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914400"/>
            <a:ext cx="8153400" cy="5693866"/>
          </a:xfrm>
          <a:prstGeom prst="rect">
            <a:avLst/>
          </a:prstGeom>
        </p:spPr>
        <p:txBody>
          <a:bodyPr wrap="square">
            <a:spAutoFit/>
          </a:bodyPr>
          <a:lstStyle/>
          <a:p>
            <a:pPr algn="just" rtl="1"/>
            <a:r>
              <a:rPr lang="ar-IQ" sz="2800" u="sng" dirty="0"/>
              <a:t>المرحلة الرابعة: </a:t>
            </a:r>
            <a:r>
              <a:rPr lang="ar-IQ" sz="2800" dirty="0"/>
              <a:t>تحويل البدائل إلى مناهج مخططة لتخفيض التكلفة ، بعد الانتهاء من المرحلة الثالثة يتعين اختيار أفضل هذه البدائل ووضعها في شكل خطة أو منهج مخطط محدد وذلك تمهيداً لإعداد برنامج التخفيض وخطوات التنفيذ اللازمة مقروناً بالبرنامج الزمني لجدولة التخفيض</a:t>
            </a:r>
            <a:r>
              <a:rPr lang="ar-IQ" sz="2800" dirty="0" smtClean="0"/>
              <a:t>. </a:t>
            </a:r>
            <a:r>
              <a:rPr lang="ar-IQ" sz="2000" dirty="0"/>
              <a:t>(</a:t>
            </a:r>
            <a:r>
              <a:rPr lang="en-US" sz="2000" dirty="0" err="1"/>
              <a:t>خضر</a:t>
            </a:r>
            <a:r>
              <a:rPr lang="ar-IQ" sz="2000" dirty="0"/>
              <a:t>، 2005)</a:t>
            </a:r>
            <a:r>
              <a:rPr lang="ar-IQ" sz="2000" b="1" dirty="0"/>
              <a:t> </a:t>
            </a:r>
            <a:endParaRPr lang="en-US" sz="2000" b="1" dirty="0"/>
          </a:p>
          <a:p>
            <a:pPr lvl="0" algn="just" rtl="1"/>
            <a:endParaRPr lang="en-US" sz="2800" dirty="0"/>
          </a:p>
          <a:p>
            <a:pPr algn="just" rtl="1"/>
            <a:r>
              <a:rPr lang="ar-IQ" sz="2800" dirty="0" smtClean="0"/>
              <a:t>      فيمكن </a:t>
            </a:r>
            <a:r>
              <a:rPr lang="ar-IQ" sz="2800" dirty="0"/>
              <a:t>القول انه لما كانت التكلفة المستهدفة هي عملية متكررة ومستمرة لحين إيجاد فريق التصميم المنتج المناسب مع الكلف المخططة (التكلفة المستهدفة لذلك المنتج) فان تقنية هندسة القيمة تدخل هنا لإحداث تغييرات في مواصفات المواد أو تعديلات في المنتوج بما يؤدي إلى تحسين قيمة المنتج وتخفيض التكاليف وصولاً إلى التكلفة المستهدفة وحالما يتم إقرار المنتج عن طريق هندسة القيمة والبدء بتنفيذه بالاعتماد على التكلفة المستهدفة فان الاهتمام يتحول إلى تقنية التحسين </a:t>
            </a:r>
            <a:r>
              <a:rPr lang="ar-IQ" sz="2800" dirty="0" smtClean="0"/>
              <a:t>المستمر. </a:t>
            </a:r>
            <a:endParaRPr lang="en-US" sz="2800" dirty="0"/>
          </a:p>
        </p:txBody>
      </p:sp>
    </p:spTree>
    <p:extLst>
      <p:ext uri="{BB962C8B-B14F-4D97-AF65-F5344CB8AC3E}">
        <p14:creationId xmlns:p14="http://schemas.microsoft.com/office/powerpoint/2010/main" val="3269063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533401"/>
            <a:ext cx="8382000" cy="5262979"/>
          </a:xfrm>
          <a:prstGeom prst="rect">
            <a:avLst/>
          </a:prstGeom>
        </p:spPr>
        <p:txBody>
          <a:bodyPr wrap="square">
            <a:spAutoFit/>
          </a:bodyPr>
          <a:lstStyle/>
          <a:p>
            <a:pPr algn="just" rtl="1"/>
            <a:r>
              <a:rPr lang="ar-SA" sz="2400" b="1" dirty="0">
                <a:solidFill>
                  <a:srgbClr val="C00000"/>
                </a:solidFill>
              </a:rPr>
              <a:t>ثالثاً: سلسلة القيمة</a:t>
            </a:r>
            <a:endParaRPr lang="en-US" sz="2400" dirty="0">
              <a:solidFill>
                <a:srgbClr val="C00000"/>
              </a:solidFill>
            </a:endParaRPr>
          </a:p>
          <a:p>
            <a:pPr algn="just" rtl="1"/>
            <a:r>
              <a:rPr lang="ar-SA" sz="2400" dirty="0"/>
              <a:t>       سلسلة القيمة هي أداة تحليلية قدمها </a:t>
            </a:r>
            <a:r>
              <a:rPr lang="en-US" sz="2400" dirty="0"/>
              <a:t>Michael Porter</a:t>
            </a:r>
            <a:r>
              <a:rPr lang="ar-SA" sz="2400" dirty="0"/>
              <a:t> ، حيث عرفها على أنها طريقة تنظيمية تساعد المؤسسات على فهم الكيفية التي تمكنهم من استخدام سلسلة الأنشطة التي تؤديها بهدف خلق ميزة تنافسية من خلال تحديد مختلف المراحل التي تمكن المؤسسة من تقديم قيمة لزبائنها  حسب تحليل </a:t>
            </a:r>
            <a:r>
              <a:rPr lang="en-US" sz="2400" dirty="0"/>
              <a:t>Porter</a:t>
            </a:r>
            <a:r>
              <a:rPr lang="ar-SA" sz="2400" dirty="0"/>
              <a:t> فان سلسلة القيمة تصنف أنشطة المؤسسة إلى قسمين هما:</a:t>
            </a:r>
            <a:endParaRPr lang="en-US" sz="2400" dirty="0"/>
          </a:p>
          <a:p>
            <a:pPr algn="just" rtl="1"/>
            <a:r>
              <a:rPr lang="ar-SA" sz="2400" dirty="0"/>
              <a:t> القسم الأول : الأنشطة الأولية (الأساسية) : ترتبط مباشرة بالخلق الفعلي للقيمة المقدمة للزبون ، فهي تضمن تقديم المنتجات و الخدمات لذا فهي تمثل المهمة الأساسية التي تؤديها المؤسسة لإنتاج وتوصيل المنتج أو الخدمة للزبون. تقسم هذه الأنشطة إلى: الإنتاج، الإمداد الداخلي و الخارجي، البيع و التسويق، الخدمات. </a:t>
            </a:r>
            <a:endParaRPr lang="en-US" sz="2400" dirty="0"/>
          </a:p>
          <a:p>
            <a:pPr algn="just" rtl="1"/>
            <a:r>
              <a:rPr lang="ar-SA" sz="2400" dirty="0"/>
              <a:t> القسم الثاني : الأنشطة الداعمة (الثانوية) : تشير إلى الأنشطة التي تساعد الأنشطة الأولية للمؤسسة فهي تضيف فعالية و فاعلية للوظائف الأخرى ، وهي مقسمة إلى </a:t>
            </a:r>
            <a:r>
              <a:rPr lang="ar-IQ" sz="2400" dirty="0" smtClean="0"/>
              <a:t> كل من </a:t>
            </a:r>
            <a:r>
              <a:rPr lang="ar-SA" sz="2400" dirty="0" smtClean="0"/>
              <a:t>: </a:t>
            </a:r>
            <a:r>
              <a:rPr lang="ar-SA" sz="2400" dirty="0"/>
              <a:t>البنية الأساسية للمؤسسة ، تسيير الموارد البشرية ، التطوير التكنولوجي ، </a:t>
            </a:r>
            <a:r>
              <a:rPr lang="ar-SA" sz="2400" dirty="0" smtClean="0"/>
              <a:t>التموين</a:t>
            </a:r>
            <a:r>
              <a:rPr lang="ar-IQ" sz="2400" dirty="0" smtClean="0"/>
              <a:t>  (</a:t>
            </a:r>
            <a:r>
              <a:rPr lang="en-US" sz="2400" b="1" baseline="30000" dirty="0">
                <a:latin typeface="Times New Roman" pitchFamily="18" charset="0"/>
                <a:cs typeface="Times New Roman" pitchFamily="18" charset="0"/>
              </a:rPr>
              <a:t>. </a:t>
            </a:r>
            <a:r>
              <a:rPr lang="en-US" sz="2400" b="1" baseline="30000" dirty="0" smtClean="0">
                <a:latin typeface="Times New Roman" pitchFamily="18" charset="0"/>
                <a:cs typeface="Times New Roman" pitchFamily="18" charset="0"/>
              </a:rPr>
              <a:t>Porter</a:t>
            </a:r>
            <a:r>
              <a:rPr lang="ar-IQ" sz="2400" b="1" baseline="30000" dirty="0" smtClean="0">
                <a:latin typeface="Times New Roman" pitchFamily="18" charset="0"/>
                <a:cs typeface="Times New Roman" pitchFamily="18" charset="0"/>
              </a:rPr>
              <a:t>،1999</a:t>
            </a:r>
            <a:r>
              <a:rPr lang="ar-IQ" sz="2400" dirty="0" smtClean="0"/>
              <a:t>)</a:t>
            </a:r>
            <a:endParaRPr lang="en-US" sz="2400" dirty="0"/>
          </a:p>
        </p:txBody>
      </p:sp>
    </p:spTree>
    <p:extLst>
      <p:ext uri="{BB962C8B-B14F-4D97-AF65-F5344CB8AC3E}">
        <p14:creationId xmlns:p14="http://schemas.microsoft.com/office/powerpoint/2010/main" val="2493354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838200"/>
            <a:ext cx="8763000" cy="5262979"/>
          </a:xfrm>
          <a:prstGeom prst="rect">
            <a:avLst/>
          </a:prstGeom>
        </p:spPr>
        <p:txBody>
          <a:bodyPr wrap="square">
            <a:spAutoFit/>
          </a:bodyPr>
          <a:lstStyle/>
          <a:p>
            <a:pPr algn="just" rtl="1">
              <a:lnSpc>
                <a:spcPct val="150000"/>
              </a:lnSpc>
            </a:pPr>
            <a:r>
              <a:rPr lang="ar-IQ" sz="2400" b="1" dirty="0" smtClean="0">
                <a:latin typeface="Simplified Arabic" pitchFamily="18" charset="-78"/>
                <a:cs typeface="Simplified Arabic" pitchFamily="18" charset="-78"/>
              </a:rPr>
              <a:t>دور سلسلة القيمة في تخفيض التكاليف وتحقيق الميزة التنافسية</a:t>
            </a:r>
          </a:p>
          <a:p>
            <a:pPr algn="just" rtl="1">
              <a:lnSpc>
                <a:spcPct val="150000"/>
              </a:lnSpc>
            </a:pPr>
            <a:r>
              <a:rPr lang="ar-IQ" sz="2000" dirty="0" smtClean="0"/>
              <a:t>تعد العمليات الخاصة بتحليل سلسلة القيمة خطوة اولية لتحليل قيمة الانشطة والذي بموجبه يتم تصنيف الانشطة الى انشطة تصنيف قيمة وانشطة ويرتبط بهذه الانشطة تكاليف وتكون هذه التكاليف على نوعين: النوع الاول وهي التكاليف التي تضيف قيمة والتي يقتنع بها المستهلك ان انفاقها سوف يضيف قيمة  للمنتج . اما النوع الآخر فهي التكاليف التي  لا تضيف قيمة وان مفهوم تحليل القيمة متمم لسلسة القيمة ويعمل على التعرف على اذواق واحتياجات المستهلكين مع مراعاة تحسين القيمة بهدف ترشيد التكاليف من خلال الاستخدام الامثل للموارد المتاحة ويعمل على استبعاد الانشطة التي لا تضيف قيمة ومنع التكاليف غير الضرورية في كافة مراحل دورة حياة المنتج عن طريق دراسة العلاقة بين الوظائف والانشطة والكلف على اساس تنظيم الاساليب الفنية لإنجاز الوظيفة المطلوبة باقل كلفة ممكنة  وتبدا عملية تحليل القيمة قبل البدء بمرحلة الانتاج بهدف تحديد الانشطة التي تضيف قيمة للمنتج وتلك التي لا تضيف قيمة للمنتج. ( سرور وصالح، 2016)</a:t>
            </a:r>
            <a:endParaRPr lang="en-US" sz="2000" dirty="0"/>
          </a:p>
        </p:txBody>
      </p:sp>
    </p:spTree>
    <p:extLst>
      <p:ext uri="{BB962C8B-B14F-4D97-AF65-F5344CB8AC3E}">
        <p14:creationId xmlns:p14="http://schemas.microsoft.com/office/powerpoint/2010/main" val="270687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2162"/>
          </a:xfrm>
        </p:spPr>
        <p:txBody>
          <a:bodyPr>
            <a:normAutofit/>
          </a:bodyPr>
          <a:lstStyle/>
          <a:p>
            <a:pPr algn="r" rtl="1"/>
            <a:r>
              <a:rPr lang="ar-SA" sz="2400" b="1" dirty="0"/>
              <a:t>رابعاً: الهندسة العكسية</a:t>
            </a:r>
            <a:endParaRPr lang="en-US" sz="2400" dirty="0"/>
          </a:p>
        </p:txBody>
      </p:sp>
      <p:sp>
        <p:nvSpPr>
          <p:cNvPr id="3" name="عنصر نائب للمحتوى 2"/>
          <p:cNvSpPr>
            <a:spLocks noGrp="1"/>
          </p:cNvSpPr>
          <p:nvPr>
            <p:ph idx="1"/>
          </p:nvPr>
        </p:nvSpPr>
        <p:spPr>
          <a:xfrm>
            <a:off x="457200" y="1143000"/>
            <a:ext cx="8229600" cy="5410200"/>
          </a:xfrm>
        </p:spPr>
        <p:txBody>
          <a:bodyPr>
            <a:noAutofit/>
          </a:bodyPr>
          <a:lstStyle/>
          <a:p>
            <a:pPr algn="just" rtl="1"/>
            <a:r>
              <a:rPr lang="ar-SA" sz="2000" dirty="0"/>
              <a:t>الهندسة العكسية هي عملية تحليل وتقييم المنتج المنافس من اجل معرفة فرص تحسين منتج الوحدة الاقتصادية ويبدا بتحليل منتج المنافس الى مجموعة من المكونات ومن خلال هذا التحليل يتم تكوين استدلالات واستنتاجات عن المواد الخام وعمليات تصنيع المنتج  او الخدمة كما يوفر معلومات عن مزايا وعيوب الخدمة </a:t>
            </a:r>
            <a:r>
              <a:rPr lang="ar-SA" sz="2000" dirty="0" smtClean="0"/>
              <a:t>المنافسة</a:t>
            </a:r>
            <a:r>
              <a:rPr lang="ar-IQ" sz="2000" dirty="0" smtClean="0"/>
              <a:t>.</a:t>
            </a:r>
          </a:p>
          <a:p>
            <a:pPr algn="just" rtl="1"/>
            <a:endParaRPr lang="en-US" sz="2000" dirty="0"/>
          </a:p>
          <a:p>
            <a:pPr algn="just" rtl="1"/>
            <a:r>
              <a:rPr lang="ar-SA" sz="2000" dirty="0"/>
              <a:t>ويطلق عليها ايضاً بتسمية التحليل المفكك او تحليل الهدم والذي يعرف بانه افضل طرق التطبيق لإنجاز شيء ما بين طرق التطبيق في الوحدة الاقتصادية والوحدات الاخرى حيث يقوم المهندسون باختيار مكونات المنتجات المنافسة او افضل منتج بشكل تفصيلي. كل مكون على حدة من حيث طريقة التصميم وهيكل التكلفة المقدر ومستوى الأداء الوظيفي والعمليات المحتملة </a:t>
            </a:r>
            <a:r>
              <a:rPr lang="ar-SA" sz="2000" dirty="0" smtClean="0"/>
              <a:t>للإنتاج </a:t>
            </a:r>
            <a:r>
              <a:rPr lang="ar-SA" sz="2000" dirty="0"/>
              <a:t>او المنتج وهو يساعد في عملية تحسين تصميم المنتج وعمليات الانتاج ، اما لخفض التكاليف او زيادة مستوى الجودة او كلاهما معا مع الابقاء على خصائص او وظائف الخدمة.</a:t>
            </a:r>
            <a:endParaRPr lang="en-US" sz="2000" dirty="0"/>
          </a:p>
          <a:p>
            <a:pPr algn="just" rtl="1"/>
            <a:r>
              <a:rPr lang="ar-SA" sz="2000" dirty="0"/>
              <a:t>وهناك من يرى ان الهندسة العكسية هي هندسة القيمة العكسية أي انها هندسة التفكيك التي تهتم بالتحليل والتفكيك للمنتجات المنافسة من ناحية المواد التي تحتوي عليها والاجزاء المستخدمة فيها، كما تهتم بكيفية عملها وبطريقة تصنيعها، والهدف من هذه المرحلة هو للاستفادة من خبرة وتقدم المنتجات او الخدمات المنافسة وتقديم الأفضل منها </a:t>
            </a:r>
            <a:r>
              <a:rPr lang="ar-SA" sz="2000" dirty="0" smtClean="0"/>
              <a:t>(</a:t>
            </a:r>
            <a:r>
              <a:rPr lang="ar-IQ" sz="1800" dirty="0" smtClean="0"/>
              <a:t>سرور، 2018</a:t>
            </a:r>
            <a:r>
              <a:rPr lang="ar-SA" sz="1800" dirty="0" smtClean="0"/>
              <a:t>).</a:t>
            </a:r>
            <a:endParaRPr lang="en-US" sz="2000" dirty="0"/>
          </a:p>
        </p:txBody>
      </p:sp>
    </p:spTree>
    <p:extLst>
      <p:ext uri="{BB962C8B-B14F-4D97-AF65-F5344CB8AC3E}">
        <p14:creationId xmlns:p14="http://schemas.microsoft.com/office/powerpoint/2010/main" val="1190193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a:normAutofit/>
          </a:bodyPr>
          <a:lstStyle/>
          <a:p>
            <a:pPr algn="r" rtl="1"/>
            <a:endParaRPr lang="en-US" sz="2400" dirty="0"/>
          </a:p>
        </p:txBody>
      </p:sp>
      <p:sp>
        <p:nvSpPr>
          <p:cNvPr id="3" name="عنصر نائب للمحتوى 2"/>
          <p:cNvSpPr>
            <a:spLocks noGrp="1"/>
          </p:cNvSpPr>
          <p:nvPr>
            <p:ph idx="1"/>
          </p:nvPr>
        </p:nvSpPr>
        <p:spPr>
          <a:xfrm>
            <a:off x="457200" y="1066800"/>
            <a:ext cx="8229600" cy="5059363"/>
          </a:xfrm>
        </p:spPr>
        <p:txBody>
          <a:bodyPr>
            <a:noAutofit/>
          </a:bodyPr>
          <a:lstStyle/>
          <a:p>
            <a:pPr lvl="0" algn="just" rtl="1"/>
            <a:r>
              <a:rPr lang="ar-SA" sz="2000" b="1" dirty="0"/>
              <a:t>انواع الهندسة العكسية</a:t>
            </a:r>
            <a:endParaRPr lang="en-US" sz="2000" dirty="0"/>
          </a:p>
          <a:p>
            <a:pPr algn="just" rtl="1"/>
            <a:r>
              <a:rPr lang="ar-SA" sz="2000" dirty="0"/>
              <a:t> </a:t>
            </a:r>
            <a:r>
              <a:rPr lang="ar-IQ" sz="2000" dirty="0" smtClean="0"/>
              <a:t>       </a:t>
            </a:r>
            <a:r>
              <a:rPr lang="ar-SA" sz="2000" dirty="0" smtClean="0"/>
              <a:t>هناك </a:t>
            </a:r>
            <a:r>
              <a:rPr lang="ar-SA" sz="2000" dirty="0"/>
              <a:t>ثمانية طرق مختلفة للهندسة العكسية صممت الثلاثة الاولى منها من اجل خفض تكاليف التصنيع المباشرة، فيما هدفت الانواع الثلاثة التالية الى خفض كلفة الاستثمار المطلوبة </a:t>
            </a:r>
            <a:r>
              <a:rPr lang="ar-SA" sz="2000" dirty="0" smtClean="0"/>
              <a:t>لإنتاج </a:t>
            </a:r>
            <a:r>
              <a:rPr lang="ar-SA" sz="2000" dirty="0"/>
              <a:t>المنتج من خلال زيادة الطاقة الانتاجية، اما الطريقتين الأخيرة جاءت لغرض تحقيق التكامل بين الهندسة العكسية ( التحليل المفكك) وتحليل القيمة او هندسة القيمة وفيما يلي الطرق الثمانية للهندسة العكسية:</a:t>
            </a:r>
            <a:endParaRPr lang="en-US" sz="2000" dirty="0"/>
          </a:p>
          <a:p>
            <a:pPr lvl="0" algn="just" rtl="1"/>
            <a:r>
              <a:rPr lang="ar-SA" sz="2000" dirty="0"/>
              <a:t>التحليل المفكك الديناميكي.</a:t>
            </a:r>
            <a:endParaRPr lang="en-US" sz="2000" dirty="0"/>
          </a:p>
          <a:p>
            <a:pPr lvl="0" algn="just" rtl="1"/>
            <a:r>
              <a:rPr lang="ar-SA" sz="2000" dirty="0"/>
              <a:t>التحليل المفكك للتكلفة.</a:t>
            </a:r>
            <a:endParaRPr lang="en-US" sz="2000" dirty="0"/>
          </a:p>
          <a:p>
            <a:pPr lvl="0" algn="just" rtl="1"/>
            <a:r>
              <a:rPr lang="ar-SA" sz="2000" dirty="0"/>
              <a:t>التحليل المفكك للمواد.</a:t>
            </a:r>
            <a:endParaRPr lang="en-US" sz="2000" dirty="0"/>
          </a:p>
          <a:p>
            <a:pPr lvl="0" algn="just" rtl="1"/>
            <a:r>
              <a:rPr lang="ar-SA" sz="2000" dirty="0"/>
              <a:t>التحليل المفكك الثابت.</a:t>
            </a:r>
            <a:endParaRPr lang="en-US" sz="2000" dirty="0"/>
          </a:p>
          <a:p>
            <a:pPr lvl="0" algn="just" rtl="1"/>
            <a:r>
              <a:rPr lang="ar-SA" sz="2000" dirty="0"/>
              <a:t>التحليل المفكك للعمليات.</a:t>
            </a:r>
            <a:endParaRPr lang="en-US" sz="2000" dirty="0"/>
          </a:p>
          <a:p>
            <a:pPr lvl="0" algn="just" rtl="1"/>
            <a:r>
              <a:rPr lang="ar-SA" sz="2000" dirty="0"/>
              <a:t>مصفوفة التحليل المفكك.</a:t>
            </a:r>
            <a:endParaRPr lang="en-US" sz="2000" dirty="0"/>
          </a:p>
          <a:p>
            <a:pPr lvl="0" algn="just" rtl="1"/>
            <a:r>
              <a:rPr lang="ar-SA" sz="2000" dirty="0"/>
              <a:t>اسلوب سعر وحدة الكيلو غرام.</a:t>
            </a:r>
            <a:endParaRPr lang="en-US" sz="2000" dirty="0"/>
          </a:p>
          <a:p>
            <a:pPr lvl="0" algn="just" rtl="1"/>
            <a:r>
              <a:rPr lang="ar-SA" sz="2000" dirty="0"/>
              <a:t>التجميع بأسلوب التحليل المفكك</a:t>
            </a:r>
            <a:r>
              <a:rPr lang="ar-SA" sz="2000" dirty="0" smtClean="0"/>
              <a:t>.(</a:t>
            </a:r>
            <a:r>
              <a:rPr lang="ar-IQ" sz="2000" dirty="0" smtClean="0"/>
              <a:t>سرور، م سابق)</a:t>
            </a:r>
            <a:endParaRPr lang="en-US" sz="2000" dirty="0"/>
          </a:p>
        </p:txBody>
      </p:sp>
    </p:spTree>
    <p:extLst>
      <p:ext uri="{BB962C8B-B14F-4D97-AF65-F5344CB8AC3E}">
        <p14:creationId xmlns:p14="http://schemas.microsoft.com/office/powerpoint/2010/main" val="3053736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1182231"/>
            <a:ext cx="8610600" cy="4478149"/>
          </a:xfrm>
          <a:prstGeom prst="rect">
            <a:avLst/>
          </a:prstGeom>
        </p:spPr>
        <p:txBody>
          <a:bodyPr wrap="square">
            <a:spAutoFit/>
          </a:bodyPr>
          <a:lstStyle/>
          <a:p>
            <a:pPr lvl="0" algn="just" rtl="1">
              <a:lnSpc>
                <a:spcPct val="150000"/>
              </a:lnSpc>
            </a:pPr>
            <a:r>
              <a:rPr lang="ar-IQ" sz="2400" b="1" baseline="30000" dirty="0">
                <a:latin typeface="Simplified Arabic" pitchFamily="18" charset="-78"/>
                <a:cs typeface="Simplified Arabic" pitchFamily="18" charset="-78"/>
              </a:rPr>
              <a:t> </a:t>
            </a:r>
            <a:r>
              <a:rPr lang="ar-IQ" sz="2400" b="1" dirty="0" smtClean="0">
                <a:latin typeface="Simplified Arabic" pitchFamily="18" charset="-78"/>
                <a:cs typeface="Simplified Arabic" pitchFamily="18" charset="-78"/>
              </a:rPr>
              <a:t> مزايا الهندسة العكسية:</a:t>
            </a:r>
          </a:p>
          <a:p>
            <a:pPr lvl="0" algn="just" rtl="1">
              <a:lnSpc>
                <a:spcPct val="150000"/>
              </a:lnSpc>
            </a:pPr>
            <a:r>
              <a:rPr lang="ar-IQ" sz="2400" dirty="0" smtClean="0">
                <a:latin typeface="Simplified Arabic" pitchFamily="18" charset="-78"/>
                <a:cs typeface="Simplified Arabic" pitchFamily="18" charset="-78"/>
              </a:rPr>
              <a:t>         هناك بعض المزايا التي يتمتع بها هذا الاسلوب عن غيره في عملية تحقيق الكلفة المستهدفة ويرى عدد من الباحثين على انها احد الادوات المهمة لخفض التكاليف ومهما اختلفت التسميات فهناك تأكيد  من قبل الباحثين على انه اسلوب مبني على العلاقات المتبادلة مع بعضها البعض من اجل تحقيق تقنية الكلفة المستهدفة ومن أبرز المزايا التي تتمتع بها هي: (صالح، 2013)</a:t>
            </a:r>
          </a:p>
          <a:p>
            <a:pPr marL="514350" lvl="0" indent="-514350" algn="just" rtl="1">
              <a:lnSpc>
                <a:spcPct val="150000"/>
              </a:lnSpc>
              <a:buAutoNum type="arabicPeriod"/>
            </a:pPr>
            <a:r>
              <a:rPr lang="ar-IQ" sz="2400" dirty="0" smtClean="0">
                <a:latin typeface="Simplified Arabic" pitchFamily="18" charset="-78"/>
                <a:cs typeface="Simplified Arabic" pitchFamily="18" charset="-78"/>
              </a:rPr>
              <a:t>تسهم في دورة تطوير المنتج </a:t>
            </a:r>
            <a:r>
              <a:rPr lang="ar-IQ" sz="2400" dirty="0" err="1" smtClean="0">
                <a:latin typeface="Simplified Arabic" pitchFamily="18" charset="-78"/>
                <a:cs typeface="Simplified Arabic" pitchFamily="18" charset="-78"/>
              </a:rPr>
              <a:t>بالاضافة</a:t>
            </a:r>
            <a:r>
              <a:rPr lang="ar-IQ" sz="2400" dirty="0" smtClean="0">
                <a:latin typeface="Simplified Arabic" pitchFamily="18" charset="-78"/>
                <a:cs typeface="Simplified Arabic" pitchFamily="18" charset="-78"/>
              </a:rPr>
              <a:t> الى تخفيض التكاليف الى اقل ما يمكن مع المحافظة على جودة المنتج.</a:t>
            </a:r>
          </a:p>
        </p:txBody>
      </p:sp>
    </p:spTree>
    <p:extLst>
      <p:ext uri="{BB962C8B-B14F-4D97-AF65-F5344CB8AC3E}">
        <p14:creationId xmlns:p14="http://schemas.microsoft.com/office/powerpoint/2010/main" val="199360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1447800"/>
            <a:ext cx="8458200" cy="4801314"/>
          </a:xfrm>
          <a:prstGeom prst="rect">
            <a:avLst/>
          </a:prstGeom>
        </p:spPr>
        <p:txBody>
          <a:bodyPr wrap="square">
            <a:spAutoFit/>
          </a:bodyPr>
          <a:lstStyle/>
          <a:p>
            <a:pPr lvl="0" algn="r" rtl="1">
              <a:lnSpc>
                <a:spcPct val="150000"/>
              </a:lnSpc>
            </a:pPr>
            <a:r>
              <a:rPr lang="ar-IQ" sz="32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2 تشكل دافعاً للإبداع ومتابعة الابداع والضغط على اسعار المنافسين.</a:t>
            </a:r>
          </a:p>
          <a:p>
            <a:pPr lvl="0" algn="r" rtl="1">
              <a:lnSpc>
                <a:spcPct val="150000"/>
              </a:lnSpc>
            </a:pPr>
            <a:r>
              <a:rPr lang="ar-IQ" sz="2800" dirty="0" smtClean="0">
                <a:latin typeface="Simplified Arabic" pitchFamily="18" charset="-78"/>
                <a:cs typeface="Simplified Arabic" pitchFamily="18" charset="-78"/>
              </a:rPr>
              <a:t>3. تساعد على عملية تقييم جودة المنتجات .</a:t>
            </a:r>
          </a:p>
          <a:p>
            <a:pPr lvl="0" algn="r" rtl="1">
              <a:lnSpc>
                <a:spcPct val="150000"/>
              </a:lnSpc>
            </a:pPr>
            <a:r>
              <a:rPr lang="ar-IQ" sz="2800" dirty="0" smtClean="0">
                <a:latin typeface="Simplified Arabic" pitchFamily="18" charset="-78"/>
                <a:cs typeface="Simplified Arabic" pitchFamily="18" charset="-78"/>
              </a:rPr>
              <a:t>4. تساعد على تحديد المكونات الاساسية  المهمة والأكثر تعقيداً من ناحية التصميم والتركيب والوظائف التي تقوم بها.</a:t>
            </a:r>
          </a:p>
          <a:p>
            <a:pPr lvl="0" algn="r" rtl="1">
              <a:lnSpc>
                <a:spcPct val="150000"/>
              </a:lnSpc>
            </a:pPr>
            <a:r>
              <a:rPr lang="ar-IQ" sz="2800" dirty="0" smtClean="0">
                <a:latin typeface="Simplified Arabic" pitchFamily="18" charset="-78"/>
                <a:cs typeface="Simplified Arabic" pitchFamily="18" charset="-78"/>
              </a:rPr>
              <a:t>5. فهم عملية تصنيع المكونات من المنافسين في السوق والكشف عن الحلول والبدائل التي تؤدي الى تحسين قيمة المنتج.</a:t>
            </a:r>
          </a:p>
          <a:p>
            <a:pPr lvl="0" algn="r" rtl="1">
              <a:lnSpc>
                <a:spcPct val="150000"/>
              </a:lnSpc>
            </a:pPr>
            <a:endParaRPr lang="ar-IQ"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655439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1097593"/>
            <a:ext cx="8610600" cy="5032147"/>
          </a:xfrm>
          <a:prstGeom prst="rect">
            <a:avLst/>
          </a:prstGeom>
        </p:spPr>
        <p:txBody>
          <a:bodyPr wrap="square">
            <a:spAutoFit/>
          </a:bodyPr>
          <a:lstStyle/>
          <a:p>
            <a:pPr lvl="0" algn="just" rtl="1">
              <a:lnSpc>
                <a:spcPct val="150000"/>
              </a:lnSpc>
            </a:pPr>
            <a:r>
              <a:rPr lang="ar-IQ" sz="2400" b="1" dirty="0" smtClean="0">
                <a:latin typeface="Simplified Arabic" pitchFamily="18" charset="-78"/>
                <a:cs typeface="Simplified Arabic" pitchFamily="18" charset="-78"/>
              </a:rPr>
              <a:t>الانتقادات الموجهة الى اسلوب الهندسة </a:t>
            </a:r>
            <a:r>
              <a:rPr lang="ar-IQ" sz="2400" b="1" dirty="0">
                <a:latin typeface="Simplified Arabic" pitchFamily="18" charset="-78"/>
                <a:cs typeface="Simplified Arabic" pitchFamily="18" charset="-78"/>
              </a:rPr>
              <a:t>العكسية:</a:t>
            </a:r>
          </a:p>
          <a:p>
            <a:pPr lvl="0" algn="just" rtl="1">
              <a:lnSpc>
                <a:spcPct val="150000"/>
              </a:lnSpc>
            </a:pPr>
            <a:r>
              <a:rPr lang="ar-IQ" sz="2400" dirty="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هناك </a:t>
            </a:r>
            <a:r>
              <a:rPr lang="ar-IQ" sz="2400" dirty="0">
                <a:latin typeface="Simplified Arabic" pitchFamily="18" charset="-78"/>
                <a:cs typeface="Simplified Arabic" pitchFamily="18" charset="-78"/>
              </a:rPr>
              <a:t>بعض </a:t>
            </a:r>
            <a:r>
              <a:rPr lang="ar-IQ" sz="2400" dirty="0" smtClean="0">
                <a:latin typeface="Simplified Arabic" pitchFamily="18" charset="-78"/>
                <a:cs typeface="Simplified Arabic" pitchFamily="18" charset="-78"/>
              </a:rPr>
              <a:t>الانتقادات والعيوب التي توجه ضد هذا </a:t>
            </a:r>
            <a:r>
              <a:rPr lang="ar-IQ" sz="2400" dirty="0">
                <a:latin typeface="Simplified Arabic" pitchFamily="18" charset="-78"/>
                <a:cs typeface="Simplified Arabic" pitchFamily="18" charset="-78"/>
              </a:rPr>
              <a:t>الاسلوب </a:t>
            </a:r>
            <a:r>
              <a:rPr lang="ar-IQ" sz="2400" dirty="0" smtClean="0">
                <a:latin typeface="Simplified Arabic" pitchFamily="18" charset="-78"/>
                <a:cs typeface="Simplified Arabic" pitchFamily="18" charset="-78"/>
              </a:rPr>
              <a:t>: </a:t>
            </a:r>
            <a:r>
              <a:rPr lang="ar-IQ" sz="2400" dirty="0">
                <a:latin typeface="Simplified Arabic" pitchFamily="18" charset="-78"/>
                <a:cs typeface="Simplified Arabic" pitchFamily="18" charset="-78"/>
              </a:rPr>
              <a:t>(صالح، 2013)</a:t>
            </a:r>
          </a:p>
          <a:p>
            <a:pPr marL="514350" lvl="0" indent="-514350" algn="just" rtl="1">
              <a:lnSpc>
                <a:spcPct val="150000"/>
              </a:lnSpc>
              <a:buAutoNum type="arabicPeriod"/>
            </a:pPr>
            <a:r>
              <a:rPr lang="ar-IQ" sz="2400" u="sng" dirty="0" smtClean="0">
                <a:latin typeface="Simplified Arabic" pitchFamily="18" charset="-78"/>
                <a:cs typeface="Simplified Arabic" pitchFamily="18" charset="-78"/>
              </a:rPr>
              <a:t>مستهلكة للوقت والكلفة: </a:t>
            </a:r>
            <a:r>
              <a:rPr lang="ar-IQ" sz="2400" dirty="0" smtClean="0">
                <a:latin typeface="Simplified Arabic" pitchFamily="18" charset="-78"/>
                <a:cs typeface="Simplified Arabic" pitchFamily="18" charset="-78"/>
              </a:rPr>
              <a:t>ان الهندسة العكسية تبدا عند الحصول على المنتج وتبدا عملية تحليله وتفكيكه وهنا يوجه الاتهام الى هذا الاسلوب على الرغم من التفاوت بين المنتجات التي تعتمد على الكلفة والوقت.</a:t>
            </a:r>
          </a:p>
          <a:p>
            <a:pPr marL="514350" lvl="0" indent="-514350" algn="just" rtl="1">
              <a:lnSpc>
                <a:spcPct val="150000"/>
              </a:lnSpc>
              <a:buAutoNum type="arabicPeriod"/>
            </a:pPr>
            <a:r>
              <a:rPr lang="ar-IQ" sz="2400" u="sng" dirty="0" smtClean="0">
                <a:latin typeface="Simplified Arabic" pitchFamily="18" charset="-78"/>
                <a:cs typeface="Simplified Arabic" pitchFamily="18" charset="-78"/>
              </a:rPr>
              <a:t>التجاوز على حق الملكية الفكرية: </a:t>
            </a:r>
            <a:r>
              <a:rPr lang="ar-IQ" sz="2400" dirty="0" smtClean="0">
                <a:latin typeface="Simplified Arabic" pitchFamily="18" charset="-78"/>
                <a:cs typeface="Simplified Arabic" pitchFamily="18" charset="-78"/>
              </a:rPr>
              <a:t>ان الخبرة التي حصل عليها مستخدمي الهندسة العكسية يتم معالجتها ووضعها لعمل في تصميم وتطوير المنتج للتنافس في السوق وهذا قد يدفع الوحدة الى تجديد التقنيات او تكرار عملية التصميم حتى ينتج منتج منقح ويضعف سوق المبتكر ويجبره على التحويل الى اسعار تنافسية.</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00497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914400"/>
            <a:ext cx="8534400" cy="5693866"/>
          </a:xfrm>
          <a:prstGeom prst="rect">
            <a:avLst/>
          </a:prstGeom>
        </p:spPr>
        <p:txBody>
          <a:bodyPr wrap="square">
            <a:spAutoFit/>
          </a:bodyPr>
          <a:lstStyle/>
          <a:p>
            <a:pPr lvl="0" algn="just" rtl="1"/>
            <a:r>
              <a:rPr lang="ar-IQ" sz="2800" b="1" dirty="0" smtClean="0"/>
              <a:t>دور </a:t>
            </a:r>
            <a:r>
              <a:rPr lang="ar-SA" sz="2800" b="1" dirty="0" smtClean="0"/>
              <a:t>الهندسة العكسية</a:t>
            </a:r>
            <a:r>
              <a:rPr lang="ar-IQ" sz="2800" b="1" dirty="0" smtClean="0"/>
              <a:t> في خفض التكاليف: </a:t>
            </a:r>
            <a:r>
              <a:rPr lang="ar-IQ" sz="2000" dirty="0" smtClean="0"/>
              <a:t>( التمي،2009)</a:t>
            </a:r>
          </a:p>
          <a:p>
            <a:pPr lvl="0" algn="just" rtl="1"/>
            <a:endParaRPr lang="ar-IQ" sz="2800" dirty="0"/>
          </a:p>
          <a:p>
            <a:pPr lvl="0" algn="just" rtl="1"/>
            <a:r>
              <a:rPr lang="ar-IQ" sz="2800" dirty="0" smtClean="0"/>
              <a:t>1_ تخفيض  المواد (التحليل المفكك للمواد) من خلال مقارنة المواد الأولية والقيام بالمعالجات الشكلية للمكونات ( تعديل ، تبديل) الرئيسية التي تستخدمها الشركة مع المواد المستخدمة من قبل المنافسين والبحث عن مواد وبدائل اقل كلفة ممكنة.</a:t>
            </a:r>
          </a:p>
          <a:p>
            <a:pPr lvl="0" algn="just" rtl="1"/>
            <a:r>
              <a:rPr lang="ar-IQ" sz="2800" dirty="0" smtClean="0"/>
              <a:t>2_ تخفيض كلف الاجزاء ( التحليل المفكك للكلف) من خلال اجراء مقارنة مفصلة بين مكونات المنتجات بهدف تحليل المكونات لخفض كلف المكونات الرئيسية المستخدمة في الانتاج .</a:t>
            </a:r>
          </a:p>
          <a:p>
            <a:pPr lvl="0" algn="just" rtl="1"/>
            <a:r>
              <a:rPr lang="ar-IQ" sz="2800" dirty="0" smtClean="0"/>
              <a:t>3_ تخفيض عدد عمليات التجميع ( التحليل المفكك الديناميكي) من خلال التركيز على الوقت والجهد التي </a:t>
            </a:r>
            <a:r>
              <a:rPr lang="ar-IQ" sz="2800" dirty="0" err="1" smtClean="0"/>
              <a:t>تتطلبها</a:t>
            </a:r>
            <a:r>
              <a:rPr lang="ar-IQ" sz="2800" dirty="0" smtClean="0"/>
              <a:t> عمليات تجميع المنتج.</a:t>
            </a:r>
          </a:p>
          <a:p>
            <a:pPr lvl="0" algn="just" rtl="1"/>
            <a:r>
              <a:rPr lang="ar-IQ" sz="2800" dirty="0" smtClean="0"/>
              <a:t>4_ اعتماد الهندسة العكسية على اسلوب المقارنة المرجعية مما يساعد على خفض كلف تصميم المنتجات .</a:t>
            </a:r>
          </a:p>
        </p:txBody>
      </p:sp>
    </p:spTree>
    <p:extLst>
      <p:ext uri="{BB962C8B-B14F-4D97-AF65-F5344CB8AC3E}">
        <p14:creationId xmlns:p14="http://schemas.microsoft.com/office/powerpoint/2010/main" val="424648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rtl="1"/>
            <a:r>
              <a:rPr lang="ar-IQ" sz="2800" b="1" dirty="0" smtClean="0"/>
              <a:t/>
            </a:r>
            <a:br>
              <a:rPr lang="ar-IQ" sz="2800" b="1" dirty="0" smtClean="0"/>
            </a:br>
            <a:r>
              <a:rPr lang="ar-SA" sz="2800" b="1" dirty="0" smtClean="0"/>
              <a:t>خلفية </a:t>
            </a:r>
            <a:r>
              <a:rPr lang="ar-SA" sz="2800" b="1" dirty="0"/>
              <a:t>نظرية </a:t>
            </a:r>
            <a:r>
              <a:rPr lang="ar-SA" sz="2800" b="1" dirty="0" smtClean="0"/>
              <a:t>عن</a:t>
            </a:r>
            <a:r>
              <a:rPr lang="ar-IQ" sz="2800" b="1" dirty="0" smtClean="0"/>
              <a:t> مفاهيم القيمة</a:t>
            </a:r>
            <a:r>
              <a:rPr lang="en-US" sz="2800" dirty="0"/>
              <a:t/>
            </a:r>
            <a:br>
              <a:rPr lang="en-US" sz="2800" dirty="0"/>
            </a:br>
            <a:endParaRPr lang="en-US" sz="2800" dirty="0"/>
          </a:p>
        </p:txBody>
      </p:sp>
      <p:sp>
        <p:nvSpPr>
          <p:cNvPr id="3" name="عنصر نائب للمحتوى 2"/>
          <p:cNvSpPr>
            <a:spLocks noGrp="1"/>
          </p:cNvSpPr>
          <p:nvPr>
            <p:ph idx="1"/>
          </p:nvPr>
        </p:nvSpPr>
        <p:spPr/>
        <p:txBody>
          <a:bodyPr>
            <a:normAutofit fontScale="70000" lnSpcReduction="20000"/>
          </a:bodyPr>
          <a:lstStyle/>
          <a:p>
            <a:pPr algn="r" rtl="1"/>
            <a:r>
              <a:rPr lang="ar-SA" sz="2400" b="1" dirty="0" smtClean="0"/>
              <a:t>تمهيد</a:t>
            </a:r>
            <a:endParaRPr lang="ar-IQ" sz="2400" b="1" dirty="0"/>
          </a:p>
          <a:p>
            <a:pPr algn="just" rtl="1">
              <a:lnSpc>
                <a:spcPct val="120000"/>
              </a:lnSpc>
            </a:pPr>
            <a:r>
              <a:rPr lang="ar-IQ" sz="2800" b="1" dirty="0" smtClean="0"/>
              <a:t>    </a:t>
            </a:r>
            <a:r>
              <a:rPr lang="ar-SA" sz="2800" b="1" dirty="0" smtClean="0"/>
              <a:t> </a:t>
            </a:r>
            <a:r>
              <a:rPr lang="ar-SA" sz="2800" dirty="0"/>
              <a:t>منذ ثمانينيات القرن الماضي شرع الباحثون في ميدان الفكر المحاسبي إلى لفت الأنظار نحو المشاكل التي تواجه الشركات الصناعية في بيئة الأعمال الحديثة جراء ارتفاع تكاليف الإنتاج وتقديمه إلى الأسواق بجودة منخفضة وبالتالي تدهور المركز التنافسي لتك الشركات الأمر الذي افرز تحديات عميقة وكبيرة أمام المحاسبة الإدارية التقليدية وبذلك لم تعد النماذج والأساليب المحاسبية والإدارية والفنية التي كانت مصممة على فروض ثبات واستقرار البيئة الصناعية قادرة على الاستجابة للتغيرات الاقتصادية الواسعة التي اتصفت بالعولمة واتساع الأسواق والتطور المتسارع في مجال تكنولوجيا الإنتاج والاتصالات والمعلومات وظهور قوى المنافسة المتصارعة على تلبية رغبات وتوقعات الزبائن المتغيرة.</a:t>
            </a:r>
            <a:endParaRPr lang="en-US" sz="2800" dirty="0"/>
          </a:p>
          <a:p>
            <a:pPr algn="just" rtl="1">
              <a:lnSpc>
                <a:spcPct val="120000"/>
              </a:lnSpc>
            </a:pPr>
            <a:r>
              <a:rPr lang="ar-IQ" sz="2800" dirty="0"/>
              <a:t>      </a:t>
            </a:r>
            <a:r>
              <a:rPr lang="ar-SA" sz="2800" dirty="0"/>
              <a:t>لذلك أصبح التغير في بيئة الأعمال الحديثة السبب الرئيسي وراء البحث عن أساليب المحاسبة الإدارية الإستراتيجية وتطبيقاتها لتقليل التعارض وتوفير الرقابة من أجل ربط </a:t>
            </a:r>
            <a:r>
              <a:rPr lang="ar-SA" sz="2800" dirty="0" smtClean="0"/>
              <a:t>الاستراتيجية </a:t>
            </a:r>
            <a:r>
              <a:rPr lang="ar-SA" sz="2800" dirty="0"/>
              <a:t>التنافسية المعتمدة بتخصيص الموارد وتسهيل التناغم الداخلي بين أنشطة سلسلة القيمة الرئيسية الداعمة في الشركة وتحقيق العلاقة الإستراتيجية بين المجهز والزبون ولكي تسبغ على المعلومات التي توفرها المحاسبة الإدارية صفة الملائمة للقرارات الإستراتيجية أصبح لزاما عليها توفير المعلومات المتعلقة بالأنشطة التي لا تضيف قيمة والعمل على التخلص منها مما يكون له الأثر بتخفيض التكلفة.</a:t>
            </a:r>
            <a:endParaRPr lang="en-US" sz="2800" dirty="0"/>
          </a:p>
          <a:p>
            <a:pPr algn="r" rtl="1"/>
            <a:endParaRPr lang="en-US" dirty="0"/>
          </a:p>
        </p:txBody>
      </p:sp>
    </p:spTree>
    <p:extLst>
      <p:ext uri="{BB962C8B-B14F-4D97-AF65-F5344CB8AC3E}">
        <p14:creationId xmlns:p14="http://schemas.microsoft.com/office/powerpoint/2010/main" val="4173395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2162"/>
          </a:xfrm>
        </p:spPr>
        <p:txBody>
          <a:bodyPr>
            <a:normAutofit/>
          </a:bodyPr>
          <a:lstStyle/>
          <a:p>
            <a:pPr algn="r" rtl="1"/>
            <a:r>
              <a:rPr lang="ar-SA" sz="2800" b="1" dirty="0"/>
              <a:t>خامساً: تحليل القيمة</a:t>
            </a:r>
            <a:endParaRPr lang="en-US" sz="2800" dirty="0"/>
          </a:p>
        </p:txBody>
      </p:sp>
      <p:sp>
        <p:nvSpPr>
          <p:cNvPr id="3" name="عنصر نائب للمحتوى 2"/>
          <p:cNvSpPr>
            <a:spLocks noGrp="1"/>
          </p:cNvSpPr>
          <p:nvPr>
            <p:ph idx="1"/>
          </p:nvPr>
        </p:nvSpPr>
        <p:spPr>
          <a:xfrm>
            <a:off x="457200" y="1219200"/>
            <a:ext cx="8229600" cy="5410200"/>
          </a:xfrm>
        </p:spPr>
        <p:txBody>
          <a:bodyPr>
            <a:noAutofit/>
          </a:bodyPr>
          <a:lstStyle/>
          <a:p>
            <a:pPr algn="just" rtl="1"/>
            <a:r>
              <a:rPr lang="ar-SA" sz="3200" dirty="0"/>
              <a:t>يقصد بمفهوم تحليل القيمة هو عبارة عن تقنية صناعية حديثة تهدف الى ايجاد علاقة علمية بين المنتج وتكلفته وذلك من خلال تحسين المنتوج بخلق علاقات مترابطة بين قيمته وعناصر تكلفته من اجل توفير الوظيفة المطلوبة في المنتج وبأقل كلفة ممكنة والعمل على ارضاء المستهلك بإعطائه ما يمكن مقابل نقوده (التضحية التي قدمها للحصول على </a:t>
            </a:r>
            <a:r>
              <a:rPr lang="ar-SA" sz="3200" dirty="0" smtClean="0"/>
              <a:t>منفعة) </a:t>
            </a:r>
            <a:r>
              <a:rPr lang="ar-SA" sz="3200" dirty="0"/>
              <a:t>دون الاضرار بربح المورد وذلك من خلال تحليل ما يجب ان يتوفر في المنتوج مقارنة بتكلفته.</a:t>
            </a:r>
            <a:endParaRPr lang="en-US" sz="3200" b="1" dirty="0"/>
          </a:p>
        </p:txBody>
      </p:sp>
    </p:spTree>
    <p:extLst>
      <p:ext uri="{BB962C8B-B14F-4D97-AF65-F5344CB8AC3E}">
        <p14:creationId xmlns:p14="http://schemas.microsoft.com/office/powerpoint/2010/main" val="1453163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15962"/>
          </a:xfrm>
        </p:spPr>
        <p:txBody>
          <a:bodyPr>
            <a:normAutofit/>
          </a:bodyPr>
          <a:lstStyle/>
          <a:p>
            <a:pPr algn="r" rtl="1"/>
            <a:r>
              <a:rPr lang="ar-SA" sz="2800" b="1" dirty="0"/>
              <a:t>ومن خلال ما تم ذكره في أعلاه يمكن تحديد عدد من الخصائص لتحليل القيمة:</a:t>
            </a:r>
            <a:endParaRPr lang="en-US" sz="2800" b="1" dirty="0"/>
          </a:p>
        </p:txBody>
      </p:sp>
      <p:sp>
        <p:nvSpPr>
          <p:cNvPr id="3" name="عنصر نائب للمحتوى 2"/>
          <p:cNvSpPr>
            <a:spLocks noGrp="1"/>
          </p:cNvSpPr>
          <p:nvPr>
            <p:ph idx="1"/>
          </p:nvPr>
        </p:nvSpPr>
        <p:spPr>
          <a:xfrm>
            <a:off x="457200" y="1143000"/>
            <a:ext cx="8229600" cy="4983163"/>
          </a:xfrm>
        </p:spPr>
        <p:txBody>
          <a:bodyPr>
            <a:noAutofit/>
          </a:bodyPr>
          <a:lstStyle/>
          <a:p>
            <a:pPr lvl="0" algn="just" rtl="1"/>
            <a:r>
              <a:rPr lang="ar-SA" dirty="0"/>
              <a:t>انها طريقة علمية كونها تعتمد على اسس علمية في القياس الكمي لعناصر تكلفة المنتج الذي يتم احتساب عناصر قيمته، فمحلل القيمة يجب ان يقوم بتحديد القياسات والارقام الضرورية من اجل تكميم عناصر تكلفة المنتوج ويجد اساس القياس الذي يسمح لمتخذ القرار بإعداد العلاقة الكمية بين القيمة والتكلفة</a:t>
            </a:r>
            <a:r>
              <a:rPr lang="ar-SA" dirty="0" smtClean="0"/>
              <a:t>.</a:t>
            </a:r>
            <a:endParaRPr lang="ar-IQ" dirty="0" smtClean="0"/>
          </a:p>
          <a:p>
            <a:pPr lvl="0" algn="just" rtl="1"/>
            <a:endParaRPr lang="en-US" dirty="0"/>
          </a:p>
          <a:p>
            <a:pPr lvl="0" algn="just" rtl="1"/>
            <a:r>
              <a:rPr lang="ar-SA" dirty="0"/>
              <a:t>انها موجهة نحو وظيفة المنتوج وذلك من خلال قيامها بعملية التحليل الخاصة بالوظائف التي يقوم بتأديتها المنتوج والعمل على تقييمها </a:t>
            </a:r>
            <a:r>
              <a:rPr lang="ar-SA" dirty="0" smtClean="0"/>
              <a:t>.</a:t>
            </a:r>
            <a:endParaRPr lang="ar-IQ" dirty="0" smtClean="0"/>
          </a:p>
          <a:p>
            <a:pPr lvl="0" algn="just" rtl="1"/>
            <a:endParaRPr lang="en-US" dirty="0"/>
          </a:p>
          <a:p>
            <a:pPr lvl="0" algn="just" rtl="1"/>
            <a:r>
              <a:rPr lang="ar-SA" dirty="0"/>
              <a:t>انها تهدف الى تحين قيمة المنتوج وذلك من خلال تحديد الفرق بين ما يعنيه المنتوج بالنسبة للمستهلك والسعر الذي يدفعه مقابل الحصول على ذلك المنتوج وعندما نتكلم عن عملية تحسين قيمة المنتوج </a:t>
            </a:r>
            <a:r>
              <a:rPr lang="ar-SA" dirty="0" err="1"/>
              <a:t>فاننا</a:t>
            </a:r>
            <a:r>
              <a:rPr lang="ar-SA" dirty="0"/>
              <a:t> نقصد بزيادة هذا الفرق او العمل على تحسين النسبة بين ما يعنيه المنتوج وتكلفته بالنسبة للمستهلك.</a:t>
            </a:r>
            <a:endParaRPr lang="en-US" dirty="0"/>
          </a:p>
        </p:txBody>
      </p:sp>
    </p:spTree>
    <p:extLst>
      <p:ext uri="{BB962C8B-B14F-4D97-AF65-F5344CB8AC3E}">
        <p14:creationId xmlns:p14="http://schemas.microsoft.com/office/powerpoint/2010/main" val="3620190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a:noAutofit/>
          </a:bodyPr>
          <a:lstStyle/>
          <a:p>
            <a:pPr algn="r" rtl="1"/>
            <a:endParaRPr lang="en-US" sz="2400" dirty="0"/>
          </a:p>
        </p:txBody>
      </p:sp>
      <p:sp>
        <p:nvSpPr>
          <p:cNvPr id="3" name="عنصر نائب للمحتوى 2"/>
          <p:cNvSpPr>
            <a:spLocks noGrp="1"/>
          </p:cNvSpPr>
          <p:nvPr>
            <p:ph idx="1"/>
          </p:nvPr>
        </p:nvSpPr>
        <p:spPr>
          <a:xfrm>
            <a:off x="457200" y="1066800"/>
            <a:ext cx="8229600" cy="5410200"/>
          </a:xfrm>
        </p:spPr>
        <p:txBody>
          <a:bodyPr>
            <a:normAutofit lnSpcReduction="10000"/>
          </a:bodyPr>
          <a:lstStyle/>
          <a:p>
            <a:pPr lvl="0" algn="just" rtl="1"/>
            <a:r>
              <a:rPr lang="ar-SA" sz="3200" dirty="0"/>
              <a:t>تهدف الى ايجاد علاقات بين قيمة المنتوج وعناصر تكلفته من خلال العمل على رفع عناصر القيمة شريطة الا يؤدي ذلك الى رفع تكلفة المنتوج او تخفيض تكلفة المنتوج دون التخفيض من قيمته والاضرار بجودة أدائه وذلك لا بد من توفر معلومات عن رغبات واحتياجات المستهلكين</a:t>
            </a:r>
            <a:r>
              <a:rPr lang="ar-SA" sz="3200" dirty="0" smtClean="0"/>
              <a:t>.</a:t>
            </a:r>
            <a:endParaRPr lang="ar-IQ" sz="3200" dirty="0" smtClean="0"/>
          </a:p>
          <a:p>
            <a:pPr lvl="0" algn="just" rtl="1"/>
            <a:endParaRPr lang="en-US" sz="3200" dirty="0"/>
          </a:p>
          <a:p>
            <a:pPr lvl="0" algn="just" rtl="1"/>
            <a:r>
              <a:rPr lang="ar-SA" sz="3200" dirty="0"/>
              <a:t>ان تحليل القيمة تسعى الى توفير الوظيفة المطلوبة من المنتج بأقل كلفة ممكنة أي تعمل على ان يخرج المنتج بتكلفة أقل من تكلفة المنتوجات المنافسة وبالتالي يستفيد المستهلك بحصوله على المنتوج بسعر أقل والمنتج بتحقيقه لربح أكبر </a:t>
            </a:r>
            <a:r>
              <a:rPr lang="ar-IQ" sz="3200" dirty="0" smtClean="0"/>
              <a:t>وبما يحقق الأهداف الموضوعة</a:t>
            </a:r>
            <a:r>
              <a:rPr lang="ar-SA" sz="3200" dirty="0" smtClean="0"/>
              <a:t>. </a:t>
            </a:r>
            <a:r>
              <a:rPr lang="ar-IQ" sz="2000" dirty="0" smtClean="0"/>
              <a:t>(عطوي،2008)</a:t>
            </a:r>
            <a:endParaRPr lang="en-US" sz="2000" dirty="0"/>
          </a:p>
        </p:txBody>
      </p:sp>
    </p:spTree>
    <p:extLst>
      <p:ext uri="{BB962C8B-B14F-4D97-AF65-F5344CB8AC3E}">
        <p14:creationId xmlns:p14="http://schemas.microsoft.com/office/powerpoint/2010/main" val="2345976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381000"/>
            <a:ext cx="8610600" cy="6047809"/>
          </a:xfrm>
          <a:prstGeom prst="rect">
            <a:avLst/>
          </a:prstGeom>
        </p:spPr>
        <p:txBody>
          <a:bodyPr wrap="square">
            <a:spAutoFit/>
          </a:bodyPr>
          <a:lstStyle/>
          <a:p>
            <a:pPr algn="ctr" rtl="1">
              <a:lnSpc>
                <a:spcPct val="150000"/>
              </a:lnSpc>
            </a:pPr>
            <a:r>
              <a:rPr lang="ar-SA" sz="2400" b="1" dirty="0"/>
              <a:t>قائمة المصادر والمراجع</a:t>
            </a:r>
            <a:endParaRPr lang="en-US" sz="2400" b="1" dirty="0"/>
          </a:p>
          <a:p>
            <a:pPr algn="just" rtl="1">
              <a:lnSpc>
                <a:spcPct val="150000"/>
              </a:lnSpc>
            </a:pPr>
            <a:endParaRPr lang="en-US" dirty="0"/>
          </a:p>
          <a:p>
            <a:pPr lvl="0" algn="just" rtl="1">
              <a:lnSpc>
                <a:spcPct val="150000"/>
              </a:lnSpc>
            </a:pPr>
            <a:r>
              <a:rPr lang="ar-IQ" dirty="0" smtClean="0"/>
              <a:t>1- ابو </a:t>
            </a:r>
            <a:r>
              <a:rPr lang="ar-IQ" dirty="0"/>
              <a:t>غرارة، نادية (2017). </a:t>
            </a:r>
            <a:r>
              <a:rPr lang="ar-IQ" b="1" dirty="0"/>
              <a:t>دور سلسلة القيمة </a:t>
            </a:r>
            <a:r>
              <a:rPr lang="ar-IQ" b="1" dirty="0" err="1"/>
              <a:t>لبورتر</a:t>
            </a:r>
            <a:r>
              <a:rPr lang="ar-IQ" b="1" dirty="0"/>
              <a:t> في إبراز الميزة التنافسية للمؤسسة</a:t>
            </a:r>
            <a:r>
              <a:rPr lang="ar-IQ" dirty="0"/>
              <a:t>.(مذكرة ماجستير غير منشورة)، جامعة العربي بن مهيدي ، ام البواقي ، جمهورية الجزائر الشعبية، ص10</a:t>
            </a:r>
            <a:r>
              <a:rPr lang="ar-IQ" dirty="0" smtClean="0"/>
              <a:t>.</a:t>
            </a:r>
          </a:p>
          <a:p>
            <a:pPr lvl="0" algn="just" rtl="1">
              <a:lnSpc>
                <a:spcPct val="150000"/>
              </a:lnSpc>
            </a:pPr>
            <a:endParaRPr lang="en-US" dirty="0"/>
          </a:p>
          <a:p>
            <a:pPr lvl="0" algn="just" rtl="1">
              <a:lnSpc>
                <a:spcPct val="150000"/>
              </a:lnSpc>
            </a:pPr>
            <a:r>
              <a:rPr lang="ar-IQ" dirty="0" smtClean="0"/>
              <a:t>2- طالب</a:t>
            </a:r>
            <a:r>
              <a:rPr lang="ar-IQ" dirty="0"/>
              <a:t>، مهند مجيد (2018). ((أثر تكامل تقنيتي هندسة القيمة والمقارنة المرجعية في تخفيض تكاليف دورة حياة المنتج الكلية: دراسة تطبيقية في شركة الإخاء العامة))، </a:t>
            </a:r>
            <a:r>
              <a:rPr lang="ar-IQ" b="1" dirty="0"/>
              <a:t>مجلة الدنانير،</a:t>
            </a:r>
            <a:r>
              <a:rPr lang="ar-IQ" dirty="0"/>
              <a:t> (12)، 391-426 </a:t>
            </a:r>
            <a:r>
              <a:rPr lang="ar-IQ" dirty="0" smtClean="0"/>
              <a:t>.</a:t>
            </a:r>
          </a:p>
          <a:p>
            <a:pPr lvl="0" algn="just" rtl="1">
              <a:lnSpc>
                <a:spcPct val="150000"/>
              </a:lnSpc>
            </a:pPr>
            <a:endParaRPr lang="en-US" dirty="0"/>
          </a:p>
          <a:p>
            <a:pPr lvl="0" algn="just" rtl="1">
              <a:lnSpc>
                <a:spcPct val="150000"/>
              </a:lnSpc>
            </a:pPr>
            <a:r>
              <a:rPr lang="ar-IQ" dirty="0" smtClean="0"/>
              <a:t>3- سرور</a:t>
            </a:r>
            <a:r>
              <a:rPr lang="ar-IQ" dirty="0"/>
              <a:t>، منال جبار، ودعاء، أحمد عبد الرضا (2018). (( التكامل بين التكلفة المستهدفة الخضراء وهندسة القيمة لتحقيق الميزة التنافسية))، </a:t>
            </a:r>
            <a:r>
              <a:rPr lang="ar-IQ" b="1" dirty="0"/>
              <a:t>مجلة العلوم الاقتصادية والادارية،</a:t>
            </a:r>
            <a:r>
              <a:rPr lang="ar-IQ" dirty="0"/>
              <a:t> 104 (24)، 428-445 </a:t>
            </a:r>
            <a:r>
              <a:rPr lang="ar-IQ" dirty="0" smtClean="0"/>
              <a:t>.</a:t>
            </a:r>
          </a:p>
          <a:p>
            <a:pPr lvl="0" algn="just" rtl="1">
              <a:lnSpc>
                <a:spcPct val="150000"/>
              </a:lnSpc>
            </a:pPr>
            <a:endParaRPr lang="ar-IQ" dirty="0" smtClean="0"/>
          </a:p>
          <a:p>
            <a:pPr algn="just" rtl="1">
              <a:lnSpc>
                <a:spcPct val="150000"/>
              </a:lnSpc>
            </a:pPr>
            <a:r>
              <a:rPr lang="ar-IQ" dirty="0" smtClean="0"/>
              <a:t>4- خضر، أنس متي، </a:t>
            </a:r>
            <a:r>
              <a:rPr lang="ar-IQ" dirty="0"/>
              <a:t>(2005)، </a:t>
            </a:r>
            <a:r>
              <a:rPr lang="ar-IQ" b="1" dirty="0"/>
              <a:t>قياس التكلفة المستهدفة لتصنيع المنتج خلال مرحلة التصميم </a:t>
            </a:r>
            <a:r>
              <a:rPr lang="ar-IQ" b="1" dirty="0" smtClean="0"/>
              <a:t>لأغراض </a:t>
            </a:r>
            <a:r>
              <a:rPr lang="ar-IQ" b="1" dirty="0"/>
              <a:t>التسعير، دراسة حالة في معمل الألبسة الولادية في الموصل</a:t>
            </a:r>
            <a:r>
              <a:rPr lang="ar-IQ" dirty="0"/>
              <a:t>، </a:t>
            </a:r>
            <a:r>
              <a:rPr lang="ar-IQ" dirty="0" smtClean="0"/>
              <a:t>(رسالة </a:t>
            </a:r>
            <a:r>
              <a:rPr lang="ar-IQ" dirty="0"/>
              <a:t>ماجستير </a:t>
            </a:r>
            <a:r>
              <a:rPr lang="ar-IQ" dirty="0" smtClean="0"/>
              <a:t>غير منشورة)، </a:t>
            </a:r>
            <a:r>
              <a:rPr lang="ar-IQ" dirty="0"/>
              <a:t>كلية الإدارة والاقتصاد، جامعة </a:t>
            </a:r>
            <a:r>
              <a:rPr lang="ar-IQ" dirty="0" smtClean="0"/>
              <a:t>الموصل، العراق، ص25. </a:t>
            </a:r>
            <a:endParaRPr lang="en-US" dirty="0"/>
          </a:p>
        </p:txBody>
      </p:sp>
    </p:spTree>
    <p:extLst>
      <p:ext uri="{BB962C8B-B14F-4D97-AF65-F5344CB8AC3E}">
        <p14:creationId xmlns:p14="http://schemas.microsoft.com/office/powerpoint/2010/main" val="1015357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0"/>
            <a:ext cx="8382000" cy="6971139"/>
          </a:xfrm>
          <a:prstGeom prst="rect">
            <a:avLst/>
          </a:prstGeom>
        </p:spPr>
        <p:txBody>
          <a:bodyPr wrap="square">
            <a:spAutoFit/>
          </a:bodyPr>
          <a:lstStyle/>
          <a:p>
            <a:pPr lvl="0" algn="just">
              <a:lnSpc>
                <a:spcPct val="150000"/>
              </a:lnSpc>
            </a:pPr>
            <a:r>
              <a:rPr lang="ar-IQ" sz="2800" b="1" baseline="30000" dirty="0">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M. Porter : </a:t>
            </a:r>
            <a:r>
              <a:rPr lang="en-US" sz="2800" b="1" baseline="30000" dirty="0" err="1">
                <a:latin typeface="Times New Roman" pitchFamily="18" charset="0"/>
                <a:cs typeface="Times New Roman" pitchFamily="18" charset="0"/>
              </a:rPr>
              <a:t>l’avantage</a:t>
            </a:r>
            <a:r>
              <a:rPr lang="en-US" sz="2800" b="1" baseline="30000" dirty="0">
                <a:latin typeface="Times New Roman" pitchFamily="18" charset="0"/>
                <a:cs typeface="Times New Roman" pitchFamily="18" charset="0"/>
              </a:rPr>
              <a:t> </a:t>
            </a:r>
            <a:r>
              <a:rPr lang="en-US" sz="2800" b="1" baseline="30000" dirty="0" err="1">
                <a:latin typeface="Times New Roman" pitchFamily="18" charset="0"/>
                <a:cs typeface="Times New Roman" pitchFamily="18" charset="0"/>
              </a:rPr>
              <a:t>concurrentiel</a:t>
            </a:r>
            <a:r>
              <a:rPr lang="en-US" sz="2800" b="1" baseline="30000" dirty="0">
                <a:latin typeface="Times New Roman" pitchFamily="18" charset="0"/>
                <a:cs typeface="Times New Roman" pitchFamily="18" charset="0"/>
              </a:rPr>
              <a:t>. Edition . </a:t>
            </a:r>
            <a:r>
              <a:rPr lang="en-US" sz="2800" b="1" baseline="30000" dirty="0" err="1">
                <a:latin typeface="Times New Roman" pitchFamily="18" charset="0"/>
                <a:cs typeface="Times New Roman" pitchFamily="18" charset="0"/>
              </a:rPr>
              <a:t>Dunod</a:t>
            </a:r>
            <a:r>
              <a:rPr lang="en-US" sz="2800" b="1" baseline="30000" dirty="0">
                <a:latin typeface="Times New Roman" pitchFamily="18" charset="0"/>
                <a:cs typeface="Times New Roman" pitchFamily="18" charset="0"/>
              </a:rPr>
              <a:t> ; </a:t>
            </a:r>
            <a:r>
              <a:rPr lang="en-US" sz="2800" b="1" baseline="30000" dirty="0" err="1">
                <a:latin typeface="Times New Roman" pitchFamily="18" charset="0"/>
                <a:cs typeface="Times New Roman" pitchFamily="18" charset="0"/>
              </a:rPr>
              <a:t>paris</a:t>
            </a:r>
            <a:r>
              <a:rPr lang="en-US" sz="2800" b="1" baseline="30000" dirty="0">
                <a:latin typeface="Times New Roman" pitchFamily="18" charset="0"/>
                <a:cs typeface="Times New Roman" pitchFamily="18" charset="0"/>
              </a:rPr>
              <a:t> 1999 </a:t>
            </a:r>
            <a:r>
              <a:rPr lang="en-US" sz="2800" b="1" baseline="30000" dirty="0" err="1">
                <a:latin typeface="Times New Roman" pitchFamily="18" charset="0"/>
                <a:cs typeface="Times New Roman" pitchFamily="18" charset="0"/>
              </a:rPr>
              <a:t>pp</a:t>
            </a:r>
            <a:r>
              <a:rPr lang="en-US" sz="2800" b="1" baseline="30000" dirty="0">
                <a:latin typeface="Times New Roman" pitchFamily="18" charset="0"/>
                <a:cs typeface="Times New Roman" pitchFamily="18" charset="0"/>
              </a:rPr>
              <a:t> 56-60</a:t>
            </a:r>
            <a:endParaRPr lang="en-US" sz="2800" dirty="0">
              <a:latin typeface="Times New Roman" pitchFamily="18" charset="0"/>
              <a:cs typeface="Times New Roman" pitchFamily="18" charset="0"/>
            </a:endParaRPr>
          </a:p>
          <a:p>
            <a:pPr lvl="0" algn="just" rtl="1">
              <a:lnSpc>
                <a:spcPct val="150000"/>
              </a:lnSpc>
            </a:pPr>
            <a:r>
              <a:rPr lang="ar-IQ" dirty="0"/>
              <a:t>5- سرور، منال جبار، ومحمد، حسام أحمد (2018). (( دور الذكاء التنافسي والهندسة العكسية في تحقيق الميزة التنافسية))، </a:t>
            </a:r>
            <a:r>
              <a:rPr lang="ar-IQ" b="1" dirty="0"/>
              <a:t>مجلة العلوم الاقتصادية والادارية،</a:t>
            </a:r>
            <a:r>
              <a:rPr lang="ar-IQ" dirty="0"/>
              <a:t> 19 (72)، 373-393 </a:t>
            </a:r>
            <a:r>
              <a:rPr lang="ar-IQ" dirty="0" smtClean="0"/>
              <a:t>.</a:t>
            </a:r>
          </a:p>
          <a:p>
            <a:pPr lvl="0" algn="just" rtl="1">
              <a:lnSpc>
                <a:spcPct val="150000"/>
              </a:lnSpc>
            </a:pPr>
            <a:endParaRPr lang="en-US" dirty="0"/>
          </a:p>
          <a:p>
            <a:pPr lvl="0" algn="just" rtl="1">
              <a:lnSpc>
                <a:spcPct val="150000"/>
              </a:lnSpc>
            </a:pPr>
            <a:r>
              <a:rPr lang="ar-IQ" dirty="0"/>
              <a:t>6- عطوي، راضية (2008). </a:t>
            </a:r>
            <a:r>
              <a:rPr lang="ar-IQ" b="1" dirty="0"/>
              <a:t>دور التكلفة المستهدفة وتحليل القيمة في تخفيض التكاليف </a:t>
            </a:r>
            <a:r>
              <a:rPr lang="ar-IQ" dirty="0"/>
              <a:t>.(مذكرة ماجستير غير منشورة)، جامعة الحاج لخضر ، </a:t>
            </a:r>
            <a:r>
              <a:rPr lang="ar-IQ" dirty="0" err="1"/>
              <a:t>باتنه</a:t>
            </a:r>
            <a:r>
              <a:rPr lang="ar-IQ" dirty="0"/>
              <a:t> ، جمهورية الجزائر الشعبية، ص66-67</a:t>
            </a:r>
            <a:r>
              <a:rPr lang="ar-IQ" dirty="0" smtClean="0"/>
              <a:t>.</a:t>
            </a:r>
          </a:p>
          <a:p>
            <a:pPr algn="just" rtl="1">
              <a:lnSpc>
                <a:spcPct val="150000"/>
              </a:lnSpc>
            </a:pPr>
            <a:r>
              <a:rPr lang="ar-IQ" dirty="0" smtClean="0"/>
              <a:t>7- التمي، خالد غازي، (2009)، </a:t>
            </a:r>
            <a:r>
              <a:rPr lang="ar-IQ" b="1" dirty="0" smtClean="0"/>
              <a:t>الأثر التتابعي للتوجه الاستراتيجي لتنمية الوعي </a:t>
            </a:r>
            <a:r>
              <a:rPr lang="ar-IQ" b="1" dirty="0" err="1" smtClean="0"/>
              <a:t>التكاليفي</a:t>
            </a:r>
            <a:r>
              <a:rPr lang="ar-IQ" b="1" dirty="0" smtClean="0"/>
              <a:t> واساليب ادارة التكلفة في تعزيز الميزة التنافسية : دراسة استطلاعية في بعض </a:t>
            </a:r>
            <a:r>
              <a:rPr lang="ar-IQ" b="1" dirty="0" err="1" smtClean="0"/>
              <a:t>المنشات</a:t>
            </a:r>
            <a:r>
              <a:rPr lang="ar-IQ" b="1" dirty="0" smtClean="0"/>
              <a:t> الصناعية في مدينة الموصل</a:t>
            </a:r>
            <a:r>
              <a:rPr lang="ar-IQ" dirty="0" smtClean="0"/>
              <a:t>،  اطروحة دكتوراه غير </a:t>
            </a:r>
            <a:r>
              <a:rPr lang="ar-IQ" dirty="0"/>
              <a:t>منشورة)، كلية الإدارة والاقتصاد، جامعة الموصل، العراق، </a:t>
            </a:r>
            <a:r>
              <a:rPr lang="ar-IQ" dirty="0" smtClean="0"/>
              <a:t>ص144. </a:t>
            </a:r>
          </a:p>
          <a:p>
            <a:pPr algn="just" rtl="1">
              <a:lnSpc>
                <a:spcPct val="150000"/>
              </a:lnSpc>
            </a:pPr>
            <a:r>
              <a:rPr lang="ar-IQ" dirty="0" smtClean="0"/>
              <a:t>8_ صالح، حميد علي (2013)، </a:t>
            </a:r>
            <a:r>
              <a:rPr lang="ar-IQ" b="1" dirty="0"/>
              <a:t> </a:t>
            </a:r>
            <a:r>
              <a:rPr lang="ar-IQ" b="1" dirty="0" smtClean="0"/>
              <a:t>تطبيق تقنية الكلفة المستهدفة باستخدام الهندسة العكسية </a:t>
            </a:r>
            <a:r>
              <a:rPr lang="ar-IQ" dirty="0" smtClean="0"/>
              <a:t>، (دراسة تطبيقية في الشركة العامة  لصناعة الزيوت النباتية )،  المعهد العالي للدراسات المالية والمحاسبية ، جامعة بغداد ، </a:t>
            </a:r>
            <a:r>
              <a:rPr lang="ar-IQ" dirty="0"/>
              <a:t>العراق، </a:t>
            </a:r>
            <a:r>
              <a:rPr lang="ar-IQ" dirty="0" smtClean="0"/>
              <a:t>ص89. </a:t>
            </a:r>
            <a:endParaRPr lang="en-US" dirty="0"/>
          </a:p>
          <a:p>
            <a:pPr algn="just" rtl="1">
              <a:lnSpc>
                <a:spcPct val="150000"/>
              </a:lnSpc>
            </a:pPr>
            <a:r>
              <a:rPr lang="ar-IQ" dirty="0" smtClean="0"/>
              <a:t>9- سرور، منال جبار، وصالح، مهند علي (2016) (( سلسلة القيمة كأحد ادوات ادارة التكلفة الاستراتيجية بهدف التخفيض)) مجلة العلوم الاقتصادية. 11 (41) كلية </a:t>
            </a:r>
            <a:r>
              <a:rPr lang="ar-IQ" smtClean="0"/>
              <a:t>الادارة والاقتصاد، جامعة البصرة ص246.</a:t>
            </a:r>
            <a:endParaRPr lang="en-US" dirty="0"/>
          </a:p>
          <a:p>
            <a:pPr lvl="0" algn="just" rtl="1">
              <a:lnSpc>
                <a:spcPct val="150000"/>
              </a:lnSpc>
            </a:pPr>
            <a:endParaRPr lang="ar-IQ" dirty="0" smtClean="0"/>
          </a:p>
          <a:p>
            <a:pPr lvl="0" algn="just" rtl="1">
              <a:lnSpc>
                <a:spcPct val="150000"/>
              </a:lnSpc>
            </a:pPr>
            <a:endParaRPr lang="en-US" dirty="0"/>
          </a:p>
        </p:txBody>
      </p:sp>
    </p:spTree>
    <p:extLst>
      <p:ext uri="{BB962C8B-B14F-4D97-AF65-F5344CB8AC3E}">
        <p14:creationId xmlns:p14="http://schemas.microsoft.com/office/powerpoint/2010/main" val="3807394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5800" y="838201"/>
            <a:ext cx="7924800" cy="4524315"/>
          </a:xfrm>
          <a:prstGeom prst="rect">
            <a:avLst/>
          </a:prstGeom>
        </p:spPr>
        <p:txBody>
          <a:bodyPr wrap="square">
            <a:spAutoFit/>
          </a:bodyPr>
          <a:lstStyle/>
          <a:p>
            <a:pPr algn="just" rtl="1"/>
            <a:r>
              <a:rPr lang="ar-SA" sz="2400" dirty="0"/>
              <a:t>أن حدة المنافسة ولدَت تغيرات دراماتيكية من تطور تكنلوجي وابتكارات تقنية متغيرة انعكست بالضرورة على قصر دورة حياة المنتجات مما دفع بالشركات الصناعية إلى ضرورة البحث باستمرار في رغبات واحتياجات الزبائن ومن ثم إشباعها وحتى تستطيع الشركات أن تعمل في ظل تلك البيئة المتغيرة والسعي لإرضاء زبائنها يجب أن تكون قادرة على المنافسة ولن يتحقق هذا الهدف إلا إذا انتهجت أساليب إدارية حديثة الهدف منها إدارة التكلفة وخلق القيمة </a:t>
            </a:r>
            <a:r>
              <a:rPr lang="ar-SA" sz="2400" dirty="0" smtClean="0"/>
              <a:t>للز</a:t>
            </a:r>
            <a:r>
              <a:rPr lang="ar-IQ" sz="2400" dirty="0" smtClean="0"/>
              <a:t>بون </a:t>
            </a:r>
            <a:r>
              <a:rPr lang="ar-SA" sz="2400" dirty="0" smtClean="0"/>
              <a:t>وحيث </a:t>
            </a:r>
            <a:r>
              <a:rPr lang="ar-SA" sz="2400" dirty="0"/>
              <a:t>أن الهدف من الإدارة الإستراتيجية للتكلفة هو تحقيق ميزة تنافسية وتعظيم الأرباح في الأجلين القصير الأمد والطويل الأمد وإضافة قيمة لكل من الشركة والزبون وتخفيض التكاليف مع الحفاظ على متطلبات الزبائن كان لابد من تطبيق أساليب إدارية حديثة تعمل على تحقيق تلك الأهداف الإستراتيجية ومن هذه الأساليب هندسة القيمة، وسلسلة القيمة، والهندسة العكسية وتحليل القيمة. وسوف نقوم بالتطرق الى كل واحدة منها في أدناه.</a:t>
            </a:r>
            <a:endParaRPr lang="en-US" sz="2400" dirty="0"/>
          </a:p>
        </p:txBody>
      </p:sp>
    </p:spTree>
    <p:extLst>
      <p:ext uri="{BB962C8B-B14F-4D97-AF65-F5344CB8AC3E}">
        <p14:creationId xmlns:p14="http://schemas.microsoft.com/office/powerpoint/2010/main" val="349072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62"/>
          </a:xfrm>
        </p:spPr>
        <p:txBody>
          <a:bodyPr>
            <a:normAutofit/>
          </a:bodyPr>
          <a:lstStyle/>
          <a:p>
            <a:pPr algn="r" rtl="1"/>
            <a:r>
              <a:rPr lang="ar-SA" sz="2400" b="1" dirty="0"/>
              <a:t> أولاً: القيمة </a:t>
            </a:r>
            <a:endParaRPr lang="en-US" sz="2400" dirty="0"/>
          </a:p>
        </p:txBody>
      </p:sp>
      <p:sp>
        <p:nvSpPr>
          <p:cNvPr id="3" name="عنصر نائب للمحتوى 2"/>
          <p:cNvSpPr>
            <a:spLocks noGrp="1"/>
          </p:cNvSpPr>
          <p:nvPr>
            <p:ph idx="1"/>
          </p:nvPr>
        </p:nvSpPr>
        <p:spPr/>
        <p:txBody>
          <a:bodyPr>
            <a:normAutofit/>
          </a:bodyPr>
          <a:lstStyle/>
          <a:p>
            <a:pPr marL="0" indent="0" algn="just" rtl="1">
              <a:buNone/>
            </a:pPr>
            <a:r>
              <a:rPr lang="ar-IQ" dirty="0" smtClean="0"/>
              <a:t>     </a:t>
            </a:r>
            <a:r>
              <a:rPr lang="ar-SA" sz="2800" dirty="0"/>
              <a:t>قبل التطرق لمفهوم تحليل القيمة ينبغي ان نحدد ما المقصود بمصطلح القيمة في هذا الجانب حيث ان هذا المفهوم يستخدم في عدة مجالات ويدخل ضمن مصطلحات وعلوم اخرى كعلم الاجتماع والفلسفة والاقتصاد وغيرها. فهنا ينصب اهتمامنا بشكل أساسي على مفهوم القيمة الاقتصادية للمنتوج حيث ان السلع والخدمات المنتجة هي محل قيمة في قطاع الأعمال وان تحديد قيمة هذه السلع والخدمات ترتبط بطرفي السوق وهما البائع والمشتري ووفقا لمدخل المبادلة كأحد مداخل الفكر الاداري يمكن تعريف مفهوم القيمة بأنه: بأنه عملية المبادلة بين المنافع والكلف (التضحيات) التي يبذلها الزبون (المشتري) من أجل الحصول على أكبر منفعة ممكنة </a:t>
            </a:r>
            <a:r>
              <a:rPr lang="ar-SA" sz="2000" dirty="0" smtClean="0"/>
              <a:t>(</a:t>
            </a:r>
            <a:r>
              <a:rPr lang="ar-IQ" sz="2000" dirty="0" smtClean="0"/>
              <a:t>ابو</a:t>
            </a:r>
            <a:r>
              <a:rPr lang="en-US" sz="2000" dirty="0" smtClean="0"/>
              <a:t> </a:t>
            </a:r>
            <a:r>
              <a:rPr lang="ar-IQ" sz="2000" dirty="0" smtClean="0"/>
              <a:t>غرارة/2017</a:t>
            </a:r>
            <a:r>
              <a:rPr lang="ar-SA" sz="2000" dirty="0" smtClean="0"/>
              <a:t>).</a:t>
            </a:r>
            <a:endParaRPr lang="en-US" sz="3100" dirty="0"/>
          </a:p>
        </p:txBody>
      </p:sp>
    </p:spTree>
    <p:extLst>
      <p:ext uri="{BB962C8B-B14F-4D97-AF65-F5344CB8AC3E}">
        <p14:creationId xmlns:p14="http://schemas.microsoft.com/office/powerpoint/2010/main" val="2716282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en-US" sz="2400" b="1" dirty="0"/>
              <a:t> </a:t>
            </a:r>
            <a:r>
              <a:rPr lang="ar-SA" sz="2400" b="1" dirty="0"/>
              <a:t>ثانياً: هندسة القيمة </a:t>
            </a:r>
            <a:endParaRPr lang="en-US" sz="2400" dirty="0"/>
          </a:p>
        </p:txBody>
      </p:sp>
      <p:sp>
        <p:nvSpPr>
          <p:cNvPr id="3" name="عنصر نائب للمحتوى 2"/>
          <p:cNvSpPr>
            <a:spLocks noGrp="1"/>
          </p:cNvSpPr>
          <p:nvPr>
            <p:ph idx="1"/>
          </p:nvPr>
        </p:nvSpPr>
        <p:spPr/>
        <p:txBody>
          <a:bodyPr>
            <a:noAutofit/>
          </a:bodyPr>
          <a:lstStyle/>
          <a:p>
            <a:pPr lvl="0" algn="just" rtl="1"/>
            <a:r>
              <a:rPr lang="ar-JO" b="1" dirty="0"/>
              <a:t> </a:t>
            </a:r>
            <a:r>
              <a:rPr lang="ar-SA" b="1" dirty="0"/>
              <a:t>مفهوم هندسة القيمة</a:t>
            </a:r>
            <a:endParaRPr lang="en-US" b="1" dirty="0"/>
          </a:p>
          <a:p>
            <a:pPr algn="just" rtl="1"/>
            <a:r>
              <a:rPr lang="ar-SA" dirty="0"/>
              <a:t>         تم تطوير استخدام هندسة القيمة من قبل</a:t>
            </a:r>
            <a:r>
              <a:rPr lang="en-US" dirty="0"/>
              <a:t> Larry Miles </a:t>
            </a:r>
            <a:r>
              <a:rPr lang="ar-SA" dirty="0"/>
              <a:t>في شركة</a:t>
            </a:r>
            <a:r>
              <a:rPr lang="en-US" dirty="0"/>
              <a:t>  General Electric </a:t>
            </a:r>
            <a:r>
              <a:rPr lang="ar-SA" dirty="0"/>
              <a:t>أثناء الحرب العالمية الثانية لغرض تخفيض تكاليف تصنيع المنتجات عن طريق تطوير المصممين لمنتجات تؤدي الوظائف نفسها</a:t>
            </a:r>
            <a:r>
              <a:rPr lang="ar-IQ" dirty="0"/>
              <a:t>، </a:t>
            </a:r>
            <a:r>
              <a:rPr lang="ar-SA" dirty="0"/>
              <a:t>بتكاليف منخفضة</a:t>
            </a:r>
            <a:r>
              <a:rPr lang="ar-IQ" dirty="0"/>
              <a:t>،  </a:t>
            </a:r>
            <a:r>
              <a:rPr lang="ar-SA" dirty="0"/>
              <a:t>وذلك عن طريق تحليل وظائف المنتجات بدلاً من المنتجات نفسها</a:t>
            </a:r>
            <a:r>
              <a:rPr lang="en-US" dirty="0"/>
              <a:t>. </a:t>
            </a:r>
            <a:r>
              <a:rPr lang="ar-SA" dirty="0"/>
              <a:t>وجرى تناول مفهوم هندسة القيمة</a:t>
            </a:r>
            <a:r>
              <a:rPr lang="en-US" dirty="0"/>
              <a:t> (VE) </a:t>
            </a:r>
            <a:r>
              <a:rPr lang="ar-SA" dirty="0"/>
              <a:t>من قبل الكثير من الباحثين نذكر أبرزهم</a:t>
            </a:r>
            <a:r>
              <a:rPr lang="en-US" dirty="0"/>
              <a:t>:</a:t>
            </a:r>
          </a:p>
          <a:p>
            <a:pPr lvl="0" algn="just" rtl="1"/>
            <a:r>
              <a:rPr lang="ar-SA" dirty="0"/>
              <a:t>هي محاولة منظمة توجه نحو تحليل الوظائف للعنصر أو المنتج بهدف انجاز الوظيفة المحددة بأقل كلفة ممكنة.</a:t>
            </a:r>
            <a:endParaRPr lang="en-US" dirty="0"/>
          </a:p>
          <a:p>
            <a:pPr lvl="0" algn="just" rtl="1"/>
            <a:r>
              <a:rPr lang="en-US" dirty="0"/>
              <a:t> </a:t>
            </a:r>
            <a:r>
              <a:rPr lang="ar-SA" dirty="0"/>
              <a:t>هي تقويم منظم لجوانب وأنشطة البحث والتطوير كافة، وتصميم المنتجات والعمليات، والإنتاج، والتسويق، والتوزيع</a:t>
            </a:r>
            <a:r>
              <a:rPr lang="ar-IQ" dirty="0"/>
              <a:t>، </a:t>
            </a:r>
            <a:r>
              <a:rPr lang="ar-SA" dirty="0"/>
              <a:t>وخدمة الزبائن بهدف تخفيض التكاليف مع تحقيق استيفاء احتياجات العملاء، وهندسة القيمة ممكن أن تؤدي إلى تحسين تصميمات المنتج، وتغيير مواصفات وخصائص المواد، وتعديل في طرق التشغيل</a:t>
            </a:r>
            <a:r>
              <a:rPr lang="ar-SA" dirty="0" smtClean="0"/>
              <a:t>.</a:t>
            </a:r>
            <a:endParaRPr lang="en-US" dirty="0"/>
          </a:p>
        </p:txBody>
      </p:sp>
    </p:spTree>
    <p:extLst>
      <p:ext uri="{BB962C8B-B14F-4D97-AF65-F5344CB8AC3E}">
        <p14:creationId xmlns:p14="http://schemas.microsoft.com/office/powerpoint/2010/main" val="3166528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533400"/>
            <a:ext cx="8153400" cy="5693866"/>
          </a:xfrm>
          <a:prstGeom prst="rect">
            <a:avLst/>
          </a:prstGeom>
        </p:spPr>
        <p:txBody>
          <a:bodyPr wrap="square">
            <a:spAutoFit/>
          </a:bodyPr>
          <a:lstStyle/>
          <a:p>
            <a:pPr lvl="0" algn="just" rtl="1"/>
            <a:r>
              <a:rPr lang="en-US" sz="2800" dirty="0"/>
              <a:t> </a:t>
            </a:r>
            <a:r>
              <a:rPr lang="ar-SA" sz="2800" dirty="0"/>
              <a:t>أنهـــا عمليـــات تقيـــيم منتظمـــة لكـــل نـــواحي وظائف سلسلة القيمة بهدف تخفيض التكاليف مـع المحافظة على الوفاء بمتطلبات الزبائن</a:t>
            </a:r>
            <a:r>
              <a:rPr lang="ar-IQ" sz="2800" dirty="0"/>
              <a:t>. </a:t>
            </a:r>
            <a:endParaRPr lang="en-US" sz="2800" dirty="0"/>
          </a:p>
          <a:p>
            <a:pPr lvl="0" algn="just" rtl="1"/>
            <a:r>
              <a:rPr lang="ar-SA" sz="2800" dirty="0"/>
              <a:t>بأنهـــا جهـــد جمـــاعي مـــنظم لأجـــل تحليـــل وظــائف المشـــروع ومطابقتهـا لأهـــداف ومتطلبـات المالــك والمســـــتفيد ومــن ثـــم   ابتكـــار بـــدائل تــــؤدي تلــك الوظائف وتحقـق الأهداف بأقـل التكـاليف الممكنـة دون الإخلال بالجودة والوظائف الأساسية </a:t>
            </a:r>
            <a:endParaRPr lang="ar-IQ" sz="2800" dirty="0" smtClean="0"/>
          </a:p>
          <a:p>
            <a:pPr lvl="0" algn="just" rtl="1"/>
            <a:endParaRPr lang="en-US" sz="2800" dirty="0"/>
          </a:p>
          <a:p>
            <a:pPr algn="just" rtl="1"/>
            <a:r>
              <a:rPr lang="ar-SA" sz="2800" dirty="0"/>
              <a:t>         ومما سبق من التعاريف يمكن نقول أن هندسة القيمة هي تقنية تهدف إلى رفع القيمة </a:t>
            </a:r>
            <a:r>
              <a:rPr lang="ar-SA" sz="2800" dirty="0" err="1"/>
              <a:t>البيعية</a:t>
            </a:r>
            <a:r>
              <a:rPr lang="ar-SA" sz="2800" dirty="0"/>
              <a:t> للمنتجات من خلال عملية تحليل الوظائف الأساسية والثانوية لهذه المنتجات من أجل تخفيض التكلفة وذلك من خلال استبعاد الوظائف غير الضرورية مع ضرورة تحقيق التوازن بين الجودة وتخفيض التكلفة للحفاظ على جودة التصميم وعدم الإخلال بالمواصفات الأساسية للمنتج</a:t>
            </a:r>
            <a:r>
              <a:rPr lang="en-US" sz="2800" dirty="0"/>
              <a:t>.</a:t>
            </a:r>
          </a:p>
        </p:txBody>
      </p:sp>
    </p:spTree>
    <p:extLst>
      <p:ext uri="{BB962C8B-B14F-4D97-AF65-F5344CB8AC3E}">
        <p14:creationId xmlns:p14="http://schemas.microsoft.com/office/powerpoint/2010/main" val="4171893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685800"/>
            <a:ext cx="7924800" cy="6001643"/>
          </a:xfrm>
          <a:prstGeom prst="rect">
            <a:avLst/>
          </a:prstGeom>
        </p:spPr>
        <p:txBody>
          <a:bodyPr wrap="square">
            <a:spAutoFit/>
          </a:bodyPr>
          <a:lstStyle/>
          <a:p>
            <a:pPr lvl="0" algn="just" rtl="1"/>
            <a:r>
              <a:rPr lang="ar-SA" sz="2400" b="1" dirty="0"/>
              <a:t>أهداف هندسة القيمة</a:t>
            </a:r>
            <a:endParaRPr lang="en-US" sz="2400" dirty="0"/>
          </a:p>
          <a:p>
            <a:pPr algn="just" rtl="1"/>
            <a:r>
              <a:rPr lang="ar-SA" sz="2400" u="sng" dirty="0"/>
              <a:t>     هناك خطوات لتحقيق الهدف من استخدام هندسة القيمة عن طريق</a:t>
            </a:r>
            <a:r>
              <a:rPr lang="en-US" sz="2400" u="sng" dirty="0"/>
              <a:t>  </a:t>
            </a:r>
            <a:r>
              <a:rPr lang="ar-SA" sz="2400" u="sng" dirty="0" smtClean="0"/>
              <a:t>:</a:t>
            </a:r>
            <a:endParaRPr lang="ar-IQ" sz="2400" u="sng" dirty="0" smtClean="0"/>
          </a:p>
          <a:p>
            <a:pPr algn="just" rtl="1"/>
            <a:endParaRPr lang="en-US" sz="2400" u="sng" dirty="0"/>
          </a:p>
          <a:p>
            <a:pPr algn="just" rtl="1"/>
            <a:r>
              <a:rPr lang="ar-SA" sz="2400" dirty="0"/>
              <a:t>     الخطوة الأولى: وضع التصاميم الجديدة للمنتجات بحيث تؤدي إلى تخفيض تكاليف إنتاجها بدون التضحية بالوظائف التي تؤديها. </a:t>
            </a:r>
            <a:endParaRPr lang="en-US" sz="2400" dirty="0"/>
          </a:p>
          <a:p>
            <a:pPr algn="just" rtl="1"/>
            <a:r>
              <a:rPr lang="ar-SA" sz="2400" dirty="0"/>
              <a:t>     الخطوة الثانية</a:t>
            </a:r>
            <a:r>
              <a:rPr lang="ar-IQ" sz="2400" dirty="0"/>
              <a:t>: </a:t>
            </a:r>
            <a:r>
              <a:rPr lang="ar-SA" sz="2400" dirty="0"/>
              <a:t>إلغاء الوظائف غير الضرورية في المنتجات والتي تؤدي إلى زيادة تكاليفها في حين يكون الزبون غير مستعد لدفع تلك التكاليف، مع زيادة الإمكانيات الوظيفية لها إن أمكن من دون أن يؤدي ذلك إلى زيادة التكاليف</a:t>
            </a:r>
            <a:r>
              <a:rPr lang="en-US" sz="2400" dirty="0"/>
              <a:t> </a:t>
            </a:r>
            <a:endParaRPr lang="ar-IQ" sz="2400" dirty="0" smtClean="0"/>
          </a:p>
          <a:p>
            <a:pPr algn="just" rtl="1"/>
            <a:endParaRPr lang="en-US" sz="2400" dirty="0"/>
          </a:p>
          <a:p>
            <a:pPr algn="just" rtl="1"/>
            <a:r>
              <a:rPr lang="ar-SA" sz="2400" dirty="0"/>
              <a:t>     وأيا كانت الخطوة المتبعة، فإنَّ هذا الأسلوب يأخذ في اعتباره كافة عناصر المنتج من المواد والأجور والنوعية والآلات والمعدات</a:t>
            </a:r>
            <a:r>
              <a:rPr lang="en-US" sz="2400" dirty="0"/>
              <a:t> ...</a:t>
            </a:r>
            <a:r>
              <a:rPr lang="ar-SA" sz="2400" dirty="0"/>
              <a:t>الخ</a:t>
            </a:r>
            <a:r>
              <a:rPr lang="en-US" sz="2400" dirty="0"/>
              <a:t> . </a:t>
            </a:r>
            <a:r>
              <a:rPr lang="ar-SA" sz="2400" dirty="0"/>
              <a:t>إذ تساهم هندسة القيمة في تحقيق التكاليف المستهدفة عن طريق</a:t>
            </a:r>
            <a:r>
              <a:rPr lang="en-US" sz="2400" dirty="0"/>
              <a:t> :</a:t>
            </a:r>
          </a:p>
          <a:p>
            <a:pPr algn="just" rtl="1"/>
            <a:r>
              <a:rPr lang="ar-SA" sz="2400" dirty="0"/>
              <a:t>     (أولاً) تحديد وتوضيح</a:t>
            </a:r>
            <a:r>
              <a:rPr lang="en-US" sz="2400" dirty="0"/>
              <a:t>  </a:t>
            </a:r>
            <a:r>
              <a:rPr lang="ar-SA" sz="2400" dirty="0"/>
              <a:t>طرائق تطوير وتصميم المنتج التي يمكن عن طريقها تخفيض بعض مكونات أو أجزاء المنتج وتكاليف إنتاجه بدون التأثير على وظائفه أو مواصفاته الأساسية</a:t>
            </a:r>
            <a:r>
              <a:rPr lang="en-US" sz="2400" dirty="0"/>
              <a:t> .</a:t>
            </a:r>
          </a:p>
          <a:p>
            <a:pPr algn="just" rtl="1"/>
            <a:r>
              <a:rPr lang="ar-SA" sz="2400" dirty="0"/>
              <a:t>    </a:t>
            </a:r>
            <a:endParaRPr lang="en-US" sz="2400" dirty="0"/>
          </a:p>
        </p:txBody>
      </p:sp>
    </p:spTree>
    <p:extLst>
      <p:ext uri="{BB962C8B-B14F-4D97-AF65-F5344CB8AC3E}">
        <p14:creationId xmlns:p14="http://schemas.microsoft.com/office/powerpoint/2010/main" val="2706447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142999"/>
            <a:ext cx="8153400" cy="4893647"/>
          </a:xfrm>
          <a:prstGeom prst="rect">
            <a:avLst/>
          </a:prstGeom>
        </p:spPr>
        <p:txBody>
          <a:bodyPr wrap="square">
            <a:spAutoFit/>
          </a:bodyPr>
          <a:lstStyle/>
          <a:p>
            <a:pPr algn="just" rtl="1"/>
            <a:r>
              <a:rPr lang="ar-SA" sz="2400" dirty="0"/>
              <a:t>(ثانياً) استبعاد الوظائف غير الضرورية إذ تبدأ عملية هندسة القيمة بتحديد المواصفات التفصيلية لوظائف المنتج وتسمى هذه المرحلة بنظام التحليل الوظيفي</a:t>
            </a:r>
            <a:r>
              <a:rPr lang="en-US" sz="2400" dirty="0"/>
              <a:t>  (Functional Analysis System Technique) </a:t>
            </a:r>
            <a:r>
              <a:rPr lang="ar-SA" sz="2400" dirty="0"/>
              <a:t>إذ تقوم إدارة التصميم في ضوء هذا التحليل، بتحديد مكونات المنتج التي تؤدي الوظائف نفسها في المنتجات الأخرى المنافسة إذ يتم استخدام المكونات المعيارية كأساس لتحقيق مستوى متميز للجودة وتخفيض التكاليف</a:t>
            </a:r>
            <a:r>
              <a:rPr lang="ar-SA" sz="2400" dirty="0" smtClean="0"/>
              <a:t>.</a:t>
            </a:r>
            <a:endParaRPr lang="en-US" sz="2400" dirty="0"/>
          </a:p>
          <a:p>
            <a:pPr algn="just" rtl="1"/>
            <a:r>
              <a:rPr lang="ar-SA" sz="2400" dirty="0" smtClean="0"/>
              <a:t> </a:t>
            </a:r>
            <a:r>
              <a:rPr lang="ar-IQ" sz="2400" dirty="0" smtClean="0"/>
              <a:t>         </a:t>
            </a:r>
            <a:r>
              <a:rPr lang="ar-SA" sz="2400" dirty="0" smtClean="0"/>
              <a:t>وعليه </a:t>
            </a:r>
            <a:r>
              <a:rPr lang="ar-SA" sz="2400" dirty="0"/>
              <a:t>فأن تقنية خفض التكاليف للمنتج مع الإبقاء على الجودة ما هو إلا دافع أو أحد المقومات التي تجعل من الشركة بمكان تحافظ فيه على وجودها في السوق وتحقق الرواج لمبيعاتها وزيادة ثقة وتعامل الزبائن مع تلك المنتجات لكن مع ذلك على الشركة أن تحافظ على هذه المكانة من خلال تطبيق تقنية أخرى وهي المقارنة المرجعية والتي سوف تبين لإدارة الشركة أين أصبح موقع الشركة بين باقي الشركات المنافسة الأخرى وسنتطرق فيما يلي إلى تقنية المقارنة المرجعية</a:t>
            </a:r>
            <a:r>
              <a:rPr lang="en-US" sz="2400" dirty="0"/>
              <a:t>.</a:t>
            </a:r>
            <a:r>
              <a:rPr lang="ar-SA" sz="2400" dirty="0" smtClean="0"/>
              <a:t>(</a:t>
            </a:r>
            <a:r>
              <a:rPr lang="ar-IQ" dirty="0" smtClean="0"/>
              <a:t>طالب، 2018</a:t>
            </a:r>
            <a:r>
              <a:rPr lang="ar-SA" dirty="0" smtClean="0"/>
              <a:t>)</a:t>
            </a:r>
            <a:endParaRPr lang="en-US" dirty="0"/>
          </a:p>
        </p:txBody>
      </p:sp>
    </p:spTree>
    <p:extLst>
      <p:ext uri="{BB962C8B-B14F-4D97-AF65-F5344CB8AC3E}">
        <p14:creationId xmlns:p14="http://schemas.microsoft.com/office/powerpoint/2010/main" val="474980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335846"/>
            <a:ext cx="8458200" cy="6124754"/>
          </a:xfrm>
          <a:prstGeom prst="rect">
            <a:avLst/>
          </a:prstGeom>
        </p:spPr>
        <p:txBody>
          <a:bodyPr wrap="square">
            <a:spAutoFit/>
          </a:bodyPr>
          <a:lstStyle/>
          <a:p>
            <a:pPr lvl="0" algn="just" rtl="1"/>
            <a:r>
              <a:rPr lang="ar-SA" sz="2400" b="1" dirty="0"/>
              <a:t>فوائد هندسة القيمة</a:t>
            </a:r>
            <a:endParaRPr lang="en-US" sz="2400" dirty="0"/>
          </a:p>
          <a:p>
            <a:pPr algn="just" rtl="1"/>
            <a:r>
              <a:rPr lang="ar-SA" sz="2800" u="sng" dirty="0"/>
              <a:t>ان هذا تطبيق هذا الاسلوب يحقق عدد من الفوائد ويمكن تلخيصها بالآتي</a:t>
            </a:r>
            <a:r>
              <a:rPr lang="ar-SA" sz="2800" u="sng" dirty="0" smtClean="0"/>
              <a:t>:</a:t>
            </a:r>
            <a:endParaRPr lang="ar-IQ" sz="2800" u="sng" dirty="0" smtClean="0"/>
          </a:p>
          <a:p>
            <a:pPr algn="just" rtl="1"/>
            <a:endParaRPr lang="en-US" sz="2800" dirty="0"/>
          </a:p>
          <a:p>
            <a:pPr marL="457200" lvl="0" indent="-457200" algn="just" rtl="1">
              <a:buFont typeface="Arial" pitchFamily="34" charset="0"/>
              <a:buChar char="•"/>
            </a:pPr>
            <a:r>
              <a:rPr lang="ar-SA" sz="2800" dirty="0"/>
              <a:t>سرعة انجاز العمل والعمل على اتمام العمليات بشكل متكامل .</a:t>
            </a:r>
            <a:endParaRPr lang="en-US" sz="2800" dirty="0"/>
          </a:p>
          <a:p>
            <a:pPr lvl="0" algn="just" rtl="1"/>
            <a:r>
              <a:rPr lang="ar-SA" sz="2800" dirty="0"/>
              <a:t>تقليص الفوارق الزمنية بين خطوات العمل.</a:t>
            </a:r>
            <a:endParaRPr lang="en-US" sz="2800" dirty="0"/>
          </a:p>
          <a:p>
            <a:pPr marL="457200" lvl="0" indent="-457200" algn="just" rtl="1">
              <a:buFont typeface="Arial" pitchFamily="34" charset="0"/>
              <a:buChar char="•"/>
            </a:pPr>
            <a:r>
              <a:rPr lang="ar-SA" sz="2800" dirty="0"/>
              <a:t> الاعتماد على المعايير الدقيقة والموضوعية في قياس الأداء وتحسين جودة المنتج.</a:t>
            </a:r>
            <a:endParaRPr lang="en-US" sz="2800" dirty="0"/>
          </a:p>
          <a:p>
            <a:pPr marL="457200" lvl="0" indent="-457200" algn="just" rtl="1">
              <a:buFont typeface="Arial" pitchFamily="34" charset="0"/>
              <a:buChar char="•"/>
            </a:pPr>
            <a:r>
              <a:rPr lang="ar-SA" sz="2800" dirty="0"/>
              <a:t>المساهمة في تنمية وتنوع المهارات  والعمل على خلق أفكار الجديدة.</a:t>
            </a:r>
            <a:endParaRPr lang="en-US" sz="2800" dirty="0"/>
          </a:p>
          <a:p>
            <a:pPr marL="457200" lvl="0" indent="-457200" algn="just" rtl="1">
              <a:buFont typeface="Arial" pitchFamily="34" charset="0"/>
              <a:buChar char="•"/>
            </a:pPr>
            <a:r>
              <a:rPr lang="ar-SA" sz="2800" dirty="0"/>
              <a:t>خلق ثقافة التعاون المشترك وتنمية قدرات الافراد على أداء الأعمال المتنوعة.</a:t>
            </a:r>
            <a:endParaRPr lang="en-US" sz="2800" dirty="0"/>
          </a:p>
          <a:p>
            <a:pPr marL="457200" lvl="0" indent="-457200" algn="just" rtl="1">
              <a:buFont typeface="Arial" pitchFamily="34" charset="0"/>
              <a:buChar char="•"/>
            </a:pPr>
            <a:r>
              <a:rPr lang="ar-SA" sz="2800" dirty="0"/>
              <a:t>مكافئة وتحفير الأفراد العاملين من المبدعين ونشر الرغبة والتفوق بينهم.</a:t>
            </a:r>
            <a:endParaRPr lang="en-US" sz="2800" dirty="0"/>
          </a:p>
          <a:p>
            <a:pPr marL="457200" lvl="0" indent="-457200" algn="just" rtl="1">
              <a:buFont typeface="Arial" pitchFamily="34" charset="0"/>
              <a:buChar char="•"/>
            </a:pPr>
            <a:r>
              <a:rPr lang="ar-SA" sz="2800" dirty="0"/>
              <a:t>تحسين ضوابط الرقابة ونظم المعلومات وتطوير عملية اتخاذ القرارات. </a:t>
            </a:r>
            <a:r>
              <a:rPr lang="ar-SA" dirty="0" smtClean="0"/>
              <a:t>(</a:t>
            </a:r>
            <a:r>
              <a:rPr lang="ar-IQ" dirty="0" smtClean="0"/>
              <a:t>سرور، 2018</a:t>
            </a:r>
            <a:r>
              <a:rPr lang="ar-SA" dirty="0" smtClean="0"/>
              <a:t>)</a:t>
            </a:r>
            <a:endParaRPr lang="en-US" dirty="0"/>
          </a:p>
        </p:txBody>
      </p:sp>
    </p:spTree>
    <p:extLst>
      <p:ext uri="{BB962C8B-B14F-4D97-AF65-F5344CB8AC3E}">
        <p14:creationId xmlns:p14="http://schemas.microsoft.com/office/powerpoint/2010/main" val="17604660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264</TotalTime>
  <Words>2742</Words>
  <Application>Microsoft Office PowerPoint</Application>
  <PresentationFormat>On-screen Show (4:3)</PresentationFormat>
  <Paragraphs>119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Arabic Typesetting</vt:lpstr>
      <vt:lpstr>Arial</vt:lpstr>
      <vt:lpstr>Monotype Koufi</vt:lpstr>
      <vt:lpstr>PT Bold Heading</vt:lpstr>
      <vt:lpstr>Simplified Arabic</vt:lpstr>
      <vt:lpstr>Times New Roman</vt:lpstr>
      <vt:lpstr>وضوح</vt:lpstr>
      <vt:lpstr>    التقنيات  الإداريـــــة الحديثة لمفاهيـــــم  القيمة   </vt:lpstr>
      <vt:lpstr> خلفية نظرية عن مفاهيم القيمة </vt:lpstr>
      <vt:lpstr>PowerPoint Presentation</vt:lpstr>
      <vt:lpstr> أولاً: القيمة </vt:lpstr>
      <vt:lpstr> ثانياً: هندسة القيمة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رابعاً: الهندسة العكسية</vt:lpstr>
      <vt:lpstr>PowerPoint Presentation</vt:lpstr>
      <vt:lpstr>PowerPoint Presentation</vt:lpstr>
      <vt:lpstr>PowerPoint Presentation</vt:lpstr>
      <vt:lpstr>PowerPoint Presentation</vt:lpstr>
      <vt:lpstr>PowerPoint Presentation</vt:lpstr>
      <vt:lpstr>خامساً: تحليل القيمة</vt:lpstr>
      <vt:lpstr>ومن خلال ما تم ذكره في أعلاه يمكن تحديد عدد من الخصائص لتحليل القيمة:</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ورقة بحثية بعنوان ( إدارة الجودة الشاملة )</dc:title>
  <dc:creator>Windows User</dc:creator>
  <cp:lastModifiedBy>Faisal</cp:lastModifiedBy>
  <cp:revision>31</cp:revision>
  <dcterms:created xsi:type="dcterms:W3CDTF">2019-03-25T20:27:13Z</dcterms:created>
  <dcterms:modified xsi:type="dcterms:W3CDTF">2019-06-09T20:17:50Z</dcterms:modified>
</cp:coreProperties>
</file>