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dirty="0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20A6F91-10F0-4526-8767-6D0761F61BFC}" type="datetimeFigureOut">
              <a:rPr lang="en-US" smtClean="0"/>
              <a:t>6/9/2019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7680295-A884-410D-905B-C7FB65A5723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2743200"/>
          </a:xfrm>
        </p:spPr>
        <p:txBody>
          <a:bodyPr>
            <a:noAutofit/>
          </a:bodyPr>
          <a:lstStyle/>
          <a:p>
            <a:pPr algn="ctr" rtl="1"/>
            <a:r>
              <a:rPr lang="ar-IQ" sz="3600" b="1" smtClean="0">
                <a:solidFill>
                  <a:schemeClr val="tx1"/>
                </a:solidFill>
              </a:rPr>
              <a:t/>
            </a:r>
            <a:br>
              <a:rPr lang="ar-IQ" sz="3600" b="1" smtClean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r>
              <a:rPr lang="ar-IQ" sz="3600" b="1" dirty="0" smtClean="0">
                <a:solidFill>
                  <a:schemeClr val="tx1"/>
                </a:solidFill>
                <a:cs typeface="PT Bold Heading" pitchFamily="2" charset="-78"/>
              </a:rPr>
              <a:t>تمارين مع الحلول في مادة المحاسبة الإدارية</a:t>
            </a:r>
            <a:r>
              <a:rPr lang="ar-SA" sz="3600" b="1" dirty="0" smtClean="0">
                <a:solidFill>
                  <a:schemeClr val="tx1"/>
                </a:solidFill>
                <a:cs typeface="PT Bold Heading" pitchFamily="2" charset="-78"/>
              </a:rPr>
              <a:t> </a:t>
            </a:r>
            <a:r>
              <a:rPr lang="en-US" sz="3600" b="1" dirty="0">
                <a:solidFill>
                  <a:schemeClr val="tx1"/>
                </a:solidFill>
              </a:rPr>
              <a:t/>
            </a: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</a:rPr>
              <a:t/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895600"/>
          </a:xfrm>
        </p:spPr>
        <p:txBody>
          <a:bodyPr>
            <a:normAutofit fontScale="92500"/>
          </a:bodyPr>
          <a:lstStyle/>
          <a:p>
            <a:pPr algn="ctr" rtl="1"/>
            <a:r>
              <a:rPr lang="ar-IQ" sz="2200" b="1" dirty="0">
                <a:solidFill>
                  <a:srgbClr val="002060"/>
                </a:solidFill>
              </a:rPr>
              <a:t> </a:t>
            </a:r>
            <a:endParaRPr lang="en-US" sz="2200" b="1" dirty="0">
              <a:solidFill>
                <a:srgbClr val="002060"/>
              </a:solidFill>
            </a:endParaRPr>
          </a:p>
          <a:p>
            <a:pPr algn="ctr" rtl="1"/>
            <a:r>
              <a:rPr lang="ar-IQ" sz="2600" b="1" smtClean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الاستاذة </a:t>
            </a:r>
            <a:r>
              <a:rPr lang="ar-SA" sz="2600" b="1" dirty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الدكتورة</a:t>
            </a:r>
            <a:endParaRPr lang="en-US" sz="2600" b="1" dirty="0">
              <a:solidFill>
                <a:srgbClr val="002060"/>
              </a:solidFill>
              <a:ea typeface="Monotype Koufi" pitchFamily="2" charset="-78"/>
              <a:cs typeface="Monotype Koufi" pitchFamily="2" charset="-78"/>
            </a:endParaRPr>
          </a:p>
          <a:p>
            <a:pPr algn="ctr" rtl="1"/>
            <a:r>
              <a:rPr lang="ar-SA" sz="2600" b="1" dirty="0" smtClean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مــ</a:t>
            </a:r>
            <a:r>
              <a:rPr lang="ar-IQ" sz="2600" b="1" dirty="0" smtClean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ــــ</a:t>
            </a:r>
            <a:r>
              <a:rPr lang="ar-SA" sz="2600" b="1" dirty="0" smtClean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ـنال جـ</a:t>
            </a:r>
            <a:r>
              <a:rPr lang="ar-IQ" sz="2600" b="1" dirty="0" smtClean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ـــــــــ</a:t>
            </a:r>
            <a:r>
              <a:rPr lang="ar-SA" sz="2600" b="1" dirty="0" smtClean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بار ســـ</a:t>
            </a:r>
            <a:r>
              <a:rPr lang="ar-IQ" sz="2600" b="1" dirty="0" smtClean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ـــــــــ</a:t>
            </a:r>
            <a:r>
              <a:rPr lang="ar-SA" sz="2600" b="1" dirty="0" smtClean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ـرو</a:t>
            </a:r>
            <a:r>
              <a:rPr lang="ar-SA" sz="2600" b="1" dirty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 </a:t>
            </a:r>
            <a:r>
              <a:rPr lang="ar-IQ" sz="2600" b="1" dirty="0" smtClean="0">
                <a:solidFill>
                  <a:srgbClr val="00206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ر</a:t>
            </a:r>
          </a:p>
          <a:p>
            <a:pPr algn="ctr" rtl="1"/>
            <a:endParaRPr lang="ar-IQ" sz="2600" b="1" dirty="0">
              <a:solidFill>
                <a:srgbClr val="002060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 rtl="1"/>
            <a:endParaRPr lang="en-US" sz="2600" b="1" dirty="0">
              <a:solidFill>
                <a:srgbClr val="002060"/>
              </a:solidFill>
              <a:ea typeface="Monotype Koufi" pitchFamily="2" charset="-78"/>
              <a:cs typeface="Monotype Koufi" pitchFamily="2" charset="-78"/>
            </a:endParaRPr>
          </a:p>
          <a:p>
            <a:pPr algn="ctr" rtl="1"/>
            <a:r>
              <a:rPr lang="ar-SA" sz="3000" b="1" dirty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البرنامج الدراسي/ دكتوراه محاسبة: الكورس الثاني للعام الدراسي 2018-2019 </a:t>
            </a:r>
            <a:endParaRPr lang="en-US" sz="3000" b="1" dirty="0">
              <a:solidFill>
                <a:srgbClr val="002060"/>
              </a:solidFill>
              <a:latin typeface="Arabic Typesetting" pitchFamily="66" charset="-78"/>
              <a:cs typeface="Arabic Typesetting" pitchFamily="66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12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JO" sz="2400" b="1" u="sng" dirty="0"/>
              <a:t>تمرين</a:t>
            </a:r>
            <a:r>
              <a:rPr lang="en-US" sz="2400" b="1" u="sng" dirty="0"/>
              <a:t>3-37 </a:t>
            </a:r>
            <a:r>
              <a:rPr lang="ar-JO" sz="2400" b="1" u="sng" dirty="0"/>
              <a:t> :</a:t>
            </a:r>
            <a:endParaRPr lang="en-US" sz="2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1"/>
            <a:r>
              <a:rPr lang="ar-JO" dirty="0" smtClean="0"/>
              <a:t>شركة </a:t>
            </a:r>
            <a:r>
              <a:rPr lang="ar-JO" dirty="0"/>
              <a:t>تصنع </a:t>
            </a:r>
            <a:r>
              <a:rPr lang="ar-JO" dirty="0" smtClean="0"/>
              <a:t>ا</a:t>
            </a:r>
            <a:r>
              <a:rPr lang="ar-IQ" dirty="0" smtClean="0"/>
              <a:t>ج</a:t>
            </a:r>
            <a:r>
              <a:rPr lang="ar-JO" dirty="0" smtClean="0"/>
              <a:t>هزة </a:t>
            </a:r>
            <a:r>
              <a:rPr lang="ar-JO" dirty="0"/>
              <a:t>الراديو تبلغ طاقتها </a:t>
            </a:r>
            <a:r>
              <a:rPr lang="ar-JO" dirty="0" smtClean="0"/>
              <a:t>الإنتاجية </a:t>
            </a:r>
            <a:r>
              <a:rPr lang="ar-JO" dirty="0"/>
              <a:t>السنوية </a:t>
            </a:r>
            <a:r>
              <a:rPr lang="en-US" dirty="0"/>
              <a:t>50000 </a:t>
            </a:r>
            <a:r>
              <a:rPr lang="ar-JO" dirty="0"/>
              <a:t> وحدة , والمبيعات السنوية الثابتة </a:t>
            </a:r>
            <a:r>
              <a:rPr lang="en-US" dirty="0"/>
              <a:t>40000</a:t>
            </a:r>
            <a:r>
              <a:rPr lang="ar-JO" dirty="0"/>
              <a:t> وحدة بسعر بيع </a:t>
            </a:r>
            <a:r>
              <a:rPr lang="en-US" dirty="0"/>
              <a:t>105 $</a:t>
            </a:r>
            <a:r>
              <a:rPr lang="ar-JO" dirty="0"/>
              <a:t> للوحدة وتوفرت المعلومات الاتية: </a:t>
            </a:r>
            <a:endParaRPr lang="en-US" dirty="0"/>
          </a:p>
          <a:p>
            <a:pPr algn="just" rtl="1"/>
            <a:r>
              <a:rPr lang="en-US" dirty="0"/>
              <a:t>45$ </a:t>
            </a:r>
            <a:r>
              <a:rPr lang="ar-JO" dirty="0"/>
              <a:t>     التكاليف المتغيرة للوحدة الوحدة الواحدة </a:t>
            </a:r>
            <a:endParaRPr lang="en-US" dirty="0"/>
          </a:p>
          <a:p>
            <a:pPr algn="just" rtl="1"/>
            <a:r>
              <a:rPr lang="en-US" dirty="0"/>
              <a:t>800000 $ </a:t>
            </a:r>
            <a:r>
              <a:rPr lang="ar-JO" dirty="0"/>
              <a:t>   التكاليف الثابتة </a:t>
            </a:r>
            <a:endParaRPr lang="en-US" dirty="0"/>
          </a:p>
          <a:p>
            <a:pPr algn="just" rtl="1"/>
            <a:r>
              <a:rPr lang="en-US" dirty="0"/>
              <a:t>10$ </a:t>
            </a:r>
            <a:r>
              <a:rPr lang="ar-JO" dirty="0"/>
              <a:t>   تكاليف تسويق وتوزيع متغيرة  للوحدة الواحدة </a:t>
            </a:r>
            <a:endParaRPr lang="en-US" dirty="0"/>
          </a:p>
          <a:p>
            <a:pPr algn="just" rtl="1"/>
            <a:r>
              <a:rPr lang="en-US" dirty="0"/>
              <a:t>600000 $</a:t>
            </a:r>
            <a:r>
              <a:rPr lang="ar-JO" dirty="0"/>
              <a:t>  تكاليف تسويق وتوزيع ثابتة </a:t>
            </a:r>
            <a:endParaRPr lang="en-US" dirty="0"/>
          </a:p>
          <a:p>
            <a:pPr lvl="0" algn="just" rtl="1"/>
            <a:r>
              <a:rPr lang="ar-JO" dirty="0"/>
              <a:t>سوف يتم تخفيض سعر البيع الى </a:t>
            </a:r>
            <a:r>
              <a:rPr lang="en-US" dirty="0"/>
              <a:t>99 $</a:t>
            </a:r>
            <a:r>
              <a:rPr lang="ar-JO" dirty="0"/>
              <a:t> وسوف تزيد المبيعات الى </a:t>
            </a:r>
            <a:r>
              <a:rPr lang="en-US" dirty="0"/>
              <a:t>50000 </a:t>
            </a:r>
            <a:r>
              <a:rPr lang="ar-JO" dirty="0"/>
              <a:t> وحدة هذه الاستراتيجية سوف تزد من كلف التوزيع والتسويق الثابتة . احسب اعلى زيادة في كلف التسويق الثابتة التي تسمح للشركة بتخفيض السعر الى </a:t>
            </a:r>
            <a:r>
              <a:rPr lang="en-US" dirty="0"/>
              <a:t>99 $</a:t>
            </a:r>
            <a:r>
              <a:rPr lang="ar-JO" dirty="0"/>
              <a:t> مع الحفاض على الدخل التشغيلي ؟ </a:t>
            </a:r>
            <a:endParaRPr lang="en-US" dirty="0"/>
          </a:p>
          <a:p>
            <a:pPr lvl="0" algn="just" rtl="1"/>
            <a:r>
              <a:rPr lang="ar-JO" dirty="0"/>
              <a:t>قسم الصيانة سيزيد من المواصفات هذه الاضافات ستكلف تكاليف اضافية ثابتة بمبلغ </a:t>
            </a:r>
            <a:r>
              <a:rPr lang="en-US" dirty="0"/>
              <a:t>100000 $</a:t>
            </a:r>
            <a:r>
              <a:rPr lang="ar-JO" dirty="0"/>
              <a:t> وكلفة متغيرة </a:t>
            </a:r>
            <a:r>
              <a:rPr lang="en-US" dirty="0"/>
              <a:t>2$</a:t>
            </a:r>
            <a:r>
              <a:rPr lang="ar-JO" dirty="0"/>
              <a:t> لكل وحدة وبمستوى كمية مبيعات </a:t>
            </a:r>
            <a:r>
              <a:rPr lang="en-US" dirty="0"/>
              <a:t>40000 </a:t>
            </a:r>
            <a:r>
              <a:rPr lang="ar-JO" dirty="0"/>
              <a:t> </a:t>
            </a:r>
            <a:r>
              <a:rPr lang="ar-JO" dirty="0" smtClean="0"/>
              <a:t>وحدة</a:t>
            </a:r>
            <a:r>
              <a:rPr lang="ar-IQ" dirty="0" smtClean="0"/>
              <a:t>.</a:t>
            </a:r>
            <a:r>
              <a:rPr lang="ar-JO" dirty="0" smtClean="0"/>
              <a:t>احسب </a:t>
            </a:r>
            <a:r>
              <a:rPr lang="ar-JO" dirty="0"/>
              <a:t>اقل سعر بيع الذي يسمح للشركة بإضافة هذه المواصفات  ؟ 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2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000" b="1" dirty="0"/>
              <a:t>3-37 (20 min.) CVP analysis, decision making. 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 </a:t>
            </a:r>
            <a:endParaRPr lang="en-US" sz="1800" dirty="0"/>
          </a:p>
          <a:p>
            <a:pPr algn="just"/>
            <a:r>
              <a:rPr lang="en-US" sz="1800" dirty="0"/>
              <a:t>1. </a:t>
            </a:r>
            <a:r>
              <a:rPr lang="en-US" sz="1800" b="1" u="sng" dirty="0" err="1"/>
              <a:t>Tocchet’s</a:t>
            </a:r>
            <a:r>
              <a:rPr lang="en-US" sz="1800" b="1" u="sng" dirty="0"/>
              <a:t> current operating income is as follows</a:t>
            </a:r>
            <a:r>
              <a:rPr lang="en-US" sz="1800" dirty="0" smtClean="0"/>
              <a:t>:</a:t>
            </a:r>
            <a:endParaRPr lang="ar-IQ" sz="1800" dirty="0" smtClean="0"/>
          </a:p>
          <a:p>
            <a:pPr algn="just"/>
            <a:endParaRPr lang="ar-IQ" sz="1800" dirty="0" smtClean="0"/>
          </a:p>
          <a:p>
            <a:pPr algn="just"/>
            <a:r>
              <a:rPr lang="en-US" sz="1800" dirty="0" smtClean="0"/>
              <a:t> </a:t>
            </a:r>
            <a:r>
              <a:rPr lang="en-US" sz="1800" dirty="0"/>
              <a:t>Revenues, $105 × 40,000 </a:t>
            </a:r>
            <a:r>
              <a:rPr lang="ar-IQ" sz="1800" dirty="0" smtClean="0"/>
              <a:t>                      </a:t>
            </a:r>
            <a:r>
              <a:rPr lang="en-US" sz="1800" dirty="0" smtClean="0"/>
              <a:t> </a:t>
            </a:r>
            <a:r>
              <a:rPr lang="en-US" sz="1800" dirty="0"/>
              <a:t>$</a:t>
            </a:r>
            <a:r>
              <a:rPr lang="en-US" sz="1800" dirty="0" smtClean="0"/>
              <a:t>4,200,000</a:t>
            </a:r>
            <a:endParaRPr lang="ar-IQ" sz="1800" dirty="0" smtClean="0"/>
          </a:p>
          <a:p>
            <a:pPr algn="just"/>
            <a:r>
              <a:rPr lang="en-US" sz="1800" dirty="0" smtClean="0"/>
              <a:t> </a:t>
            </a:r>
            <a:r>
              <a:rPr lang="en-US" sz="1800" dirty="0"/>
              <a:t>Variable costs, $55 × </a:t>
            </a:r>
            <a:r>
              <a:rPr lang="en-US" sz="1800" dirty="0" smtClean="0"/>
              <a:t>40,000</a:t>
            </a:r>
            <a:r>
              <a:rPr lang="ar-IQ" sz="1800" dirty="0" smtClean="0"/>
              <a:t>                  </a:t>
            </a:r>
            <a:r>
              <a:rPr lang="en-US" sz="1800" dirty="0" smtClean="0"/>
              <a:t> </a:t>
            </a:r>
            <a:r>
              <a:rPr lang="ar-IQ" sz="1800" dirty="0" smtClean="0"/>
              <a:t>$)</a:t>
            </a:r>
            <a:r>
              <a:rPr lang="en-US" sz="1800" u="sng" dirty="0" smtClean="0"/>
              <a:t>2,200,000</a:t>
            </a:r>
            <a:r>
              <a:rPr lang="ar-IQ" sz="1800" u="sng" dirty="0" smtClean="0"/>
              <a:t>(</a:t>
            </a:r>
          </a:p>
          <a:p>
            <a:pPr algn="just"/>
            <a:r>
              <a:rPr lang="en-US" sz="1800" dirty="0" smtClean="0"/>
              <a:t> </a:t>
            </a:r>
            <a:r>
              <a:rPr lang="en-US" sz="1800" dirty="0"/>
              <a:t>Contribution margin   </a:t>
            </a:r>
            <a:r>
              <a:rPr lang="ar-IQ" sz="1800" dirty="0" smtClean="0"/>
              <a:t>                                </a:t>
            </a:r>
            <a:r>
              <a:rPr lang="en-US" sz="1800" dirty="0" smtClean="0"/>
              <a:t> </a:t>
            </a:r>
            <a:r>
              <a:rPr lang="en-US" sz="1800" dirty="0"/>
              <a:t>2,000,000 </a:t>
            </a:r>
            <a:endParaRPr lang="ar-IQ" sz="1800" dirty="0" smtClean="0"/>
          </a:p>
          <a:p>
            <a:pPr algn="just"/>
            <a:r>
              <a:rPr lang="en-US" sz="1800" dirty="0" smtClean="0"/>
              <a:t>Fixed </a:t>
            </a:r>
            <a:r>
              <a:rPr lang="en-US" sz="1800" dirty="0"/>
              <a:t>costs  </a:t>
            </a:r>
            <a:r>
              <a:rPr lang="ar-IQ" sz="1800" dirty="0" smtClean="0"/>
              <a:t>                                             </a:t>
            </a:r>
            <a:r>
              <a:rPr lang="en-US" sz="1800" dirty="0" smtClean="0"/>
              <a:t>   </a:t>
            </a:r>
            <a:r>
              <a:rPr lang="ar-IQ" sz="1800" dirty="0" smtClean="0"/>
              <a:t>)</a:t>
            </a:r>
            <a:r>
              <a:rPr lang="en-US" sz="1800" u="sng" dirty="0" smtClean="0"/>
              <a:t>1,400,000</a:t>
            </a:r>
            <a:r>
              <a:rPr lang="ar-IQ" sz="1800" dirty="0" smtClean="0"/>
              <a:t>(</a:t>
            </a:r>
          </a:p>
          <a:p>
            <a:pPr algn="just"/>
            <a:r>
              <a:rPr lang="en-US" sz="1800" dirty="0" smtClean="0"/>
              <a:t> </a:t>
            </a:r>
            <a:r>
              <a:rPr lang="en-US" sz="1800" dirty="0"/>
              <a:t>Operating income </a:t>
            </a:r>
            <a:r>
              <a:rPr lang="ar-IQ" sz="1800" dirty="0" smtClean="0"/>
              <a:t>                                </a:t>
            </a:r>
            <a:r>
              <a:rPr lang="en-US" sz="1800" dirty="0" smtClean="0"/>
              <a:t>  </a:t>
            </a:r>
            <a:r>
              <a:rPr lang="ar-IQ" sz="1800" dirty="0" smtClean="0"/>
              <a:t>$       </a:t>
            </a:r>
            <a:r>
              <a:rPr lang="en-US" sz="1800" dirty="0" smtClean="0"/>
              <a:t>600,000 </a:t>
            </a:r>
            <a:endParaRPr lang="en-US" sz="1800" dirty="0"/>
          </a:p>
          <a:p>
            <a:pPr algn="just"/>
            <a:r>
              <a:rPr lang="en-US" sz="1800" dirty="0" smtClean="0"/>
              <a:t> </a:t>
            </a:r>
          </a:p>
          <a:p>
            <a:pPr algn="just"/>
            <a:r>
              <a:rPr lang="en-US" sz="1800" dirty="0" smtClean="0"/>
              <a:t>Let </a:t>
            </a:r>
            <a:r>
              <a:rPr lang="en-US" sz="1800" dirty="0"/>
              <a:t>the fixed marketing and distribution costs be F. We calculate F when operating income is $600,000 and the selling price is $99. </a:t>
            </a:r>
          </a:p>
          <a:p>
            <a:pPr algn="just"/>
            <a:r>
              <a:rPr lang="en-US" sz="1800" dirty="0"/>
              <a:t> </a:t>
            </a:r>
          </a:p>
          <a:p>
            <a:pPr algn="just"/>
            <a:r>
              <a:rPr lang="en-US" sz="1800" dirty="0"/>
              <a:t>($99 × 50,000) – ($55 × 50,000</a:t>
            </a:r>
            <a:r>
              <a:rPr lang="en-US" sz="1800" dirty="0" smtClean="0"/>
              <a:t>)</a:t>
            </a:r>
            <a:r>
              <a:rPr lang="ar-IQ" sz="1800" dirty="0" smtClean="0"/>
              <a:t>    </a:t>
            </a:r>
            <a:r>
              <a:rPr lang="en-US" sz="1800" dirty="0" smtClean="0"/>
              <a:t> </a:t>
            </a:r>
            <a:r>
              <a:rPr lang="en-US" sz="1800" dirty="0"/>
              <a:t>–  F = $</a:t>
            </a:r>
            <a:r>
              <a:rPr lang="en-US" sz="1800" dirty="0" smtClean="0"/>
              <a:t>600,000</a:t>
            </a:r>
            <a:endParaRPr lang="ar-IQ" sz="1800" dirty="0" smtClean="0"/>
          </a:p>
          <a:p>
            <a:pPr algn="just"/>
            <a:r>
              <a:rPr lang="en-US" sz="1800" dirty="0" smtClean="0"/>
              <a:t>  </a:t>
            </a:r>
            <a:r>
              <a:rPr lang="ar-IQ" sz="1800" dirty="0" smtClean="0"/>
              <a:t>  </a:t>
            </a:r>
            <a:r>
              <a:rPr lang="en-US" sz="1800" dirty="0" smtClean="0"/>
              <a:t> </a:t>
            </a:r>
            <a:r>
              <a:rPr lang="en-US" sz="1800" dirty="0"/>
              <a:t>$4,950,000 </a:t>
            </a:r>
            <a:r>
              <a:rPr lang="en-US" sz="1800" dirty="0" smtClean="0"/>
              <a:t> </a:t>
            </a:r>
            <a:r>
              <a:rPr lang="ar-IQ" sz="1800" dirty="0" smtClean="0"/>
              <a:t>ـــ</a:t>
            </a:r>
            <a:r>
              <a:rPr lang="en-US" sz="1800" dirty="0" smtClean="0"/>
              <a:t>$2,750,000  </a:t>
            </a:r>
            <a:r>
              <a:rPr lang="ar-IQ" sz="1800" dirty="0" smtClean="0"/>
              <a:t>  </a:t>
            </a:r>
            <a:r>
              <a:rPr lang="en-US" sz="1800" dirty="0" smtClean="0"/>
              <a:t> </a:t>
            </a:r>
            <a:r>
              <a:rPr lang="ar-IQ" sz="1800" dirty="0" smtClean="0"/>
              <a:t>    </a:t>
            </a:r>
            <a:r>
              <a:rPr lang="en-US" sz="1800" dirty="0" smtClean="0"/>
              <a:t> </a:t>
            </a:r>
            <a:r>
              <a:rPr lang="ar-IQ" sz="1800" dirty="0" smtClean="0"/>
              <a:t> </a:t>
            </a:r>
            <a:r>
              <a:rPr lang="en-US" sz="1800" dirty="0" smtClean="0"/>
              <a:t>–  </a:t>
            </a:r>
            <a:r>
              <a:rPr lang="en-US" sz="1800" dirty="0"/>
              <a:t>F = $</a:t>
            </a:r>
            <a:r>
              <a:rPr lang="en-US" sz="1800" dirty="0" smtClean="0"/>
              <a:t>600,000</a:t>
            </a:r>
            <a:endParaRPr lang="ar-IQ" sz="1800" dirty="0" smtClean="0"/>
          </a:p>
          <a:p>
            <a:pPr algn="just"/>
            <a:r>
              <a:rPr lang="en-US" sz="1800" dirty="0" smtClean="0"/>
              <a:t>     </a:t>
            </a:r>
            <a:r>
              <a:rPr lang="ar-IQ" sz="1800" dirty="0" smtClean="0"/>
              <a:t>                                                 </a:t>
            </a:r>
            <a:r>
              <a:rPr lang="en-US" sz="1800" dirty="0" smtClean="0"/>
              <a:t> </a:t>
            </a:r>
            <a:r>
              <a:rPr lang="ar-IQ" sz="1800" dirty="0" smtClean="0"/>
              <a:t>     </a:t>
            </a:r>
            <a:r>
              <a:rPr lang="en-US" sz="1800" dirty="0" smtClean="0"/>
              <a:t> </a:t>
            </a:r>
            <a:r>
              <a:rPr lang="en-US" sz="1800" dirty="0"/>
              <a:t>F = $4,950,000 – $2,750,000 – $600,000  </a:t>
            </a:r>
            <a:endParaRPr lang="ar-IQ" sz="1800" dirty="0" smtClean="0"/>
          </a:p>
          <a:p>
            <a:pPr marL="0" indent="0" algn="just">
              <a:buNone/>
            </a:pPr>
            <a:r>
              <a:rPr lang="ar-IQ" sz="1800" dirty="0" smtClean="0"/>
              <a:t>                                                        </a:t>
            </a:r>
            <a:r>
              <a:rPr lang="en-US" sz="1800" dirty="0" smtClean="0"/>
              <a:t>   </a:t>
            </a:r>
            <a:r>
              <a:rPr lang="ar-IQ" sz="1800" dirty="0" smtClean="0"/>
              <a:t>    </a:t>
            </a:r>
            <a:r>
              <a:rPr lang="en-US" sz="1800" dirty="0" smtClean="0"/>
              <a:t>  </a:t>
            </a:r>
            <a:r>
              <a:rPr lang="en-US" sz="1800" dirty="0"/>
              <a:t>F = $1,600,000 </a:t>
            </a:r>
          </a:p>
          <a:p>
            <a:pPr algn="just"/>
            <a:r>
              <a:rPr lang="en-US" sz="1800" dirty="0"/>
              <a:t> </a:t>
            </a:r>
          </a:p>
          <a:p>
            <a:pPr algn="just"/>
            <a:r>
              <a:rPr lang="en-US" sz="1800" dirty="0"/>
              <a:t>Hence, the maximum increase in fixed marketing and distribution costs that will allow </a:t>
            </a:r>
            <a:r>
              <a:rPr lang="en-US" sz="1800" dirty="0" err="1"/>
              <a:t>Tocchet</a:t>
            </a:r>
            <a:r>
              <a:rPr lang="en-US" sz="1800" dirty="0"/>
              <a:t> to reduce the selling price and maintain $600,000 in operating income is $200,000 ($1,600,000 – $1,400,000).</a:t>
            </a:r>
          </a:p>
        </p:txBody>
      </p:sp>
    </p:spTree>
    <p:extLst>
      <p:ext uri="{BB962C8B-B14F-4D97-AF65-F5344CB8AC3E}">
        <p14:creationId xmlns:p14="http://schemas.microsoft.com/office/powerpoint/2010/main" val="374850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152400" y="685800"/>
            <a:ext cx="8839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2. Let the selling price be P. We calculate P for which, after increasing fixed manufacturing costs by $100,000 to $900,000 and variable manufacturing cost per unit by $2 to $47, operating income is $600,000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ar-IQ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ar-IQ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nn-NO" sz="2000" dirty="0">
                <a:latin typeface="Times New Roman" pitchFamily="18" charset="0"/>
                <a:cs typeface="Times New Roman" pitchFamily="18" charset="0"/>
              </a:rPr>
              <a:t>$40,000 P – ($47 × 40,000) – ($10 × 40,000) – $900,000 – $600,000 = $600,000  $40,000 P – $1,880,000 – $400,000 – $900,000 – $600,000 = $</a:t>
            </a:r>
            <a:r>
              <a:rPr lang="nn-NO" sz="2000" dirty="0" smtClean="0">
                <a:latin typeface="Times New Roman" pitchFamily="18" charset="0"/>
                <a:cs typeface="Times New Roman" pitchFamily="18" charset="0"/>
              </a:rPr>
              <a:t>600,000</a:t>
            </a:r>
            <a:endParaRPr lang="ar-IQ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nn-NO" sz="2000" dirty="0" smtClean="0">
                <a:latin typeface="Times New Roman" pitchFamily="18" charset="0"/>
                <a:cs typeface="Times New Roman" pitchFamily="18" charset="0"/>
              </a:rPr>
              <a:t>$</a:t>
            </a:r>
            <a:r>
              <a:rPr lang="nn-NO" sz="2000" dirty="0">
                <a:latin typeface="Times New Roman" pitchFamily="18" charset="0"/>
                <a:cs typeface="Times New Roman" pitchFamily="18" charset="0"/>
              </a:rPr>
              <a:t>40,000 P = $600,000 + $1,880,000 + $400,000 + $900,000 + $600,000 </a:t>
            </a:r>
            <a:endParaRPr lang="ar-IQ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nn-NO" sz="2000" dirty="0" smtClean="0">
                <a:latin typeface="Times New Roman" pitchFamily="18" charset="0"/>
                <a:cs typeface="Times New Roman" pitchFamily="18" charset="0"/>
              </a:rPr>
              <a:t>$</a:t>
            </a:r>
            <a:r>
              <a:rPr lang="nn-NO" sz="2000" dirty="0">
                <a:latin typeface="Times New Roman" pitchFamily="18" charset="0"/>
                <a:cs typeface="Times New Roman" pitchFamily="18" charset="0"/>
              </a:rPr>
              <a:t>40,000 P = $</a:t>
            </a:r>
            <a:r>
              <a:rPr lang="nn-NO" sz="2000" dirty="0" smtClean="0">
                <a:latin typeface="Times New Roman" pitchFamily="18" charset="0"/>
                <a:cs typeface="Times New Roman" pitchFamily="18" charset="0"/>
              </a:rPr>
              <a:t>4,380,000</a:t>
            </a:r>
            <a:endParaRPr lang="ar-IQ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ar-IQ" sz="2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= $4,380,000 ÷ 40,000 = $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109.50</a:t>
            </a:r>
            <a:endParaRPr lang="ar-IQ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ar-IQ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Tocchet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will consider adding the new features provided the selling price is at least $109.50 per unit</a:t>
            </a:r>
            <a:endParaRPr lang="ar-IQ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56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6614072"/>
              </p:ext>
            </p:extLst>
          </p:nvPr>
        </p:nvGraphicFramePr>
        <p:xfrm>
          <a:off x="152400" y="533402"/>
          <a:ext cx="8763000" cy="6095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1600200"/>
                <a:gridCol w="1371600"/>
                <a:gridCol w="1447800"/>
                <a:gridCol w="1371600"/>
              </a:tblGrid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Details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April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May 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June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</a:t>
                      </a:r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sales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210,000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250,000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Cash Balance  1/4/200</a:t>
                      </a:r>
                      <a:r>
                        <a:rPr lang="ar-IQ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15000$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59100$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105400$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IQ" sz="1400" dirty="0" smtClean="0"/>
                        <a:t>15000$</a:t>
                      </a:r>
                      <a:endParaRPr lang="en-US" sz="1400" dirty="0" smtClean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Add :  Cash Receivable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sales  ( Cash 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40,00</a:t>
                      </a:r>
                      <a:r>
                        <a:rPr lang="ar-IQ" sz="14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42,000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132,000 </a:t>
                      </a:r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Cash( Debtors)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Sales In the same month (60%)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96,000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100,800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120,000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316,800 </a:t>
                      </a:r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Sales In the Previous  month (40%)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57,600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64,000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67,200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188,800 </a:t>
                      </a:r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Cash Receive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193,600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206,800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237,200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637,600 </a:t>
                      </a:r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Subtract : Payments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Cash Payment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same Month (50%)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65,000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70,000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75,000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210,000</a:t>
                      </a:r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the Previous  Month (50%)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60,000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65,000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70,000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195,000 </a:t>
                      </a:r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Wages Per month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5000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5000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5000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15000</a:t>
                      </a:r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Exp. ( 10% from sales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20000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21000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25000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Subtract : Deprecation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Exp.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19500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20500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24500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64,500 </a:t>
                      </a:r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Cash Payment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149500$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160500$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174500$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484500$</a:t>
                      </a:r>
                      <a:endParaRPr lang="en-US" sz="1400" dirty="0"/>
                    </a:p>
                  </a:txBody>
                  <a:tcPr/>
                </a:tc>
              </a:tr>
              <a:tr h="32084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Cash Balance at the end Months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59,100 $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IQ" sz="1400" dirty="0" smtClean="0"/>
                        <a:t>105400$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IQ" sz="1400" dirty="0" smtClean="0"/>
                        <a:t>168100$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IQ" sz="1400" dirty="0" smtClean="0"/>
                        <a:t>168100$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2472707" y="76200"/>
            <a:ext cx="377569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Cash Budget For Second Quarter 2008</a:t>
            </a:r>
          </a:p>
        </p:txBody>
      </p:sp>
    </p:spTree>
    <p:extLst>
      <p:ext uri="{BB962C8B-B14F-4D97-AF65-F5344CB8AC3E}">
        <p14:creationId xmlns:p14="http://schemas.microsoft.com/office/powerpoint/2010/main" val="82234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ضوح">
  <a:themeElements>
    <a:clrScheme name="وضوح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وضو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711</TotalTime>
  <Words>620</Words>
  <Application>Microsoft Office PowerPoint</Application>
  <PresentationFormat>On-screen Show (4:3)</PresentationFormat>
  <Paragraphs>118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Arabic Typesetting</vt:lpstr>
      <vt:lpstr>Arial</vt:lpstr>
      <vt:lpstr>Monotype Koufi</vt:lpstr>
      <vt:lpstr>PT Bold Heading</vt:lpstr>
      <vt:lpstr>Times New Roman</vt:lpstr>
      <vt:lpstr>وضوح</vt:lpstr>
      <vt:lpstr>  تمارين مع الحلول في مادة المحاسبة الإدارية   </vt:lpstr>
      <vt:lpstr>تمرين3-37  :</vt:lpstr>
      <vt:lpstr>3-37 (20 min.) CVP analysis, decision making.  </vt:lpstr>
      <vt:lpstr>PowerPoint Presentation</vt:lpstr>
      <vt:lpstr>PowerPoint Presentation</vt:lpstr>
    </vt:vector>
  </TitlesOfParts>
  <Company>فراس الصعيو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ورقة بحثية بعنوان ( إدارة الجودة الشاملة )</dc:title>
  <dc:creator>Windows User</dc:creator>
  <cp:lastModifiedBy>Faisal</cp:lastModifiedBy>
  <cp:revision>53</cp:revision>
  <dcterms:created xsi:type="dcterms:W3CDTF">2019-03-25T20:27:13Z</dcterms:created>
  <dcterms:modified xsi:type="dcterms:W3CDTF">2019-06-09T20:14:33Z</dcterms:modified>
</cp:coreProperties>
</file>