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72" r:id="rId9"/>
    <p:sldId id="271" r:id="rId10"/>
    <p:sldId id="273" r:id="rId11"/>
    <p:sldId id="274" r:id="rId12"/>
    <p:sldId id="265" r:id="rId13"/>
    <p:sldId id="266" r:id="rId14"/>
    <p:sldId id="267" r:id="rId15"/>
    <p:sldId id="268" r:id="rId16"/>
    <p:sldId id="269"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680295-A884-410D-905B-C7FB65A57238}"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680295-A884-410D-905B-C7FB65A57238}"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0A6F91-10F0-4526-8767-6D0761F61BFC}" type="datetimeFigureOut">
              <a:rPr lang="en-US" smtClean="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680295-A884-410D-905B-C7FB65A5723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20A6F91-10F0-4526-8767-6D0761F61BFC}" type="datetimeFigureOut">
              <a:rPr lang="en-US" smtClean="0"/>
              <a:t>6/9/2019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680295-A884-410D-905B-C7FB65A5723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innacle&#8208;strategies.com/" TargetMode="External"/><Relationship Id="rId2" Type="http://schemas.openxmlformats.org/officeDocument/2006/relationships/hyperlink" Target="http://www.cimagloba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0"/>
            <a:ext cx="7772400" cy="2743200"/>
          </a:xfrm>
        </p:spPr>
        <p:txBody>
          <a:bodyPr>
            <a:noAutofit/>
          </a:bodyPr>
          <a:lstStyle/>
          <a:p>
            <a:pPr algn="ctr" rtl="1"/>
            <a:r>
              <a:rPr lang="ar-IQ" sz="3600" b="1" dirty="0" smtClean="0">
                <a:solidFill>
                  <a:schemeClr val="tx1"/>
                </a:solidFill>
              </a:rPr>
              <a:t/>
            </a:r>
            <a:br>
              <a:rPr lang="ar-IQ" sz="3600" b="1" dirty="0" smtClean="0">
                <a:solidFill>
                  <a:schemeClr val="tx1"/>
                </a:solidFill>
              </a:rPr>
            </a:br>
            <a:r>
              <a:rPr lang="ar-IQ" sz="3600" b="1" dirty="0">
                <a:solidFill>
                  <a:schemeClr val="tx1"/>
                </a:solidFill>
              </a:rPr>
              <a:t/>
            </a:r>
            <a:br>
              <a:rPr lang="ar-IQ" sz="3600" b="1" dirty="0">
                <a:solidFill>
                  <a:schemeClr val="tx1"/>
                </a:solidFill>
              </a:rPr>
            </a:br>
            <a:r>
              <a:rPr lang="ar-IQ" sz="3600" b="1" dirty="0" smtClean="0">
                <a:solidFill>
                  <a:schemeClr val="tx1"/>
                </a:solidFill>
              </a:rPr>
              <a:t/>
            </a:r>
            <a:br>
              <a:rPr lang="ar-IQ" sz="3600" b="1" dirty="0" smtClean="0">
                <a:solidFill>
                  <a:schemeClr val="tx1"/>
                </a:solidFill>
              </a:rPr>
            </a:br>
            <a:r>
              <a:rPr lang="ar-IQ" sz="2800" b="1" dirty="0" smtClean="0">
                <a:solidFill>
                  <a:schemeClr val="tx1"/>
                </a:solidFill>
              </a:rPr>
              <a:t>دراسة مقارنة لنظرية القيود والمحاسبة عن الانجاز ومحاسبة </a:t>
            </a:r>
            <a:r>
              <a:rPr lang="ar-IQ" sz="2800" b="1" smtClean="0">
                <a:solidFill>
                  <a:schemeClr val="tx1"/>
                </a:solidFill>
              </a:rPr>
              <a:t>التكاليف  التقليدية </a:t>
            </a:r>
            <a:r>
              <a:rPr lang="en-US" sz="2800" b="1" dirty="0">
                <a:solidFill>
                  <a:schemeClr val="tx1"/>
                </a:solidFill>
              </a:rPr>
              <a:t/>
            </a:r>
            <a:br>
              <a:rPr lang="en-US" sz="2800" b="1" dirty="0">
                <a:solidFill>
                  <a:schemeClr val="tx1"/>
                </a:solidFill>
              </a:rPr>
            </a:br>
            <a:endParaRPr lang="en-US" sz="2800" dirty="0">
              <a:solidFill>
                <a:schemeClr val="tx1"/>
              </a:solidFill>
            </a:endParaRPr>
          </a:p>
        </p:txBody>
      </p:sp>
      <p:sp>
        <p:nvSpPr>
          <p:cNvPr id="3" name="عنوان فرعي 2"/>
          <p:cNvSpPr>
            <a:spLocks noGrp="1"/>
          </p:cNvSpPr>
          <p:nvPr>
            <p:ph type="subTitle" idx="1"/>
          </p:nvPr>
        </p:nvSpPr>
        <p:spPr>
          <a:xfrm>
            <a:off x="1371600" y="3429000"/>
            <a:ext cx="6400800" cy="2895600"/>
          </a:xfrm>
        </p:spPr>
        <p:txBody>
          <a:bodyPr>
            <a:normAutofit fontScale="92500"/>
          </a:bodyPr>
          <a:lstStyle/>
          <a:p>
            <a:pPr algn="ctr" rtl="1"/>
            <a:endParaRPr lang="en-US" sz="2200" b="1" dirty="0">
              <a:solidFill>
                <a:srgbClr val="002060"/>
              </a:solidFill>
            </a:endParaRPr>
          </a:p>
          <a:p>
            <a:pPr algn="ctr" rtl="1"/>
            <a:r>
              <a:rPr lang="ar-IQ" sz="2600" b="1" dirty="0" smtClean="0">
                <a:solidFill>
                  <a:srgbClr val="002060"/>
                </a:solidFill>
                <a:latin typeface="Monotype Koufi" pitchFamily="2" charset="-78"/>
                <a:ea typeface="Monotype Koufi" pitchFamily="2" charset="-78"/>
                <a:cs typeface="Monotype Koufi" pitchFamily="2" charset="-78"/>
              </a:rPr>
              <a:t>الاستاذة </a:t>
            </a:r>
            <a:r>
              <a:rPr lang="ar-SA" sz="2600" b="1" dirty="0">
                <a:solidFill>
                  <a:srgbClr val="002060"/>
                </a:solidFill>
                <a:latin typeface="Monotype Koufi" pitchFamily="2" charset="-78"/>
                <a:ea typeface="Monotype Koufi" pitchFamily="2" charset="-78"/>
                <a:cs typeface="Monotype Koufi" pitchFamily="2" charset="-78"/>
              </a:rPr>
              <a:t>الدكتورة</a:t>
            </a:r>
            <a:endParaRPr lang="en-US" sz="2600" b="1" dirty="0">
              <a:solidFill>
                <a:srgbClr val="002060"/>
              </a:solidFill>
              <a:ea typeface="Monotype Koufi" pitchFamily="2" charset="-78"/>
              <a:cs typeface="Monotype Koufi" pitchFamily="2" charset="-78"/>
            </a:endParaRPr>
          </a:p>
          <a:p>
            <a:pPr algn="ctr" rtl="1"/>
            <a:r>
              <a:rPr lang="ar-SA" sz="2600" b="1" dirty="0" smtClean="0">
                <a:solidFill>
                  <a:srgbClr val="002060"/>
                </a:solidFill>
                <a:latin typeface="Monotype Koufi" pitchFamily="2" charset="-78"/>
                <a:ea typeface="Monotype Koufi" pitchFamily="2" charset="-78"/>
                <a:cs typeface="Monotype Koufi" pitchFamily="2" charset="-78"/>
              </a:rPr>
              <a:t>مــ</a:t>
            </a:r>
            <a:r>
              <a:rPr lang="ar-IQ" sz="2600" b="1" dirty="0" smtClean="0">
                <a:solidFill>
                  <a:srgbClr val="002060"/>
                </a:solidFill>
                <a:latin typeface="Monotype Koufi" pitchFamily="2" charset="-78"/>
                <a:ea typeface="Monotype Koufi" pitchFamily="2" charset="-78"/>
                <a:cs typeface="Monotype Koufi" pitchFamily="2" charset="-78"/>
              </a:rPr>
              <a:t>ــــ</a:t>
            </a:r>
            <a:r>
              <a:rPr lang="ar-SA" sz="2600" b="1" dirty="0" smtClean="0">
                <a:solidFill>
                  <a:srgbClr val="002060"/>
                </a:solidFill>
                <a:latin typeface="Monotype Koufi" pitchFamily="2" charset="-78"/>
                <a:ea typeface="Monotype Koufi" pitchFamily="2" charset="-78"/>
                <a:cs typeface="Monotype Koufi" pitchFamily="2" charset="-78"/>
              </a:rPr>
              <a:t>ـنال جـ</a:t>
            </a:r>
            <a:r>
              <a:rPr lang="ar-IQ" sz="2600" b="1" dirty="0" smtClean="0">
                <a:solidFill>
                  <a:srgbClr val="002060"/>
                </a:solidFill>
                <a:latin typeface="Monotype Koufi" pitchFamily="2" charset="-78"/>
                <a:ea typeface="Monotype Koufi" pitchFamily="2" charset="-78"/>
                <a:cs typeface="Monotype Koufi" pitchFamily="2" charset="-78"/>
              </a:rPr>
              <a:t>ـــــــــ</a:t>
            </a:r>
            <a:r>
              <a:rPr lang="ar-SA" sz="2600" b="1" dirty="0" smtClean="0">
                <a:solidFill>
                  <a:srgbClr val="002060"/>
                </a:solidFill>
                <a:latin typeface="Monotype Koufi" pitchFamily="2" charset="-78"/>
                <a:ea typeface="Monotype Koufi" pitchFamily="2" charset="-78"/>
                <a:cs typeface="Monotype Koufi" pitchFamily="2" charset="-78"/>
              </a:rPr>
              <a:t>بار ســـ</a:t>
            </a:r>
            <a:r>
              <a:rPr lang="ar-IQ" sz="2600" b="1" dirty="0" smtClean="0">
                <a:solidFill>
                  <a:srgbClr val="002060"/>
                </a:solidFill>
                <a:latin typeface="Monotype Koufi" pitchFamily="2" charset="-78"/>
                <a:ea typeface="Monotype Koufi" pitchFamily="2" charset="-78"/>
                <a:cs typeface="Monotype Koufi" pitchFamily="2" charset="-78"/>
              </a:rPr>
              <a:t>ـــــــــ</a:t>
            </a:r>
            <a:r>
              <a:rPr lang="ar-SA" sz="2600" b="1" dirty="0" smtClean="0">
                <a:solidFill>
                  <a:srgbClr val="002060"/>
                </a:solidFill>
                <a:latin typeface="Monotype Koufi" pitchFamily="2" charset="-78"/>
                <a:ea typeface="Monotype Koufi" pitchFamily="2" charset="-78"/>
                <a:cs typeface="Monotype Koufi" pitchFamily="2" charset="-78"/>
              </a:rPr>
              <a:t>ـرو</a:t>
            </a:r>
            <a:r>
              <a:rPr lang="ar-SA" sz="2600" b="1" dirty="0">
                <a:solidFill>
                  <a:srgbClr val="002060"/>
                </a:solidFill>
                <a:latin typeface="Monotype Koufi" pitchFamily="2" charset="-78"/>
                <a:ea typeface="Monotype Koufi" pitchFamily="2" charset="-78"/>
                <a:cs typeface="Monotype Koufi" pitchFamily="2" charset="-78"/>
              </a:rPr>
              <a:t> </a:t>
            </a:r>
            <a:r>
              <a:rPr lang="ar-IQ" sz="2600" b="1" dirty="0" smtClean="0">
                <a:solidFill>
                  <a:srgbClr val="002060"/>
                </a:solidFill>
                <a:latin typeface="Monotype Koufi" pitchFamily="2" charset="-78"/>
                <a:ea typeface="Monotype Koufi" pitchFamily="2" charset="-78"/>
                <a:cs typeface="Monotype Koufi" pitchFamily="2" charset="-78"/>
              </a:rPr>
              <a:t>ر</a:t>
            </a:r>
          </a:p>
          <a:p>
            <a:pPr algn="ctr" rtl="1"/>
            <a:endParaRPr lang="ar-IQ" sz="2600" b="1" dirty="0">
              <a:solidFill>
                <a:srgbClr val="002060"/>
              </a:solidFill>
              <a:latin typeface="Monotype Koufi" pitchFamily="2" charset="-78"/>
              <a:ea typeface="Monotype Koufi" pitchFamily="2" charset="-78"/>
              <a:cs typeface="Monotype Koufi" pitchFamily="2" charset="-78"/>
            </a:endParaRPr>
          </a:p>
          <a:p>
            <a:pPr algn="ctr" rtl="1"/>
            <a:endParaRPr lang="en-US" sz="2600" b="1" dirty="0">
              <a:solidFill>
                <a:srgbClr val="002060"/>
              </a:solidFill>
              <a:ea typeface="Monotype Koufi" pitchFamily="2" charset="-78"/>
              <a:cs typeface="Monotype Koufi" pitchFamily="2" charset="-78"/>
            </a:endParaRPr>
          </a:p>
          <a:p>
            <a:pPr algn="ctr" rtl="1"/>
            <a:r>
              <a:rPr lang="ar-SA" sz="3000" b="1" dirty="0">
                <a:solidFill>
                  <a:srgbClr val="002060"/>
                </a:solidFill>
                <a:latin typeface="Arabic Typesetting" pitchFamily="66" charset="-78"/>
                <a:cs typeface="Arabic Typesetting" pitchFamily="66" charset="-78"/>
              </a:rPr>
              <a:t>البرنامج الدراسي/ دكتوراه محاسبة: الكورس الثاني للعام الدراسي 2018-2019 </a:t>
            </a:r>
            <a:endParaRPr lang="en-US" sz="3000" b="1" dirty="0">
              <a:solidFill>
                <a:srgbClr val="002060"/>
              </a:solidFill>
              <a:latin typeface="Arabic Typesetting" pitchFamily="66" charset="-78"/>
              <a:cs typeface="Arabic Typesetting" pitchFamily="66" charset="-78"/>
            </a:endParaRPr>
          </a:p>
          <a:p>
            <a:endParaRPr lang="en-US" dirty="0"/>
          </a:p>
        </p:txBody>
      </p:sp>
    </p:spTree>
    <p:extLst>
      <p:ext uri="{BB962C8B-B14F-4D97-AF65-F5344CB8AC3E}">
        <p14:creationId xmlns:p14="http://schemas.microsoft.com/office/powerpoint/2010/main" val="204012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304800"/>
            <a:ext cx="8839200" cy="6494085"/>
          </a:xfrm>
          <a:prstGeom prst="rect">
            <a:avLst/>
          </a:prstGeom>
        </p:spPr>
        <p:txBody>
          <a:bodyPr wrap="square">
            <a:spAutoFit/>
          </a:bodyPr>
          <a:lstStyle/>
          <a:p>
            <a:pPr algn="just" rtl="1"/>
            <a:r>
              <a:rPr lang="ar-JO" sz="1600" b="1" dirty="0"/>
              <a:t>الإنتاجية (</a:t>
            </a:r>
            <a:r>
              <a:rPr lang="en-US" sz="1600" b="1" dirty="0"/>
              <a:t>T</a:t>
            </a:r>
            <a:r>
              <a:rPr lang="ar-JO" sz="1600" b="1" dirty="0"/>
              <a:t>) والتي يتم تعريفها على أنها معدل ربح النظام من خلال مبيعات المنتجات يتم حساب  المنتجات و / أو الخدمات (</a:t>
            </a:r>
            <a:r>
              <a:rPr lang="en-US" sz="1600" b="1" dirty="0"/>
              <a:t>IMA </a:t>
            </a:r>
            <a:r>
              <a:rPr lang="ar-JO" sz="1600" b="1" dirty="0"/>
              <a:t>، </a:t>
            </a:r>
            <a:r>
              <a:rPr lang="en-US" sz="1600" b="1" dirty="0"/>
              <a:t>1999: 34</a:t>
            </a:r>
            <a:r>
              <a:rPr lang="ar-JO" sz="1600" b="1" dirty="0"/>
              <a:t>) من خلال إخراج تكاليف المواد المباشرة (</a:t>
            </a:r>
            <a:r>
              <a:rPr lang="en-US" sz="1600" b="1" dirty="0"/>
              <a:t>DMC</a:t>
            </a:r>
            <a:r>
              <a:rPr lang="ar-JO" sz="1600" b="1" dirty="0"/>
              <a:t>) من إيرادات المبيعات(</a:t>
            </a:r>
            <a:r>
              <a:rPr lang="en-US" sz="1600" b="1" dirty="0"/>
              <a:t>IMA </a:t>
            </a:r>
            <a:r>
              <a:rPr lang="ar-JO" sz="1600" b="1" dirty="0"/>
              <a:t>، </a:t>
            </a:r>
            <a:r>
              <a:rPr lang="en-US" sz="1600" b="1" dirty="0"/>
              <a:t>1999: 34</a:t>
            </a:r>
            <a:r>
              <a:rPr lang="ar-JO" sz="1600" b="1" dirty="0"/>
              <a:t>):</a:t>
            </a:r>
            <a:endParaRPr lang="en-US" sz="1600" b="1" dirty="0"/>
          </a:p>
          <a:p>
            <a:pPr algn="just" rtl="1"/>
            <a:r>
              <a:rPr lang="en-US" sz="1600" b="1" dirty="0"/>
              <a:t>T = Sales Revenue – DRMS</a:t>
            </a:r>
          </a:p>
          <a:p>
            <a:pPr algn="just" rtl="1"/>
            <a:r>
              <a:rPr lang="ar-JO" sz="1600" b="1" dirty="0"/>
              <a:t>في حساب الإنتاجية ، يقوم على الدائرة التي تحول الخام المباشر تتحول تكاليف المواد والمواد التي يتحملها العمل إلى منتج ، ويتحول المنتج إلى المال عن طريق البيع وعملية التحول هذه تساهم في الأعمال التجارية </a:t>
            </a:r>
            <a:r>
              <a:rPr lang="ar-JO" sz="1600" b="1" dirty="0" err="1"/>
              <a:t>مالبرغم</a:t>
            </a:r>
            <a:r>
              <a:rPr lang="ar-JO" sz="1600" b="1" dirty="0"/>
              <a:t> من تشابه الإنتاجية مع "هامش المساهمة" في النهج التقليدية لحساب التكاليف ، هناك الاختلافات بينهما. الإنتاجية تقبل تكاليف المواد الخام والمواد المباشرة كمتغير كلفة وحيد ؛ ويقبل مصروفات العمل المباشرة ومصروفات الإنتاج العام على انها  ثابتة تماما. من ناحية أخرى، بينما يتم حساب هامش المساهمة ، التكاليف المتغيرة لمصروفات العمل المباشرة والإنتاج العام كما تؤخذ النفقات في الاعتبار جنبا إلى جنب مع المواد الخام والمواد المصروفات المباشرة في عملية حسابية. نتيجة لذلك ، يتم فصل الإنتاجية عن هامش المساهمة عن هذا الجانب . كما هو مفهومة من المعادلة (1) ، في حين أن الإنتاجية تزداد بزيادة إيرادات المبيعات والنقص في مصاريف المواد الخام والمواد المباشرة ، وتنخفض بانخفاض إيرادات المبيعات والزيادة في نفقات المواد الخام والمواد المباشرة (</a:t>
            </a:r>
            <a:r>
              <a:rPr lang="en-US" sz="1600" b="1" dirty="0" err="1"/>
              <a:t>Kırlı</a:t>
            </a:r>
            <a:r>
              <a:rPr lang="en-US" sz="1600" b="1" dirty="0"/>
              <a:t> and </a:t>
            </a:r>
            <a:r>
              <a:rPr lang="en-US" sz="1600" b="1" dirty="0" err="1"/>
              <a:t>Kayalı</a:t>
            </a:r>
            <a:r>
              <a:rPr lang="ar-JO" sz="1600" b="1" dirty="0"/>
              <a:t>، </a:t>
            </a:r>
            <a:r>
              <a:rPr lang="en-US" sz="1600" b="1" dirty="0"/>
              <a:t>2010: 102</a:t>
            </a:r>
            <a:r>
              <a:rPr lang="ar-JO" sz="1600" b="1" dirty="0"/>
              <a:t>). جميع الاستثمارات المستخدمة في الإنتاج التي تقوم بها الأعمال التجارية من أجل تحقيق مبيعاتها هي يحددها مقياس الجرد. على عكس محاسبة التكاليف التقليدية ، تحدد نظرية القيود المخزون  ليس فقط كمواد خام وإمدادات مباشرة ، ومخزون المنتجات وشبه المنتجات ولكن أيضًا كأصول إشراك الآلة والبناء والمنشآت والنقل في سياق عام (</a:t>
            </a:r>
            <a:r>
              <a:rPr lang="en-US" sz="1600" b="1" dirty="0" err="1"/>
              <a:t>Bayazıtlı</a:t>
            </a:r>
            <a:r>
              <a:rPr lang="en-US" sz="1600" b="1" dirty="0"/>
              <a:t> et.al </a:t>
            </a:r>
            <a:r>
              <a:rPr lang="ar-JO" sz="1600" b="1" dirty="0"/>
              <a:t>، </a:t>
            </a:r>
            <a:r>
              <a:rPr lang="en-US" sz="1600" b="1" dirty="0"/>
              <a:t>2005: 199 </a:t>
            </a:r>
            <a:r>
              <a:rPr lang="ar-JO" sz="1600" b="1" dirty="0"/>
              <a:t>؛ </a:t>
            </a:r>
            <a:r>
              <a:rPr lang="en-US" sz="1600" b="1" dirty="0"/>
              <a:t>Gupta </a:t>
            </a:r>
            <a:r>
              <a:rPr lang="ar-JO" sz="1600" b="1" dirty="0"/>
              <a:t>،</a:t>
            </a:r>
            <a:r>
              <a:rPr lang="en-US" sz="1600" b="1" dirty="0"/>
              <a:t>2003: 650</a:t>
            </a:r>
            <a:r>
              <a:rPr lang="ar-JO" sz="1600" b="1" dirty="0"/>
              <a:t>). تتضمن المصاريف التشغيلية جميع النفقات التي تنفقها الشركة الانتاجية من أجل الحصول عليها  من قوائم الجرد (</a:t>
            </a:r>
            <a:r>
              <a:rPr lang="en-US" sz="1600" b="1" dirty="0"/>
              <a:t>IMA </a:t>
            </a:r>
            <a:r>
              <a:rPr lang="ar-JO" sz="1600" b="1" dirty="0"/>
              <a:t>، </a:t>
            </a:r>
            <a:r>
              <a:rPr lang="en-US" sz="1600" b="1" dirty="0"/>
              <a:t>1999: 35</a:t>
            </a:r>
            <a:r>
              <a:rPr lang="ar-JO" sz="1600" b="1" dirty="0"/>
              <a:t>). في نظرية القيود ، هناك تكاليف الإنتاج مثل مصروفات العمالة المباشرة ومصروفات الإنتاج العامة التي تكون منفصلة عن المواد الخام المباشرة المصاريف المادية في مفهوم المصروفات التشغيلية ؛ أيضا هناك التسويق والمبيعات والتوزيع المصروفات ومصروفات الإدارة العامة في هذا المفهوم (</a:t>
            </a:r>
            <a:r>
              <a:rPr lang="en-US" sz="1600" b="1" dirty="0" err="1"/>
              <a:t>Kaygusuz</a:t>
            </a:r>
            <a:r>
              <a:rPr lang="en-US" sz="1600" b="1" dirty="0"/>
              <a:t>: 2005: 163</a:t>
            </a:r>
            <a:r>
              <a:rPr lang="ar-JO" sz="1600" b="1" dirty="0"/>
              <a:t>). في حين أن نظرية القيود يقيس أداء النظام ، فإنه يأخذ فقط المواد الخام والمواد المصروفات المباشرة بعين الاعتبار المصاريف التي تتغير بسبب المبيعات ؛ ويتم قبول جميع النفقات الأخرى على أنها ثابتة(</a:t>
            </a:r>
            <a:r>
              <a:rPr lang="ar-JO" sz="1600" b="1" dirty="0" err="1"/>
              <a:t>كيرلي</a:t>
            </a:r>
            <a:r>
              <a:rPr lang="ar-JO" sz="1600" b="1" dirty="0"/>
              <a:t> وكيالي ، 2010: 102-103). مقاييس الأداء المالي المستخدمة من قبل نظرية القيود أثناء قياس أداء الأعمال التجارية ؛ صافي الربح (</a:t>
            </a:r>
            <a:r>
              <a:rPr lang="en-US" sz="1600" b="1" dirty="0"/>
              <a:t>NP</a:t>
            </a:r>
            <a:r>
              <a:rPr lang="ar-JO" sz="1600" b="1" dirty="0"/>
              <a:t>) ، هو الفرق بين الإنتاجية (</a:t>
            </a:r>
            <a:r>
              <a:rPr lang="en-US" sz="1600" b="1" dirty="0"/>
              <a:t>T</a:t>
            </a:r>
            <a:r>
              <a:rPr lang="ar-JO" sz="1600" b="1" dirty="0"/>
              <a:t>) والتشغيلية المصروفات (</a:t>
            </a:r>
            <a:r>
              <a:rPr lang="en-US" sz="1600" b="1" dirty="0"/>
              <a:t>OE</a:t>
            </a:r>
            <a:r>
              <a:rPr lang="ar-JO" sz="1600" b="1" dirty="0"/>
              <a:t>) (</a:t>
            </a:r>
            <a:r>
              <a:rPr lang="ar-JO" sz="1600" b="1" dirty="0" err="1"/>
              <a:t>ريكتس</a:t>
            </a:r>
            <a:r>
              <a:rPr lang="ar-JO" sz="1600" b="1" dirty="0"/>
              <a:t> ، 2008: 56): </a:t>
            </a:r>
            <a:r>
              <a:rPr lang="en-US" sz="1600" b="1" dirty="0"/>
              <a:t>NP = T – OE  </a:t>
            </a:r>
            <a:r>
              <a:rPr lang="ar-JO" sz="1600" b="1" dirty="0"/>
              <a:t>كما يمكن فهمه من المعادلة (2) ، وفقا لنظرية القيود ، الزيادة في الإنتاجية في الأعمال التجارية وانخفاض النفقات التشغيلية تزيد من صافي الربح ؛ انخفاض في الإنتاجية وزيادة النفقات التشغيلية تقلل من صافي الربح . مقياس مالي آخر تستخدمه نظرية القيود في قياس الأداء ، العائد على الاستثمار (</a:t>
            </a:r>
            <a:r>
              <a:rPr lang="en-US" sz="1600" b="1" dirty="0"/>
              <a:t>ROI</a:t>
            </a:r>
            <a:r>
              <a:rPr lang="ar-JO" sz="1600" b="1" dirty="0"/>
              <a:t>) ، يتم حسابه عن طريق صافي الأرباح في المخزونات (</a:t>
            </a:r>
            <a:r>
              <a:rPr lang="en-US" sz="1600" b="1" dirty="0"/>
              <a:t>I) (IMA </a:t>
            </a:r>
            <a:r>
              <a:rPr lang="ar-JO" sz="1600" b="1" dirty="0"/>
              <a:t>، </a:t>
            </a:r>
            <a:r>
              <a:rPr lang="en-US" sz="1600" b="1" dirty="0"/>
              <a:t>1999: 38</a:t>
            </a:r>
            <a:r>
              <a:rPr lang="ar-JO" sz="1600" b="1" dirty="0"/>
              <a:t>):العائد على الاستثمار = خطأ .</a:t>
            </a:r>
            <a:endParaRPr lang="en-US" sz="1600" b="1" dirty="0"/>
          </a:p>
        </p:txBody>
      </p:sp>
    </p:spTree>
    <p:extLst>
      <p:ext uri="{BB962C8B-B14F-4D97-AF65-F5344CB8AC3E}">
        <p14:creationId xmlns:p14="http://schemas.microsoft.com/office/powerpoint/2010/main" val="451412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 y="504646"/>
            <a:ext cx="8991600" cy="6124754"/>
          </a:xfrm>
          <a:prstGeom prst="rect">
            <a:avLst/>
          </a:prstGeom>
        </p:spPr>
        <p:txBody>
          <a:bodyPr wrap="square">
            <a:spAutoFit/>
          </a:bodyPr>
          <a:lstStyle/>
          <a:p>
            <a:pPr algn="just" rtl="1"/>
            <a:r>
              <a:rPr lang="ar-JO" sz="1400" b="1" dirty="0"/>
              <a:t>إذا كتبت المعادلة (2) في مكانها في المعادلة (3) ، نحصل على المعادلة (4) أدناه (</a:t>
            </a:r>
            <a:r>
              <a:rPr lang="en-US" sz="1400" b="1" dirty="0" err="1"/>
              <a:t>Kırlı</a:t>
            </a:r>
            <a:r>
              <a:rPr lang="en-US" sz="1400" b="1" dirty="0"/>
              <a:t> </a:t>
            </a:r>
            <a:r>
              <a:rPr lang="ar-JO" sz="1400" b="1" dirty="0"/>
              <a:t>و</a:t>
            </a:r>
            <a:endParaRPr lang="en-US" sz="1400" b="1" dirty="0"/>
          </a:p>
          <a:p>
            <a:pPr algn="just" rtl="1"/>
            <a:r>
              <a:rPr lang="ar-JO" sz="1400" b="1" dirty="0"/>
              <a:t>كيالي ، 2010: 103): العائد على الاستثمار = خطأ كما يمكن فهمه من المعادلتين (3) و (4) ، فإن العوامل التي تزيد صافي الربح ، تزداد أيضًا عائد الاستثمار. من ناحية أخرى انخفاض في حجم الاستثمار في الأعمال التجارية على المخزونات ، بمعناها الواسع في نظرية القيود ، تزيد من عائد الاستثمار. في حالة الأعمال تصل إلى تكلفة المخزون صفر ، وعوائد الاستثمار  إلى أقصى مستوى. التدفقات المالية (</a:t>
            </a:r>
            <a:r>
              <a:rPr lang="en-US" sz="1400" b="1" dirty="0"/>
              <a:t>CF</a:t>
            </a:r>
            <a:r>
              <a:rPr lang="ar-JO" sz="1400" b="1" dirty="0"/>
              <a:t>) القياس المالي ، التي ناقشتها نظرية القيود في قياس الأداء، والذي لا يشيع استخدامه مثل الاثنين الآخرين يتم حسابه عن طريق إضافة السالب أو تغييرات إيجابية في المخزونات على صافي ربح النشاط التجاري في نفس الفترة (</a:t>
            </a:r>
            <a:r>
              <a:rPr lang="en-US" sz="1400" b="1" dirty="0"/>
              <a:t>IMA </a:t>
            </a:r>
            <a:r>
              <a:rPr lang="ar-JO" sz="1400" b="1" dirty="0"/>
              <a:t>، </a:t>
            </a:r>
            <a:r>
              <a:rPr lang="en-US" sz="1400" b="1" dirty="0"/>
              <a:t>1999: 38):CF = (T - OE) + ΔI (5</a:t>
            </a:r>
            <a:r>
              <a:rPr lang="ar-JO" sz="1400" b="1" dirty="0"/>
              <a:t>)</a:t>
            </a:r>
            <a:endParaRPr lang="en-US" sz="1400" b="1" dirty="0"/>
          </a:p>
          <a:p>
            <a:pPr algn="just" rtl="1"/>
            <a:r>
              <a:rPr lang="ar-JO" sz="1400" b="1" dirty="0"/>
              <a:t>التطبيقات المتعلقة بالمحاسبة لمنهج نظرية القيود تسمى محاسبة الانتاجية وذلك بسبب أهمية  الإنتاجية . يمكن تعريف المحاسبة الإنتاجية انها الاستراتيجية التي تحاول تحقيق أقصى قدر من الأرباح عن طريق إزالة عنق الزجاجة المالية أو جعلها تعمل أكثر بكفاءة وبتحديد مزيج المنتج الأمثل (</a:t>
            </a:r>
            <a:r>
              <a:rPr lang="en-US" sz="1400" b="1" dirty="0" err="1"/>
              <a:t>Utku</a:t>
            </a:r>
            <a:r>
              <a:rPr lang="en-US" sz="1400" b="1" dirty="0"/>
              <a:t> </a:t>
            </a:r>
            <a:r>
              <a:rPr lang="ar-JO" sz="1400" b="1" dirty="0"/>
              <a:t>و </a:t>
            </a:r>
            <a:r>
              <a:rPr lang="en-US" sz="1400" b="1" dirty="0" err="1"/>
              <a:t>Ersoy</a:t>
            </a:r>
            <a:r>
              <a:rPr lang="en-US" sz="1400" b="1" dirty="0"/>
              <a:t> </a:t>
            </a:r>
            <a:r>
              <a:rPr lang="ar-JO" sz="1400" b="1" dirty="0"/>
              <a:t>، </a:t>
            </a:r>
            <a:r>
              <a:rPr lang="en-US" sz="1400" b="1" dirty="0"/>
              <a:t>2008: 1630</a:t>
            </a:r>
            <a:r>
              <a:rPr lang="ar-JO" sz="1400" b="1" dirty="0"/>
              <a:t>). المحاسبة الإنتاجية تركز على الإنتاجية في العمل ويأخذ مصاريف المواد الخام والمواد المباشرة فقط بعين الاعتبار. في حين أن محاسبة الإنتاجية تتمركز في طريقة حساب مصروفات المنتج ، والتي يتوقع إزالة قيود الإنتاج في النظام من أجل زيادة مستوى الربح ؛ هذا ايضا يركز على قياسات الأداء المتعلقة باتخاذ القرارات (</a:t>
            </a:r>
            <a:r>
              <a:rPr lang="en-US" sz="1400" b="1" dirty="0" err="1"/>
              <a:t>Beyazıtlı</a:t>
            </a:r>
            <a:r>
              <a:rPr lang="en-US" sz="1400" b="1" dirty="0"/>
              <a:t> et.al </a:t>
            </a:r>
            <a:r>
              <a:rPr lang="ar-JO" sz="1400" b="1" dirty="0"/>
              <a:t>، </a:t>
            </a:r>
            <a:r>
              <a:rPr lang="en-US" sz="1400" b="1" dirty="0"/>
              <a:t>2005: 196</a:t>
            </a:r>
            <a:r>
              <a:rPr lang="ar-JO" sz="1400" b="1" dirty="0"/>
              <a:t>). المقارنة بين أولويات محاسبة الإنتاجية ومحاسبة التكاليف التقليدية تكشف عن ذلك حيث  يولي محاسبة الإنتاجية أهمية أساسية لزيادة الإنتاجية ، النهج التقليد يتعلق </a:t>
            </a:r>
            <a:r>
              <a:rPr lang="ar-JO" sz="1400" b="1" dirty="0" err="1"/>
              <a:t>يتعلق</a:t>
            </a:r>
            <a:r>
              <a:rPr lang="ar-JO" sz="1400" b="1" dirty="0"/>
              <a:t> بشكل كبير على أهمية خفض النفقات التشغيلية. الأولوية الثانية للمحاسبة الإنتاجية هي تخفيض المخزونات وأولويتها الثالثة هي تخفيض النفقات التشغيلية ؛ من ناحية أخرى الاولوية التقليدية  الثانية للنهج هي زيادة المبيعات وأولويته الثالثة هي التركيز على المخزونات (</a:t>
            </a:r>
            <a:r>
              <a:rPr lang="en-US" sz="1400" b="1" dirty="0" err="1"/>
              <a:t>Beyazıtlı</a:t>
            </a:r>
            <a:r>
              <a:rPr lang="en-US" sz="1400" b="1" dirty="0"/>
              <a:t> et.al</a:t>
            </a:r>
            <a:r>
              <a:rPr lang="ar-JO" sz="1400" b="1" dirty="0"/>
              <a:t>،</a:t>
            </a:r>
            <a:r>
              <a:rPr lang="en-US" sz="1400" b="1" dirty="0"/>
              <a:t>2005: 202</a:t>
            </a:r>
            <a:r>
              <a:rPr lang="ar-JO" sz="1400" b="1" dirty="0"/>
              <a:t>؛ نقلا عن </a:t>
            </a:r>
            <a:r>
              <a:rPr lang="en-US" sz="1400" b="1" dirty="0" err="1"/>
              <a:t>Ruhl</a:t>
            </a:r>
            <a:r>
              <a:rPr lang="ar-JO" sz="1400" b="1" dirty="0"/>
              <a:t>).</a:t>
            </a:r>
            <a:endParaRPr lang="en-US" sz="1400" b="1" dirty="0"/>
          </a:p>
          <a:p>
            <a:pPr algn="just" rtl="1"/>
            <a:r>
              <a:rPr lang="ar-JO" sz="1400" b="1" dirty="0"/>
              <a:t>في حين أن محاسبة التكاليف التقليدية تخصص مصروفات انتاج البضائع العامة  ، ويستخدم مفاتيح التوزيع ، والتي تتناسب بشكل مباشر مع قيم الإنتاج ، مثل ساعات العمال المباشرة ساعات ، وقت آلة  العمل وكمية الإنتاج. ومع ذلك ، في حالة عدم زيادة نفقات الإنتاج العامة  بسبب حجم الإنتاج ، حساب التكاليف التقليدية يخطئ في تقدير تكاليف المنتجات بسبب مفاتيح التوزيع . أما بالنسبة للمحاسبة الإنتاجية ، في حين يخصص مصروفات الإنتاج العامة للإنتاج البضائع ، فإنه يوزع مصروفات الإنتاج العامة على أساس الوقت المستهلك في عملية إنتاج السلع على خلاف الطريقة التقليدية (</a:t>
            </a:r>
            <a:r>
              <a:rPr lang="en-US" sz="1400" b="1" dirty="0" err="1"/>
              <a:t>Utku</a:t>
            </a:r>
            <a:r>
              <a:rPr lang="en-US" sz="1400" b="1" dirty="0"/>
              <a:t> </a:t>
            </a:r>
            <a:r>
              <a:rPr lang="ar-JO" sz="1400" b="1" dirty="0"/>
              <a:t>و </a:t>
            </a:r>
            <a:r>
              <a:rPr lang="en-US" sz="1400" b="1" dirty="0" err="1"/>
              <a:t>Ersoy</a:t>
            </a:r>
            <a:r>
              <a:rPr lang="en-US" sz="1400" b="1" dirty="0"/>
              <a:t> </a:t>
            </a:r>
            <a:r>
              <a:rPr lang="ar-JO" sz="1400" b="1" dirty="0"/>
              <a:t>، </a:t>
            </a:r>
            <a:r>
              <a:rPr lang="en-US" sz="1400" b="1" dirty="0"/>
              <a:t>2008: 1631</a:t>
            </a:r>
            <a:r>
              <a:rPr lang="ar-JO" sz="1400" b="1" dirty="0"/>
              <a:t>). وبالتالي ، فإن سلبية النهج التقليدي ، والتي تحدث في حالة عدم زيادة نفقات الإنتاج العامة بسبب إزالة حجم الإنتاج والنتائج في حساب تكاليف المنتج ؛ وبالتالي ، المحاسبة الإنتاجية تساهم بشكل إيجابي في الربحية والقدرة التنافسية للأعمال (</a:t>
            </a:r>
            <a:r>
              <a:rPr lang="ar-JO" sz="1400" b="1" dirty="0" err="1"/>
              <a:t>كيرلي</a:t>
            </a:r>
            <a:r>
              <a:rPr lang="ar-JO" sz="1400" b="1" dirty="0"/>
              <a:t> </a:t>
            </a:r>
            <a:r>
              <a:rPr lang="ar-JO" sz="1400" b="1" dirty="0" err="1"/>
              <a:t>وكايالي</a:t>
            </a:r>
            <a:r>
              <a:rPr lang="ar-JO" sz="1400" b="1" dirty="0"/>
              <a:t> ،2010: 104).</a:t>
            </a:r>
            <a:endParaRPr lang="en-US" sz="1400" b="1" dirty="0"/>
          </a:p>
          <a:p>
            <a:pPr algn="just" rtl="1"/>
            <a:r>
              <a:rPr lang="ar-JO" sz="1400" b="1" dirty="0"/>
              <a:t>يُقدّم "محاسبة الإنتاجية" طريقة لتزويدك بقياس كفاءة الاعمال الإنتاجية من خلال إدارة القيود في عملية الإنتاج بطريقة جيدة (</a:t>
            </a:r>
            <a:r>
              <a:rPr lang="en-US" sz="1400" b="1" dirty="0" err="1"/>
              <a:t>Atmaca</a:t>
            </a:r>
            <a:r>
              <a:rPr lang="en-US" sz="1400" b="1" dirty="0"/>
              <a:t> </a:t>
            </a:r>
            <a:r>
              <a:rPr lang="ar-JO" sz="1400" b="1" dirty="0"/>
              <a:t>و </a:t>
            </a:r>
            <a:r>
              <a:rPr lang="en-US" sz="1400" b="1" dirty="0" err="1"/>
              <a:t>Terzi</a:t>
            </a:r>
            <a:r>
              <a:rPr lang="en-US" sz="1400" b="1" dirty="0"/>
              <a:t> </a:t>
            </a:r>
            <a:r>
              <a:rPr lang="ar-JO" sz="1400" b="1" dirty="0"/>
              <a:t>،</a:t>
            </a:r>
            <a:r>
              <a:rPr lang="en-US" sz="1400" b="1" dirty="0"/>
              <a:t>2007: 293</a:t>
            </a:r>
            <a:r>
              <a:rPr lang="ar-JO" sz="1400" b="1" dirty="0"/>
              <a:t>). تستفيد محاسبة الإنتاجية من القياسات التالية في قياس الكفاءة  الإنتاجية (</a:t>
            </a:r>
            <a:r>
              <a:rPr lang="ar-JO" sz="1400" b="1" dirty="0" err="1"/>
              <a:t>ريكتس</a:t>
            </a:r>
            <a:r>
              <a:rPr lang="ar-JO" sz="1400" b="1" dirty="0"/>
              <a:t> ، 2008: 56):</a:t>
            </a:r>
            <a:endParaRPr lang="en-US" sz="1400" b="1" dirty="0"/>
          </a:p>
          <a:p>
            <a:pPr algn="just" rtl="1"/>
            <a:r>
              <a:rPr lang="en-US" sz="1400" b="1" dirty="0"/>
              <a:t>Productivity (PR): PR = Error!</a:t>
            </a:r>
            <a:r>
              <a:rPr lang="ar-JO" sz="1400" b="1" dirty="0"/>
              <a:t>)</a:t>
            </a:r>
            <a:endParaRPr lang="en-US" sz="1400" b="1" dirty="0"/>
          </a:p>
          <a:p>
            <a:pPr algn="just" rtl="1"/>
            <a:r>
              <a:rPr lang="en-US" sz="1400" b="1" dirty="0"/>
              <a:t>Inventory Turns (IT): I T = Error! </a:t>
            </a:r>
          </a:p>
          <a:p>
            <a:pPr algn="just" rtl="1"/>
            <a:r>
              <a:rPr lang="ar-JO" sz="1400" b="1" dirty="0"/>
              <a:t>يتم حساب الإنتاجية (</a:t>
            </a:r>
            <a:r>
              <a:rPr lang="en-US" sz="1400" b="1" dirty="0"/>
              <a:t>PR</a:t>
            </a:r>
            <a:r>
              <a:rPr lang="ar-JO" sz="1400" b="1" dirty="0"/>
              <a:t>) بقسمة الإنتاجية على المصروفات التشغيلية (</a:t>
            </a:r>
            <a:r>
              <a:rPr lang="en-US" sz="1400" b="1" dirty="0"/>
              <a:t>OE</a:t>
            </a:r>
            <a:r>
              <a:rPr lang="ar-JO" sz="1400" b="1" dirty="0"/>
              <a:t>) ؛ المخزون يتم حساب الدورات (</a:t>
            </a:r>
            <a:r>
              <a:rPr lang="en-US" sz="1400" b="1" dirty="0"/>
              <a:t>IT</a:t>
            </a:r>
            <a:r>
              <a:rPr lang="ar-JO" sz="1400" b="1" dirty="0"/>
              <a:t>) من خلال تقسيم الإنتاجية (</a:t>
            </a:r>
            <a:r>
              <a:rPr lang="en-US" sz="1400" b="1" dirty="0"/>
              <a:t>T</a:t>
            </a:r>
            <a:r>
              <a:rPr lang="ar-JO" sz="1400" b="1" dirty="0"/>
              <a:t>) إلى قوائم الجرد. الزيادة في هذين القياسات يتم تعريفها على أنها الزيادة في كفاءة الإنتاجية (</a:t>
            </a:r>
            <a:r>
              <a:rPr lang="en-US" sz="1400" b="1" dirty="0"/>
              <a:t>IMA </a:t>
            </a:r>
            <a:r>
              <a:rPr lang="ar-JO" sz="1400" b="1" dirty="0"/>
              <a:t>، </a:t>
            </a:r>
            <a:r>
              <a:rPr lang="en-US" sz="1400" b="1" dirty="0"/>
              <a:t>1999: 38</a:t>
            </a:r>
            <a:r>
              <a:rPr lang="ar-JO" sz="1400" b="1" dirty="0"/>
              <a:t>). حسب الإنتاجية ، في حين أن القرار الأمثل أو القرار الأفضل عند مقارنته بالقرار السابق يزيد من الإنتاجية (</a:t>
            </a:r>
            <a:r>
              <a:rPr lang="en-US" sz="1400" b="1" dirty="0"/>
              <a:t>T</a:t>
            </a:r>
            <a:r>
              <a:rPr lang="ar-JO" sz="1400" b="1" dirty="0"/>
              <a:t>) ،يقلل من المخزونات (</a:t>
            </a:r>
            <a:r>
              <a:rPr lang="en-US" sz="1400" b="1" dirty="0"/>
              <a:t>I</a:t>
            </a:r>
            <a:r>
              <a:rPr lang="ar-JO" sz="1400" b="1" dirty="0"/>
              <a:t>) والمصاريف التشغيلية (</a:t>
            </a:r>
            <a:r>
              <a:rPr lang="en-US" sz="1400" b="1" dirty="0"/>
              <a:t>OE</a:t>
            </a:r>
            <a:r>
              <a:rPr lang="ar-JO" sz="1400" b="1" dirty="0"/>
              <a:t>) ويزيد من صافي الربح (</a:t>
            </a:r>
            <a:r>
              <a:rPr lang="en-US" sz="1400" b="1" dirty="0"/>
              <a:t>NP</a:t>
            </a:r>
            <a:r>
              <a:rPr lang="ar-JO" sz="1400" b="1" dirty="0"/>
              <a:t>) ، إيرادات الدخل (</a:t>
            </a:r>
            <a:r>
              <a:rPr lang="en-US" sz="1400" b="1" dirty="0"/>
              <a:t>ROI</a:t>
            </a:r>
            <a:r>
              <a:rPr lang="ar-JO" sz="1400" b="1" dirty="0"/>
              <a:t>) ، والإنتاجية (</a:t>
            </a:r>
            <a:r>
              <a:rPr lang="en-US" sz="1400" b="1" dirty="0"/>
              <a:t>PR</a:t>
            </a:r>
            <a:r>
              <a:rPr lang="ar-JO" sz="1400" b="1" dirty="0"/>
              <a:t>) ، وقوائم الجرد (</a:t>
            </a:r>
            <a:r>
              <a:rPr lang="en-US" sz="1400" b="1" dirty="0"/>
              <a:t>IT) (Ricketts </a:t>
            </a:r>
            <a:r>
              <a:rPr lang="ar-JO" sz="1400" b="1" dirty="0"/>
              <a:t>، </a:t>
            </a:r>
            <a:r>
              <a:rPr lang="en-US" sz="1400" b="1" dirty="0"/>
              <a:t>2008: 56</a:t>
            </a:r>
            <a:r>
              <a:rPr lang="ar-JO" sz="1400" b="1" dirty="0"/>
              <a:t>).</a:t>
            </a:r>
            <a:endParaRPr lang="en-US" sz="1400" b="1" dirty="0"/>
          </a:p>
        </p:txBody>
      </p:sp>
    </p:spTree>
    <p:extLst>
      <p:ext uri="{BB962C8B-B14F-4D97-AF65-F5344CB8AC3E}">
        <p14:creationId xmlns:p14="http://schemas.microsoft.com/office/powerpoint/2010/main" val="3407878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400" b="1" dirty="0" smtClean="0">
                <a:latin typeface="Simplified Arabic" pitchFamily="18" charset="-78"/>
                <a:cs typeface="Simplified Arabic" pitchFamily="18" charset="-78"/>
              </a:rPr>
              <a:t> 1. مفهوم محاســـــــــــــب</a:t>
            </a:r>
            <a:r>
              <a:rPr lang="ar-SA" sz="2400" b="1" dirty="0" smtClean="0">
                <a:latin typeface="Simplified Arabic" pitchFamily="18" charset="-78"/>
                <a:cs typeface="Simplified Arabic" pitchFamily="18" charset="-78"/>
              </a:rPr>
              <a:t>ة ال</a:t>
            </a:r>
            <a:r>
              <a:rPr lang="ar-IQ" sz="2400" b="1" dirty="0" smtClean="0">
                <a:latin typeface="Simplified Arabic" pitchFamily="18" charset="-78"/>
                <a:cs typeface="Simplified Arabic" pitchFamily="18" charset="-78"/>
              </a:rPr>
              <a:t>إنـجاز</a:t>
            </a:r>
            <a:endParaRPr lang="en-US" sz="2400" dirty="0"/>
          </a:p>
        </p:txBody>
      </p:sp>
      <p:sp>
        <p:nvSpPr>
          <p:cNvPr id="3" name="عنصر نائب للمحتوى 2"/>
          <p:cNvSpPr>
            <a:spLocks noGrp="1"/>
          </p:cNvSpPr>
          <p:nvPr>
            <p:ph idx="1"/>
          </p:nvPr>
        </p:nvSpPr>
        <p:spPr/>
        <p:txBody>
          <a:bodyPr>
            <a:normAutofit lnSpcReduction="10000"/>
          </a:bodyPr>
          <a:lstStyle/>
          <a:p>
            <a:pPr marL="0" indent="0" algn="just" rtl="1">
              <a:lnSpc>
                <a:spcPct val="110000"/>
              </a:lnSpc>
              <a:buNone/>
            </a:pPr>
            <a:r>
              <a:rPr lang="ar-IQ" sz="2000" dirty="0" smtClean="0"/>
              <a:t>    نتيجة ل</a:t>
            </a:r>
            <a:r>
              <a:rPr lang="ar-SA" sz="2000" dirty="0" smtClean="0"/>
              <a:t>لتطورات </a:t>
            </a:r>
            <a:r>
              <a:rPr lang="ar-SA" sz="2000" dirty="0"/>
              <a:t>الهائلة التي حدثت في بيئة التصنيع الحديثة, </a:t>
            </a:r>
            <a:r>
              <a:rPr lang="ar-SA" sz="2000" dirty="0" smtClean="0"/>
              <a:t>ودخول </a:t>
            </a:r>
            <a:r>
              <a:rPr lang="ar-SA" sz="2000" dirty="0"/>
              <a:t>الأنظمة </a:t>
            </a:r>
            <a:r>
              <a:rPr lang="ar-SA" sz="2000" dirty="0" smtClean="0"/>
              <a:t>الإنتاجية</a:t>
            </a:r>
            <a:r>
              <a:rPr lang="ar-IQ" sz="2000" dirty="0" smtClean="0"/>
              <a:t> الجديدة</a:t>
            </a:r>
            <a:r>
              <a:rPr lang="ar-SA" sz="2000" dirty="0" smtClean="0"/>
              <a:t> </a:t>
            </a:r>
            <a:r>
              <a:rPr lang="ar-SA" sz="2000" dirty="0"/>
              <a:t>وتغير هيكل </a:t>
            </a:r>
            <a:r>
              <a:rPr lang="ar-SA" sz="2000" dirty="0" smtClean="0"/>
              <a:t>التكلفة </a:t>
            </a:r>
            <a:r>
              <a:rPr lang="ar-SA" sz="2000" dirty="0"/>
              <a:t>فضلاً عن التغير المتسارع في احتياجات ورغبات الزبائن أدى ذلك </a:t>
            </a:r>
            <a:r>
              <a:rPr lang="ar-IQ" sz="2000" dirty="0" smtClean="0"/>
              <a:t>ظهور مفهوم </a:t>
            </a:r>
            <a:r>
              <a:rPr lang="ar-SA" sz="2000" dirty="0" smtClean="0"/>
              <a:t>محاسبة </a:t>
            </a:r>
            <a:r>
              <a:rPr lang="ar-SA" sz="2000" dirty="0"/>
              <a:t>الانجاز </a:t>
            </a:r>
            <a:r>
              <a:rPr lang="ar-IQ" sz="2000" dirty="0" smtClean="0"/>
              <a:t>استجابة وتماشياً مع </a:t>
            </a:r>
            <a:r>
              <a:rPr lang="ar-SA" sz="2000" dirty="0" smtClean="0"/>
              <a:t>هذه التطورات</a:t>
            </a:r>
            <a:r>
              <a:rPr lang="ar-IQ" sz="2000" dirty="0" smtClean="0"/>
              <a:t> </a:t>
            </a:r>
            <a:r>
              <a:rPr lang="ar-SA" sz="2000" dirty="0" smtClean="0"/>
              <a:t>وتمثل </a:t>
            </a:r>
            <a:r>
              <a:rPr lang="ar-SA" sz="2000" dirty="0"/>
              <a:t>محاسبة الانجاز إحدى أهم نتائج بحوث تطوير ممارسات محاسبة التكاليف والإدارية في ظل التغيرات البيئة والتطورات التكنولوجيا, حيث تقوم محاسبة الانجاز على مجموعة من المفاهيم التي يتلاءم تطبيقها في الشركات التي تعمل في بيئة التصنيع الحديثة وفى ظل موارد مقيدة, إذ توفر المعلومات </a:t>
            </a:r>
            <a:r>
              <a:rPr lang="ar-SA" sz="2000" dirty="0" err="1"/>
              <a:t>الكلفوية</a:t>
            </a:r>
            <a:r>
              <a:rPr lang="ar-SA" sz="2000" dirty="0"/>
              <a:t> التي تلائم تلك </a:t>
            </a:r>
            <a:r>
              <a:rPr lang="ar-SA" sz="2000" dirty="0" smtClean="0"/>
              <a:t>البيئة</a:t>
            </a:r>
            <a:r>
              <a:rPr lang="ar-IQ" sz="2000" dirty="0" smtClean="0"/>
              <a:t>، </a:t>
            </a:r>
            <a:r>
              <a:rPr lang="ar-SA" sz="2000" dirty="0" smtClean="0"/>
              <a:t>وسيتم </a:t>
            </a:r>
            <a:r>
              <a:rPr lang="ar-SA" sz="2000" dirty="0"/>
              <a:t>تسليط الضوء على</a:t>
            </a:r>
            <a:r>
              <a:rPr lang="ar-IQ" sz="2000" dirty="0"/>
              <a:t> ابرز المفاهيم</a:t>
            </a:r>
            <a:r>
              <a:rPr lang="ar-SA" sz="2000" dirty="0"/>
              <a:t> </a:t>
            </a:r>
            <a:r>
              <a:rPr lang="ar-IQ" sz="2000" dirty="0"/>
              <a:t>الخاصة ب</a:t>
            </a:r>
            <a:r>
              <a:rPr lang="ar-SA" sz="2000" dirty="0"/>
              <a:t>محاسبة الانجاز</a:t>
            </a:r>
            <a:r>
              <a:rPr lang="ar-IQ" sz="2000" dirty="0" smtClean="0"/>
              <a:t>. </a:t>
            </a:r>
            <a:r>
              <a:rPr lang="en-US" sz="2000" dirty="0" smtClean="0"/>
              <a:t>(</a:t>
            </a:r>
            <a:r>
              <a:rPr lang="en-US" sz="2000" dirty="0" err="1"/>
              <a:t>Jackman</a:t>
            </a:r>
            <a:r>
              <a:rPr lang="en-US" sz="2000" dirty="0"/>
              <a:t>, 2008, 1-25</a:t>
            </a:r>
            <a:r>
              <a:rPr lang="en-US" sz="2000" dirty="0" smtClean="0"/>
              <a:t>)</a:t>
            </a:r>
            <a:endParaRPr lang="ar-IQ" sz="2000" dirty="0">
              <a:solidFill>
                <a:srgbClr val="C00000"/>
              </a:solidFill>
            </a:endParaRPr>
          </a:p>
          <a:p>
            <a:pPr algn="just" rtl="1">
              <a:lnSpc>
                <a:spcPct val="110000"/>
              </a:lnSpc>
            </a:pPr>
            <a:r>
              <a:rPr lang="ar-IQ" sz="2000" dirty="0" smtClean="0"/>
              <a:t>       </a:t>
            </a:r>
            <a:r>
              <a:rPr lang="ar-SA" sz="2000" dirty="0" smtClean="0"/>
              <a:t>وتعرّف </a:t>
            </a:r>
            <a:r>
              <a:rPr lang="ar-IQ" sz="2000" dirty="0" smtClean="0"/>
              <a:t>محاسبة </a:t>
            </a:r>
            <a:r>
              <a:rPr lang="ar-IQ" sz="2000" dirty="0"/>
              <a:t>الانجاز بأنها" أداة جديدة للمحاسبة الإدارية والتي تم تطويرها في البداية لدعم نظرية القيود وتركز على أن الفلسفة الأساسية هي أن الربح هو دالة التقدم للشركات، فالهدف الأساسي للشركة هو توليد الأرباح وباقي الأهداف كلها أهداف ثانوية". </a:t>
            </a:r>
            <a:r>
              <a:rPr lang="en-US" sz="2000" dirty="0"/>
              <a:t>(Hutchinson, 2007, 49)</a:t>
            </a:r>
          </a:p>
          <a:p>
            <a:pPr algn="just" rtl="1">
              <a:lnSpc>
                <a:spcPct val="110000"/>
              </a:lnSpc>
            </a:pPr>
            <a:r>
              <a:rPr lang="ar-IQ" sz="2000" dirty="0"/>
              <a:t>ويركز هذا التعريف على أنَّ محاسبة الانجاز تعد أداة جديدة للمحاسبة الإدارية جاءت لدعم نظرية القيود وتلبية لمتطلباتها حيث توفر مقاييس جديدة لتفعيل مفاهيمها, وان الهدف الأساسي للشركات يتمثل بتحقيق الأرباح وتوليد الأموال وباقي الأهداف تعدّ كلها ثانوية.</a:t>
            </a:r>
            <a:endParaRPr lang="en-US" sz="2000" dirty="0"/>
          </a:p>
          <a:p>
            <a:pPr algn="just" rtl="1">
              <a:lnSpc>
                <a:spcPct val="110000"/>
              </a:lnSpc>
            </a:pPr>
            <a:endParaRPr lang="en-US" sz="2000" dirty="0"/>
          </a:p>
        </p:txBody>
      </p:sp>
    </p:spTree>
    <p:extLst>
      <p:ext uri="{BB962C8B-B14F-4D97-AF65-F5344CB8AC3E}">
        <p14:creationId xmlns:p14="http://schemas.microsoft.com/office/powerpoint/2010/main" val="2893989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2400" b="1" dirty="0" smtClean="0"/>
              <a:t>2- أهمية </a:t>
            </a:r>
            <a:r>
              <a:rPr lang="ar-IQ" sz="2400" b="1" dirty="0"/>
              <a:t>محاسبة </a:t>
            </a:r>
            <a:r>
              <a:rPr lang="ar-IQ" sz="2400" b="1" dirty="0" smtClean="0"/>
              <a:t>الانجاز</a:t>
            </a:r>
            <a:endParaRPr lang="en-US" sz="2400" dirty="0"/>
          </a:p>
        </p:txBody>
      </p:sp>
      <p:sp>
        <p:nvSpPr>
          <p:cNvPr id="3" name="عنصر نائب للمحتوى 2"/>
          <p:cNvSpPr>
            <a:spLocks noGrp="1"/>
          </p:cNvSpPr>
          <p:nvPr>
            <p:ph idx="1"/>
          </p:nvPr>
        </p:nvSpPr>
        <p:spPr/>
        <p:txBody>
          <a:bodyPr>
            <a:normAutofit fontScale="70000" lnSpcReduction="20000"/>
          </a:bodyPr>
          <a:lstStyle/>
          <a:p>
            <a:pPr algn="just" rtl="1">
              <a:lnSpc>
                <a:spcPct val="120000"/>
              </a:lnSpc>
            </a:pPr>
            <a:r>
              <a:rPr lang="ar-IQ" b="1" u="sng" dirty="0" smtClean="0"/>
              <a:t>تحقق </a:t>
            </a:r>
            <a:r>
              <a:rPr lang="ar-IQ" b="1" u="sng" dirty="0"/>
              <a:t>محاسبة الانجاز أهمية كبيرة </a:t>
            </a:r>
            <a:r>
              <a:rPr lang="ar-IQ" b="1" u="sng" dirty="0" smtClean="0"/>
              <a:t>للإدارة وتتمثل </a:t>
            </a:r>
            <a:r>
              <a:rPr lang="ar-IQ" b="1" u="sng" dirty="0"/>
              <a:t>تلك الأهمية بالاتي: </a:t>
            </a:r>
            <a:r>
              <a:rPr lang="en-US" b="1" u="sng" dirty="0"/>
              <a:t>(</a:t>
            </a:r>
            <a:r>
              <a:rPr lang="en-US" b="1" u="sng" dirty="0" err="1"/>
              <a:t>Woeppel</a:t>
            </a:r>
            <a:r>
              <a:rPr lang="en-US" b="1" u="sng" dirty="0"/>
              <a:t>, 2010, 1-11)</a:t>
            </a:r>
          </a:p>
          <a:p>
            <a:pPr lvl="0" algn="just" rtl="1">
              <a:lnSpc>
                <a:spcPct val="120000"/>
              </a:lnSpc>
            </a:pPr>
            <a:r>
              <a:rPr lang="ar-SA" dirty="0"/>
              <a:t>محاسبة الإنجاز تركز على زيادة الإيرادات (الإنجاز)، وتحسين التدفق النقدي (الاستثمار) وتوفير القدرات (تكاليف التشغيل), وترصد كل قرارات الإدارة على أساس التغيرات المتوقعة في الإنجاز والاستثمار وتكاليف التشغيل. </a:t>
            </a:r>
            <a:endParaRPr lang="en-US" dirty="0"/>
          </a:p>
          <a:p>
            <a:pPr lvl="0" algn="just" rtl="1">
              <a:lnSpc>
                <a:spcPct val="120000"/>
              </a:lnSpc>
            </a:pPr>
            <a:r>
              <a:rPr lang="ar-SA" dirty="0"/>
              <a:t>محاسبة الإنجاز تتيح للإدارة نهجاً أكثر توازناً لاتخاذ القرارات، ويعطي صورة أفضل لنتائج القرارات.</a:t>
            </a:r>
            <a:endParaRPr lang="en-US" dirty="0"/>
          </a:p>
          <a:p>
            <a:pPr lvl="0" algn="just" rtl="1">
              <a:lnSpc>
                <a:spcPct val="120000"/>
              </a:lnSpc>
            </a:pPr>
            <a:r>
              <a:rPr lang="ar-SA" dirty="0"/>
              <a:t>محاسبة الإنجاز ترشد الإدارة إلى سبل أفضل لجعل قرارات التسعير والقرارات التسويقية أكثر ربحية. </a:t>
            </a:r>
            <a:endParaRPr lang="en-US" dirty="0"/>
          </a:p>
          <a:p>
            <a:pPr lvl="0" algn="just" rtl="1">
              <a:lnSpc>
                <a:spcPct val="120000"/>
              </a:lnSpc>
            </a:pPr>
            <a:r>
              <a:rPr lang="ar-SA" dirty="0"/>
              <a:t>محاسبة الإنجاز تنقل التركيز من قرارات إدارة التكاليف والموازنات إلى تحقيق أقصى قدر من الإنجاز والربحية, وتشدد على تحسين التدفق في النظام الإنتاجي، وتوفر التغذية العكسية عن الأثر المالي للموارد المقيدة, مما يدفع بالقرارات الإدارية إلى تحسين كفاءة القيد والتحقق من ضمان أنّ جميع موارد الشركة تدعم القيد حتى يمكن تعظيم تلك الأرباح.</a:t>
            </a:r>
            <a:endParaRPr lang="en-US" dirty="0"/>
          </a:p>
          <a:p>
            <a:pPr lvl="0" algn="just" rtl="1">
              <a:lnSpc>
                <a:spcPct val="120000"/>
              </a:lnSpc>
            </a:pPr>
            <a:r>
              <a:rPr lang="ar-SA" dirty="0"/>
              <a:t>محاسبة الانجاز تختلف عن محاسبة التكاليف التقليدية جوهرياً, لأنها لا تركز على أن كل آلة </a:t>
            </a:r>
            <a:r>
              <a:rPr lang="ar-SA" dirty="0" smtClean="0"/>
              <a:t>أو</a:t>
            </a:r>
            <a:r>
              <a:rPr lang="ar-IQ" dirty="0" smtClean="0"/>
              <a:t> </a:t>
            </a:r>
            <a:r>
              <a:rPr lang="ar-SA" dirty="0" smtClean="0"/>
              <a:t>عامل </a:t>
            </a:r>
            <a:r>
              <a:rPr lang="ar-SA" dirty="0"/>
              <a:t>يجب أن يعمل في كفاءته المثالية, وإنما أساسها هو انه إذا ما حسنت الشركة أياً من الموارد غير المقيدة, فإنه سيؤدي إلى زيادة الضغط والاختناق في المورد المقيد, وبالتالي إلى تراكم فائض من المخزون.</a:t>
            </a:r>
            <a:endParaRPr lang="en-US" dirty="0"/>
          </a:p>
          <a:p>
            <a:pPr lvl="0" algn="just" rtl="1">
              <a:lnSpc>
                <a:spcPct val="120000"/>
              </a:lnSpc>
            </a:pPr>
            <a:r>
              <a:rPr lang="ar-SA" dirty="0"/>
              <a:t>محاسبة الإنجاز توفر طريقة لقياس جهود تحسين الإنتاجية, وكيف يؤثر ذلك في التكلفة والإنجاز, ويمكن تطبيقه على القرارات التي تؤثر في جميع نواحي الشركة, بما في ذلك سعر المنتج وتحسين العمليات والمكافآت والاستثمارات والتسعير وإدارة الأداء, والنتيجة هي الفهم الدقيق لكيفية عمل الشركة ككل, فضلاً عن ذلك القدرة على تحليل الأثر الحقيقي للقرارات الإدارية قبل اتخاذها.</a:t>
            </a:r>
            <a:endParaRPr lang="en-US" dirty="0"/>
          </a:p>
          <a:p>
            <a:pPr algn="just">
              <a:lnSpc>
                <a:spcPct val="120000"/>
              </a:lnSpc>
            </a:pPr>
            <a:endParaRPr lang="en-US" dirty="0"/>
          </a:p>
        </p:txBody>
      </p:sp>
    </p:spTree>
    <p:extLst>
      <p:ext uri="{BB962C8B-B14F-4D97-AF65-F5344CB8AC3E}">
        <p14:creationId xmlns:p14="http://schemas.microsoft.com/office/powerpoint/2010/main" val="20425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2400" b="1" dirty="0" smtClean="0"/>
              <a:t>3- </a:t>
            </a:r>
            <a:r>
              <a:rPr lang="ar-SY" sz="2400" b="1" dirty="0" smtClean="0"/>
              <a:t> </a:t>
            </a:r>
            <a:r>
              <a:rPr lang="ar-SY" sz="2400" b="1" dirty="0"/>
              <a:t>افتراضات محاسبة </a:t>
            </a:r>
            <a:r>
              <a:rPr lang="ar-SY" sz="2400" b="1" dirty="0" smtClean="0"/>
              <a:t>الانجاز</a:t>
            </a:r>
            <a:endParaRPr lang="en-US" sz="2400" dirty="0"/>
          </a:p>
        </p:txBody>
      </p:sp>
      <p:sp>
        <p:nvSpPr>
          <p:cNvPr id="3" name="عنصر نائب للمحتوى 2"/>
          <p:cNvSpPr>
            <a:spLocks noGrp="1"/>
          </p:cNvSpPr>
          <p:nvPr>
            <p:ph idx="1"/>
          </p:nvPr>
        </p:nvSpPr>
        <p:spPr/>
        <p:txBody>
          <a:bodyPr>
            <a:noAutofit/>
          </a:bodyPr>
          <a:lstStyle/>
          <a:p>
            <a:pPr marL="0" indent="0" algn="just" rtl="1">
              <a:buNone/>
            </a:pPr>
            <a:r>
              <a:rPr lang="ar-IQ" sz="2000" b="1" u="sng" dirty="0" smtClean="0"/>
              <a:t> تعتمد </a:t>
            </a:r>
            <a:r>
              <a:rPr lang="ar-IQ" sz="2000" b="1" u="sng" dirty="0"/>
              <a:t>محاسبة الانجاز على </a:t>
            </a:r>
            <a:r>
              <a:rPr lang="ar-IQ" sz="2000" b="1" u="sng" dirty="0" smtClean="0"/>
              <a:t> الافتراضات الاتية:(</a:t>
            </a:r>
            <a:r>
              <a:rPr lang="ar-IQ" sz="2000" b="1" u="sng" dirty="0"/>
              <a:t>مؤمنة, 2004, 97)</a:t>
            </a:r>
            <a:endParaRPr lang="en-US" sz="2000" b="1" u="sng" dirty="0"/>
          </a:p>
          <a:p>
            <a:pPr lvl="0" algn="just" rtl="1"/>
            <a:r>
              <a:rPr lang="ar-IQ" sz="2000" dirty="0"/>
              <a:t>يجب أن يحتل هامش الانجاز المرتبة الأولى في ترتيب أولويات البدائل القرارية, وذلك عند اتخاذ أي من القرارات الإدارية في الشركة, ثم يلي ذلك تخفيض حجم الأموال المستثمرة في المخزون, ثم يأتي تخفيض تكاليف التشغيل في المرتبة الأخيرة, وذلك حتى يتسنى للشركة تعظيم هامش الإنجاز بهدف تعظيم الأرباح الكلية للشركة.</a:t>
            </a:r>
            <a:endParaRPr lang="en-US" sz="2000" dirty="0"/>
          </a:p>
          <a:p>
            <a:pPr lvl="0" algn="just" rtl="1"/>
            <a:r>
              <a:rPr lang="ar-IQ" sz="2000" dirty="0"/>
              <a:t>تعتبر تكاليف التشغيل في الأجل القصير بمثابة تكاليف محددة مقدماً, وبالتالي تعتبر تكاليف ثابتة تحمل على الفترة الزمنية ولا تخصص على المنتجات.</a:t>
            </a:r>
            <a:endParaRPr lang="en-US" sz="2000" dirty="0"/>
          </a:p>
          <a:p>
            <a:pPr lvl="0" algn="just" rtl="1"/>
            <a:r>
              <a:rPr lang="ar-IQ" sz="2000" dirty="0"/>
              <a:t>تتأثر تكلفة المواد المباشرة باختلاف حجم وتشكيلة المنتجات, ولذلك فهي تعدّ عنصر التكلفة المتغيرة الوحيد, وعليه تؤخذ في الحسبان عند حساب هامش الإنجاز, الذي يتخذ أساساً لتطوير التقارير الداخلية لأغراض ترشيد القرارات الإدارية المختلفة.</a:t>
            </a:r>
            <a:endParaRPr lang="en-US" sz="2000" dirty="0"/>
          </a:p>
          <a:p>
            <a:pPr lvl="0" algn="just" rtl="1"/>
            <a:r>
              <a:rPr lang="ar-IQ" sz="2000" dirty="0"/>
              <a:t>محاسبة الانجاز هي فلسفة تؤسس على محاولة تعظيم الهدف الكلي للشركة, وذلك عن طريق ثلاثة أهداف رئيسة ومتتالية وهى زيادة حجم المبيعات إلى أقصى قدر ممكن (تعظيم هامش الإنجاز), ثم تخفيض مستويات المخزون بكامل أنواعه إلى أدنى حد ممكن, ثم تخفيض تكاليف التشغيل في المرتبة الأخيرة من أولويات أهداف محاسبة الانجاز</a:t>
            </a:r>
            <a:r>
              <a:rPr lang="ar-IQ" sz="2000" dirty="0" smtClean="0"/>
              <a:t>.</a:t>
            </a:r>
            <a:endParaRPr lang="en-US" sz="2000" dirty="0"/>
          </a:p>
        </p:txBody>
      </p:sp>
    </p:spTree>
    <p:extLst>
      <p:ext uri="{BB962C8B-B14F-4D97-AF65-F5344CB8AC3E}">
        <p14:creationId xmlns:p14="http://schemas.microsoft.com/office/powerpoint/2010/main" val="672823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762000"/>
          </a:xfrm>
        </p:spPr>
        <p:txBody>
          <a:bodyPr>
            <a:noAutofit/>
          </a:bodyPr>
          <a:lstStyle/>
          <a:p>
            <a:pPr algn="r" rtl="1"/>
            <a:r>
              <a:rPr lang="ar-IQ" sz="2400" b="1" dirty="0" smtClean="0"/>
              <a:t>4- </a:t>
            </a:r>
            <a:r>
              <a:rPr lang="ar-SY" sz="2400" b="1" dirty="0" smtClean="0"/>
              <a:t>أوجه </a:t>
            </a:r>
            <a:r>
              <a:rPr lang="ar-SY" sz="2400" b="1" dirty="0"/>
              <a:t>الاختلاف بين محاسبة الانجاز ومحاسبة التكاليف </a:t>
            </a:r>
            <a:r>
              <a:rPr lang="ar-SY" sz="2400" b="1" dirty="0" smtClean="0"/>
              <a:t>التقليدية</a:t>
            </a:r>
            <a:r>
              <a:rPr lang="ar-SY" sz="2400" dirty="0"/>
              <a:t> (العشماوي،2011)</a:t>
            </a:r>
            <a:endParaRPr lang="en-US" sz="2400" dirty="0"/>
          </a:p>
        </p:txBody>
      </p:sp>
      <p:graphicFrame>
        <p:nvGraphicFramePr>
          <p:cNvPr id="29" name="عنصر نائب للمحتوى 28"/>
          <p:cNvGraphicFramePr>
            <a:graphicFrameLocks noGrp="1"/>
          </p:cNvGraphicFramePr>
          <p:nvPr>
            <p:ph idx="1"/>
            <p:extLst>
              <p:ext uri="{D42A27DB-BD31-4B8C-83A1-F6EECF244321}">
                <p14:modId xmlns:p14="http://schemas.microsoft.com/office/powerpoint/2010/main" val="738137078"/>
              </p:ext>
            </p:extLst>
          </p:nvPr>
        </p:nvGraphicFramePr>
        <p:xfrm>
          <a:off x="685800" y="1676400"/>
          <a:ext cx="8077201" cy="4521456"/>
        </p:xfrm>
        <a:graphic>
          <a:graphicData uri="http://schemas.openxmlformats.org/drawingml/2006/table">
            <a:tbl>
              <a:tblPr rtl="1" firstRow="1" firstCol="1" bandRow="1">
                <a:tableStyleId>{5C22544A-7EE6-4342-B048-85BDC9FD1C3A}</a:tableStyleId>
              </a:tblPr>
              <a:tblGrid>
                <a:gridCol w="2603156"/>
                <a:gridCol w="2781343"/>
                <a:gridCol w="2692702"/>
              </a:tblGrid>
              <a:tr h="218354">
                <a:tc>
                  <a:txBody>
                    <a:bodyPr/>
                    <a:lstStyle/>
                    <a:p>
                      <a:pPr marL="0" marR="0" algn="ctr" rtl="1">
                        <a:spcBef>
                          <a:spcPts val="0"/>
                        </a:spcBef>
                        <a:spcAft>
                          <a:spcPts val="0"/>
                        </a:spcAft>
                      </a:pPr>
                      <a:r>
                        <a:rPr lang="ar-SA" sz="1800" dirty="0">
                          <a:solidFill>
                            <a:schemeClr val="tx1"/>
                          </a:solidFill>
                          <a:effectLst/>
                        </a:rPr>
                        <a:t>معيار التفرقة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SA" sz="1800">
                          <a:solidFill>
                            <a:schemeClr val="tx1"/>
                          </a:solidFill>
                          <a:effectLst/>
                        </a:rPr>
                        <a:t>محا</a:t>
                      </a:r>
                      <a:r>
                        <a:rPr lang="ar-IQ" sz="1800">
                          <a:solidFill>
                            <a:schemeClr val="tx1"/>
                          </a:solidFill>
                          <a:effectLst/>
                        </a:rPr>
                        <a:t>سبة التكاليف التقليدية</a:t>
                      </a:r>
                      <a:endParaRPr lang="en-US" sz="1800">
                        <a:solidFill>
                          <a:schemeClr val="tx1"/>
                        </a:solidFill>
                        <a:effectLst/>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SA" sz="1800">
                          <a:solidFill>
                            <a:schemeClr val="tx1"/>
                          </a:solidFill>
                          <a:effectLst/>
                        </a:rPr>
                        <a:t>محاسبة الانجاز</a:t>
                      </a:r>
                      <a:endParaRPr lang="en-US" sz="1800">
                        <a:solidFill>
                          <a:schemeClr val="tx1"/>
                        </a:solidFill>
                        <a:effectLst/>
                        <a:latin typeface="Times New Roman"/>
                        <a:ea typeface="Times New Roman"/>
                        <a:cs typeface="Traditional Arabic"/>
                      </a:endParaRPr>
                    </a:p>
                  </a:txBody>
                  <a:tcPr marL="68580" marR="68580" marT="0" marB="0"/>
                </a:tc>
              </a:tr>
              <a:tr h="436707">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1: الهدف</a:t>
                      </a:r>
                      <a:endParaRPr lang="en-US" sz="1800" dirty="0">
                        <a:solidFill>
                          <a:schemeClr val="tx1"/>
                        </a:solidFill>
                        <a:effectLst/>
                      </a:endParaRPr>
                    </a:p>
                    <a:p>
                      <a:pPr marL="228600" marR="0" algn="just" rtl="1">
                        <a:spcBef>
                          <a:spcPts val="0"/>
                        </a:spcBef>
                        <a:spcAft>
                          <a:spcPts val="0"/>
                        </a:spcAft>
                      </a:pPr>
                      <a:r>
                        <a:rPr lang="ar-IQ" sz="1800" dirty="0">
                          <a:solidFill>
                            <a:schemeClr val="tx1"/>
                          </a:solidFill>
                          <a:effectLst/>
                        </a:rPr>
                        <a:t> </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قياس تكلفة الإنتاج لأغراض تقييم المخزون وإعداد القوائم المالية</a:t>
                      </a:r>
                      <a:endParaRPr lang="en-US" sz="180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قياس هامش الانجاز المحقق من عمليات البيع</a:t>
                      </a:r>
                      <a:endParaRPr lang="en-US" sz="1800">
                        <a:solidFill>
                          <a:schemeClr val="tx1"/>
                        </a:solidFill>
                        <a:effectLst/>
                        <a:latin typeface="Times New Roman"/>
                        <a:ea typeface="Times New Roman"/>
                        <a:cs typeface="Traditional Arabic"/>
                      </a:endParaRPr>
                    </a:p>
                  </a:txBody>
                  <a:tcPr marL="68580" marR="68580" marT="0" marB="0"/>
                </a:tc>
              </a:tr>
              <a:tr h="218354">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2: </a:t>
                      </a:r>
                      <a:r>
                        <a:rPr lang="ar-SA" sz="1800" dirty="0" smtClean="0">
                          <a:solidFill>
                            <a:schemeClr val="tx1"/>
                          </a:solidFill>
                          <a:effectLst/>
                        </a:rPr>
                        <a:t>تحليل </a:t>
                      </a:r>
                      <a:r>
                        <a:rPr lang="ar-SA" sz="1800" dirty="0">
                          <a:solidFill>
                            <a:schemeClr val="tx1"/>
                          </a:solidFill>
                          <a:effectLst/>
                        </a:rPr>
                        <a:t>عناصر التكلفة حسب طبيعتها</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dirty="0">
                          <a:solidFill>
                            <a:schemeClr val="tx1"/>
                          </a:solidFill>
                          <a:effectLst/>
                        </a:rPr>
                        <a:t>مواد, أجور, خدمات</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مواد, تكاليف تشغيل</a:t>
                      </a:r>
                      <a:endParaRPr lang="en-US" sz="1800">
                        <a:solidFill>
                          <a:schemeClr val="tx1"/>
                        </a:solidFill>
                        <a:effectLst/>
                        <a:latin typeface="Times New Roman"/>
                        <a:ea typeface="Times New Roman"/>
                        <a:cs typeface="Traditional Arabic"/>
                      </a:endParaRPr>
                    </a:p>
                  </a:txBody>
                  <a:tcPr marL="68580" marR="68580" marT="0" marB="0"/>
                </a:tc>
              </a:tr>
              <a:tr h="436707">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3: تحليل </a:t>
                      </a:r>
                      <a:r>
                        <a:rPr lang="ar-IQ" sz="1800" dirty="0">
                          <a:solidFill>
                            <a:schemeClr val="tx1"/>
                          </a:solidFill>
                          <a:effectLst/>
                        </a:rPr>
                        <a:t>عناصر التكلفة حسب ارتباطها بوحدة التكلفة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dirty="0">
                          <a:solidFill>
                            <a:schemeClr val="tx1"/>
                          </a:solidFill>
                          <a:effectLst/>
                        </a:rPr>
                        <a:t>مباشرة وغير مباشرة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غير موجودة وغير معمول بها</a:t>
                      </a:r>
                      <a:endParaRPr lang="en-US" sz="1800">
                        <a:solidFill>
                          <a:schemeClr val="tx1"/>
                        </a:solidFill>
                        <a:effectLst/>
                        <a:latin typeface="Times New Roman"/>
                        <a:ea typeface="Times New Roman"/>
                        <a:cs typeface="Traditional Arabic"/>
                      </a:endParaRPr>
                    </a:p>
                  </a:txBody>
                  <a:tcPr marL="68580" marR="68580" marT="0" marB="0"/>
                </a:tc>
              </a:tr>
              <a:tr h="436707">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4: </a:t>
                      </a:r>
                      <a:r>
                        <a:rPr lang="ar-SA" sz="1800" dirty="0" smtClean="0">
                          <a:solidFill>
                            <a:schemeClr val="tx1"/>
                          </a:solidFill>
                          <a:effectLst/>
                        </a:rPr>
                        <a:t>تحليل </a:t>
                      </a:r>
                      <a:r>
                        <a:rPr lang="ar-SA" sz="1800" dirty="0">
                          <a:solidFill>
                            <a:schemeClr val="tx1"/>
                          </a:solidFill>
                          <a:effectLst/>
                        </a:rPr>
                        <a:t>عناصر التكلفة حسب ارتباطها بحجم النشاط</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dirty="0">
                          <a:solidFill>
                            <a:schemeClr val="tx1"/>
                          </a:solidFill>
                          <a:effectLst/>
                        </a:rPr>
                        <a:t>متغيرة وثابتة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 متغيرة (مواد فقط)</a:t>
                      </a:r>
                      <a:endParaRPr lang="en-US" sz="1800">
                        <a:solidFill>
                          <a:schemeClr val="tx1"/>
                        </a:solidFill>
                        <a:effectLst/>
                      </a:endParaRPr>
                    </a:p>
                    <a:p>
                      <a:pPr marL="0" marR="0" algn="just" rtl="1">
                        <a:spcBef>
                          <a:spcPts val="0"/>
                        </a:spcBef>
                        <a:spcAft>
                          <a:spcPts val="0"/>
                        </a:spcAft>
                      </a:pPr>
                      <a:r>
                        <a:rPr lang="ar-SA" sz="1800">
                          <a:solidFill>
                            <a:schemeClr val="tx1"/>
                          </a:solidFill>
                          <a:effectLst/>
                        </a:rPr>
                        <a:t>. ثابتة (العناصر الأخرى)</a:t>
                      </a:r>
                      <a:endParaRPr lang="en-US" sz="1800">
                        <a:solidFill>
                          <a:schemeClr val="tx1"/>
                        </a:solidFill>
                        <a:effectLst/>
                        <a:latin typeface="Times New Roman"/>
                        <a:ea typeface="Times New Roman"/>
                        <a:cs typeface="Traditional Arabic"/>
                      </a:endParaRPr>
                    </a:p>
                  </a:txBody>
                  <a:tcPr marL="68580" marR="68580" marT="0" marB="0"/>
                </a:tc>
              </a:tr>
              <a:tr h="218354">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5: </a:t>
                      </a:r>
                      <a:r>
                        <a:rPr lang="ar-SA" sz="1800" dirty="0" smtClean="0">
                          <a:solidFill>
                            <a:schemeClr val="tx1"/>
                          </a:solidFill>
                          <a:effectLst/>
                        </a:rPr>
                        <a:t>قياس </a:t>
                      </a:r>
                      <a:r>
                        <a:rPr lang="ar-SA" sz="1800" dirty="0">
                          <a:solidFill>
                            <a:schemeClr val="tx1"/>
                          </a:solidFill>
                          <a:effectLst/>
                        </a:rPr>
                        <a:t>المخرجات النهائية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عند إتمام الإنتاج</a:t>
                      </a:r>
                      <a:endParaRPr lang="en-US" sz="180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عند بيع المنتج</a:t>
                      </a:r>
                      <a:endParaRPr lang="en-US" sz="1800">
                        <a:solidFill>
                          <a:schemeClr val="tx1"/>
                        </a:solidFill>
                        <a:effectLst/>
                        <a:latin typeface="Times New Roman"/>
                        <a:ea typeface="Times New Roman"/>
                        <a:cs typeface="Traditional Arabic"/>
                      </a:endParaRPr>
                    </a:p>
                  </a:txBody>
                  <a:tcPr marL="68580" marR="68580" marT="0" marB="0"/>
                </a:tc>
              </a:tr>
              <a:tr h="218354">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6: </a:t>
                      </a:r>
                      <a:r>
                        <a:rPr lang="ar-SA" sz="1800" dirty="0" smtClean="0">
                          <a:solidFill>
                            <a:schemeClr val="tx1"/>
                          </a:solidFill>
                          <a:effectLst/>
                        </a:rPr>
                        <a:t>قياس </a:t>
                      </a:r>
                      <a:r>
                        <a:rPr lang="ar-SA" sz="1800" dirty="0">
                          <a:solidFill>
                            <a:schemeClr val="tx1"/>
                          </a:solidFill>
                          <a:effectLst/>
                        </a:rPr>
                        <a:t>المخزون السلعي</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المخزون يمثل أصل</a:t>
                      </a:r>
                      <a:endParaRPr lang="en-US" sz="180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a:solidFill>
                            <a:schemeClr val="tx1"/>
                          </a:solidFill>
                          <a:effectLst/>
                        </a:rPr>
                        <a:t>المخزون يمثل إنتاج</a:t>
                      </a:r>
                      <a:endParaRPr lang="en-US" sz="1800">
                        <a:solidFill>
                          <a:schemeClr val="tx1"/>
                        </a:solidFill>
                        <a:effectLst/>
                        <a:latin typeface="Times New Roman"/>
                        <a:ea typeface="Times New Roman"/>
                        <a:cs typeface="Traditional Arabic"/>
                      </a:endParaRPr>
                    </a:p>
                  </a:txBody>
                  <a:tcPr marL="68580" marR="68580" marT="0" marB="0"/>
                </a:tc>
              </a:tr>
              <a:tr h="955296">
                <a:tc>
                  <a:txBody>
                    <a:bodyPr/>
                    <a:lstStyle/>
                    <a:p>
                      <a:pPr marL="5080" marR="0" algn="just" rtl="1">
                        <a:spcBef>
                          <a:spcPts val="0"/>
                        </a:spcBef>
                        <a:spcAft>
                          <a:spcPts val="0"/>
                        </a:spcAft>
                      </a:pPr>
                      <a:r>
                        <a:rPr lang="en-US" sz="1800" dirty="0">
                          <a:solidFill>
                            <a:schemeClr val="tx1"/>
                          </a:solidFill>
                          <a:effectLst/>
                        </a:rPr>
                        <a:t> </a:t>
                      </a:r>
                    </a:p>
                    <a:p>
                      <a:pPr marL="342900" marR="0" lvl="0" indent="-342900" algn="just" rtl="1">
                        <a:spcBef>
                          <a:spcPts val="0"/>
                        </a:spcBef>
                        <a:spcAft>
                          <a:spcPts val="0"/>
                        </a:spcAft>
                        <a:buFont typeface="+mj-lt"/>
                        <a:buAutoNum type="arabicPeriod"/>
                      </a:pPr>
                      <a:r>
                        <a:rPr lang="ar-IQ" sz="1800" dirty="0" smtClean="0">
                          <a:solidFill>
                            <a:schemeClr val="tx1"/>
                          </a:solidFill>
                          <a:effectLst/>
                        </a:rPr>
                        <a:t>7: </a:t>
                      </a:r>
                      <a:r>
                        <a:rPr lang="ar-SA" sz="1800" dirty="0" smtClean="0">
                          <a:solidFill>
                            <a:schemeClr val="tx1"/>
                          </a:solidFill>
                          <a:effectLst/>
                        </a:rPr>
                        <a:t>استغلال </a:t>
                      </a:r>
                      <a:r>
                        <a:rPr lang="ar-SA" sz="1800" dirty="0">
                          <a:solidFill>
                            <a:schemeClr val="tx1"/>
                          </a:solidFill>
                          <a:effectLst/>
                        </a:rPr>
                        <a:t>الطاقة الإنتاجية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endParaRPr lang="en-US" sz="1800">
                        <a:solidFill>
                          <a:schemeClr val="tx1"/>
                        </a:solidFill>
                        <a:effectLst/>
                      </a:endParaRPr>
                    </a:p>
                    <a:p>
                      <a:pPr marL="0" marR="0" algn="ctr" rtl="1">
                        <a:spcBef>
                          <a:spcPts val="0"/>
                        </a:spcBef>
                        <a:spcAft>
                          <a:spcPts val="0"/>
                        </a:spcAft>
                      </a:pPr>
                      <a:r>
                        <a:rPr lang="ar-IQ" sz="1800">
                          <a:solidFill>
                            <a:schemeClr val="tx1"/>
                          </a:solidFill>
                          <a:effectLst/>
                        </a:rPr>
                        <a:t>الطاقة المتاحة</a:t>
                      </a:r>
                      <a:endParaRPr lang="en-US" sz="1800">
                        <a:solidFill>
                          <a:schemeClr val="tx1"/>
                        </a:solidFill>
                        <a:effectLst/>
                      </a:endParaRPr>
                    </a:p>
                    <a:p>
                      <a:pPr marL="0" marR="0" algn="ctr" rtl="1">
                        <a:spcBef>
                          <a:spcPts val="0"/>
                        </a:spcBef>
                        <a:spcAft>
                          <a:spcPts val="0"/>
                        </a:spcAft>
                      </a:pPr>
                      <a:r>
                        <a:rPr lang="ar-IQ" sz="1800">
                          <a:solidFill>
                            <a:schemeClr val="tx1"/>
                          </a:solidFill>
                          <a:effectLst/>
                        </a:rPr>
                        <a:t>الطاقة الفعلية</a:t>
                      </a:r>
                      <a:endParaRPr lang="en-US" sz="180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endParaRPr lang="en-US" sz="1800">
                        <a:solidFill>
                          <a:schemeClr val="tx1"/>
                        </a:solidFill>
                        <a:effectLst/>
                      </a:endParaRPr>
                    </a:p>
                    <a:p>
                      <a:pPr marL="0" marR="0" algn="ctr" rtl="1">
                        <a:spcBef>
                          <a:spcPts val="0"/>
                        </a:spcBef>
                        <a:spcAft>
                          <a:spcPts val="0"/>
                        </a:spcAft>
                      </a:pPr>
                      <a:r>
                        <a:rPr lang="ar-IQ" sz="1800">
                          <a:solidFill>
                            <a:schemeClr val="tx1"/>
                          </a:solidFill>
                          <a:effectLst/>
                        </a:rPr>
                        <a:t>الطاقة التشغيلية</a:t>
                      </a:r>
                      <a:endParaRPr lang="en-US" sz="1800">
                        <a:solidFill>
                          <a:schemeClr val="tx1"/>
                        </a:solidFill>
                        <a:effectLst/>
                      </a:endParaRPr>
                    </a:p>
                    <a:p>
                      <a:pPr marL="0" marR="0" algn="ctr" rtl="1">
                        <a:spcBef>
                          <a:spcPts val="0"/>
                        </a:spcBef>
                        <a:spcAft>
                          <a:spcPts val="0"/>
                        </a:spcAft>
                      </a:pPr>
                      <a:r>
                        <a:rPr lang="ar-IQ" sz="1800">
                          <a:solidFill>
                            <a:schemeClr val="tx1"/>
                          </a:solidFill>
                          <a:effectLst/>
                        </a:rPr>
                        <a:t>الطاقة الفعلية</a:t>
                      </a:r>
                      <a:endParaRPr lang="en-US" sz="1800">
                        <a:solidFill>
                          <a:schemeClr val="tx1"/>
                        </a:solidFill>
                        <a:effectLst/>
                        <a:latin typeface="Times New Roman"/>
                        <a:ea typeface="Times New Roman"/>
                        <a:cs typeface="Traditional Arabic"/>
                      </a:endParaRPr>
                    </a:p>
                  </a:txBody>
                  <a:tcPr marL="68580" marR="68580" marT="0" marB="0"/>
                </a:tc>
              </a:tr>
              <a:tr h="436707">
                <a:tc>
                  <a:txBody>
                    <a:bodyPr/>
                    <a:lstStyle/>
                    <a:p>
                      <a:pPr marL="342900" marR="0" lvl="0" indent="-342900" algn="just" rtl="1">
                        <a:spcBef>
                          <a:spcPts val="0"/>
                        </a:spcBef>
                        <a:spcAft>
                          <a:spcPts val="0"/>
                        </a:spcAft>
                        <a:buFont typeface="+mj-lt"/>
                        <a:buAutoNum type="arabicPeriod"/>
                      </a:pPr>
                      <a:r>
                        <a:rPr lang="ar-IQ" sz="1800" dirty="0" smtClean="0">
                          <a:solidFill>
                            <a:schemeClr val="tx1"/>
                          </a:solidFill>
                          <a:effectLst/>
                        </a:rPr>
                        <a:t>8: </a:t>
                      </a:r>
                      <a:r>
                        <a:rPr lang="ar-SA" sz="1800" dirty="0" smtClean="0">
                          <a:solidFill>
                            <a:schemeClr val="tx1"/>
                          </a:solidFill>
                          <a:effectLst/>
                        </a:rPr>
                        <a:t>تحميل </a:t>
                      </a:r>
                      <a:r>
                        <a:rPr lang="ar-SA" sz="1800" dirty="0">
                          <a:solidFill>
                            <a:schemeClr val="tx1"/>
                          </a:solidFill>
                          <a:effectLst/>
                        </a:rPr>
                        <a:t>التكاليف</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SA" sz="1800" dirty="0">
                          <a:solidFill>
                            <a:schemeClr val="tx1"/>
                          </a:solidFill>
                          <a:effectLst/>
                        </a:rPr>
                        <a:t>الاهتمام بتخصيص الأعباء الإضافية على الوحدات المنتجة</a:t>
                      </a:r>
                      <a:endParaRPr lang="en-US" sz="1800" dirty="0">
                        <a:solidFill>
                          <a:schemeClr val="tx1"/>
                        </a:solidFill>
                        <a:effectLst/>
                        <a:latin typeface="Times New Roman"/>
                        <a:ea typeface="Times New Roman"/>
                        <a:cs typeface="Traditional Arabic"/>
                      </a:endParaRPr>
                    </a:p>
                  </a:txBody>
                  <a:tcPr marL="68580" marR="68580" marT="0" marB="0"/>
                </a:tc>
                <a:tc>
                  <a:txBody>
                    <a:bodyPr/>
                    <a:lstStyle/>
                    <a:p>
                      <a:pPr marL="0" marR="0" algn="just" rtl="1">
                        <a:spcBef>
                          <a:spcPts val="0"/>
                        </a:spcBef>
                        <a:spcAft>
                          <a:spcPts val="0"/>
                        </a:spcAft>
                      </a:pPr>
                      <a:r>
                        <a:rPr lang="ar-IQ" sz="1800" dirty="0">
                          <a:solidFill>
                            <a:schemeClr val="tx1"/>
                          </a:solidFill>
                          <a:effectLst/>
                        </a:rPr>
                        <a:t>الاهتمام بتخصيص الأعباء الإضافية على الوحدات المباعة</a:t>
                      </a:r>
                      <a:endParaRPr lang="en-US" sz="1800" dirty="0">
                        <a:solidFill>
                          <a:schemeClr val="tx1"/>
                        </a:solidFill>
                        <a:effectLst/>
                        <a:latin typeface="Times New Roman"/>
                        <a:ea typeface="Times New Roman"/>
                        <a:cs typeface="Traditional Arabic"/>
                      </a:endParaRPr>
                    </a:p>
                  </a:txBody>
                  <a:tcPr marL="68580" marR="68580" marT="0" marB="0"/>
                </a:tc>
              </a:tr>
            </a:tbl>
          </a:graphicData>
        </a:graphic>
      </p:graphicFrame>
    </p:spTree>
    <p:extLst>
      <p:ext uri="{BB962C8B-B14F-4D97-AF65-F5344CB8AC3E}">
        <p14:creationId xmlns:p14="http://schemas.microsoft.com/office/powerpoint/2010/main" val="1372475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400" b="1" dirty="0" smtClean="0"/>
              <a:t>5- مزايا وعيوب محاسبة الانجاز: </a:t>
            </a:r>
            <a:r>
              <a:rPr lang="ar-IQ" sz="2400" b="1" dirty="0"/>
              <a:t>(</a:t>
            </a:r>
            <a:r>
              <a:rPr lang="ar-IQ" sz="2400" b="1" dirty="0" smtClean="0"/>
              <a:t>عابدين،</a:t>
            </a:r>
            <a:r>
              <a:rPr lang="ar-IQ" sz="2400" b="1" dirty="0"/>
              <a:t> </a:t>
            </a:r>
            <a:r>
              <a:rPr lang="ar-IQ" sz="2400" b="1" dirty="0" smtClean="0"/>
              <a:t>2016، 26) </a:t>
            </a:r>
            <a:endParaRPr lang="en-US" sz="2400" b="1" dirty="0"/>
          </a:p>
        </p:txBody>
      </p:sp>
      <p:sp>
        <p:nvSpPr>
          <p:cNvPr id="3" name="عنصر نائب للمحتوى 2"/>
          <p:cNvSpPr>
            <a:spLocks noGrp="1"/>
          </p:cNvSpPr>
          <p:nvPr>
            <p:ph idx="1"/>
          </p:nvPr>
        </p:nvSpPr>
        <p:spPr/>
        <p:txBody>
          <a:bodyPr>
            <a:normAutofit lnSpcReduction="10000"/>
          </a:bodyPr>
          <a:lstStyle/>
          <a:p>
            <a:pPr algn="r" rtl="1">
              <a:lnSpc>
                <a:spcPct val="150000"/>
              </a:lnSpc>
            </a:pPr>
            <a:r>
              <a:rPr lang="ar-IQ" sz="2000" b="1" u="sng" dirty="0" smtClean="0"/>
              <a:t>المزايا  </a:t>
            </a:r>
          </a:p>
          <a:p>
            <a:pPr algn="r" rtl="1">
              <a:lnSpc>
                <a:spcPct val="150000"/>
              </a:lnSpc>
            </a:pPr>
            <a:r>
              <a:rPr lang="ar-IQ" sz="2000" dirty="0" smtClean="0"/>
              <a:t>- تقلل من  </a:t>
            </a:r>
            <a:r>
              <a:rPr lang="ar-IQ" sz="2000" dirty="0"/>
              <a:t>المخزون والتكاليف المرتبطة </a:t>
            </a:r>
            <a:r>
              <a:rPr lang="ar-IQ" sz="2000" dirty="0" smtClean="0"/>
              <a:t>وتسهل </a:t>
            </a:r>
            <a:r>
              <a:rPr lang="ar-IQ" sz="2000" dirty="0"/>
              <a:t>من تدفق الإنتاج.  </a:t>
            </a:r>
            <a:endParaRPr lang="ar-IQ" sz="2000" dirty="0" smtClean="0"/>
          </a:p>
          <a:p>
            <a:pPr algn="r" rtl="1">
              <a:lnSpc>
                <a:spcPct val="150000"/>
              </a:lnSpc>
            </a:pPr>
            <a:r>
              <a:rPr lang="ar-IQ" sz="2000" dirty="0" smtClean="0"/>
              <a:t>- سرعة </a:t>
            </a:r>
            <a:r>
              <a:rPr lang="ar-IQ" sz="2000" dirty="0"/>
              <a:t>الاستجابة </a:t>
            </a:r>
            <a:r>
              <a:rPr lang="ar-IQ" sz="2000" dirty="0" smtClean="0"/>
              <a:t>لطلبات </a:t>
            </a:r>
            <a:r>
              <a:rPr lang="ar-IQ" sz="2000" dirty="0"/>
              <a:t>العملاء.  </a:t>
            </a:r>
            <a:endParaRPr lang="ar-IQ" sz="2000" dirty="0" smtClean="0"/>
          </a:p>
          <a:p>
            <a:pPr algn="r" rtl="1">
              <a:lnSpc>
                <a:spcPct val="150000"/>
              </a:lnSpc>
            </a:pPr>
            <a:r>
              <a:rPr lang="ar-IQ" sz="2000" dirty="0" smtClean="0"/>
              <a:t>- تسلط الضوء على </a:t>
            </a:r>
            <a:r>
              <a:rPr lang="ar-IQ" sz="2000" dirty="0"/>
              <a:t>الربح. </a:t>
            </a:r>
            <a:endParaRPr lang="ar-IQ" sz="2000" dirty="0" smtClean="0"/>
          </a:p>
          <a:p>
            <a:pPr algn="r" rtl="1">
              <a:lnSpc>
                <a:spcPct val="150000"/>
              </a:lnSpc>
            </a:pPr>
            <a:r>
              <a:rPr lang="ar-IQ" sz="2000" dirty="0" smtClean="0"/>
              <a:t>-</a:t>
            </a:r>
            <a:r>
              <a:rPr lang="ar-IQ" sz="2000" dirty="0"/>
              <a:t>توجه الانتباه إلى مراكز الاختناق. </a:t>
            </a:r>
          </a:p>
          <a:p>
            <a:pPr algn="r" rtl="1">
              <a:lnSpc>
                <a:spcPct val="150000"/>
              </a:lnSpc>
            </a:pPr>
            <a:r>
              <a:rPr lang="ar-IQ" sz="2000" dirty="0"/>
              <a:t>-تجعل التركيز على الفعالية وليس الكفاءة . </a:t>
            </a:r>
          </a:p>
          <a:p>
            <a:pPr algn="r" rtl="1">
              <a:lnSpc>
                <a:spcPct val="150000"/>
              </a:lnSpc>
            </a:pPr>
            <a:r>
              <a:rPr lang="ar-IQ" sz="2000" dirty="0"/>
              <a:t> </a:t>
            </a:r>
            <a:r>
              <a:rPr lang="ar-IQ" sz="2000" b="1" u="sng" dirty="0" smtClean="0"/>
              <a:t>العيوب </a:t>
            </a:r>
            <a:r>
              <a:rPr lang="ar-IQ" sz="2000" dirty="0" smtClean="0"/>
              <a:t>:</a:t>
            </a:r>
            <a:endParaRPr lang="ar-IQ" sz="2000" dirty="0"/>
          </a:p>
          <a:p>
            <a:pPr algn="r" rtl="1">
              <a:lnSpc>
                <a:spcPct val="150000"/>
              </a:lnSpc>
            </a:pPr>
            <a:r>
              <a:rPr lang="ar-IQ" sz="2000" dirty="0" smtClean="0"/>
              <a:t>-</a:t>
            </a:r>
            <a:r>
              <a:rPr lang="ar-IQ" sz="2000" dirty="0"/>
              <a:t>عدم </a:t>
            </a:r>
            <a:r>
              <a:rPr lang="ar-IQ" sz="2000" dirty="0" smtClean="0"/>
              <a:t>اهتمامها  </a:t>
            </a:r>
            <a:r>
              <a:rPr lang="ar-IQ" sz="2000" dirty="0"/>
              <a:t>باستخدام الموارد الإنتاجية غير المقيدة, </a:t>
            </a:r>
            <a:r>
              <a:rPr lang="ar-IQ" sz="2000" dirty="0" smtClean="0"/>
              <a:t>واستنادها الى </a:t>
            </a:r>
            <a:r>
              <a:rPr lang="ar-IQ" sz="2000" dirty="0"/>
              <a:t>نظرية القيود. </a:t>
            </a:r>
            <a:endParaRPr lang="ar-IQ" sz="2000" dirty="0" smtClean="0"/>
          </a:p>
          <a:p>
            <a:pPr algn="r" rtl="1">
              <a:lnSpc>
                <a:spcPct val="150000"/>
              </a:lnSpc>
            </a:pPr>
            <a:r>
              <a:rPr lang="ar-IQ" sz="2000" dirty="0" smtClean="0"/>
              <a:t>-</a:t>
            </a:r>
            <a:r>
              <a:rPr lang="ar-IQ" sz="2000" dirty="0"/>
              <a:t>حاجة </a:t>
            </a:r>
            <a:r>
              <a:rPr lang="ar-IQ" sz="2000" dirty="0" smtClean="0"/>
              <a:t>هذا المدخل </a:t>
            </a:r>
            <a:r>
              <a:rPr lang="ar-IQ" sz="2000" dirty="0"/>
              <a:t>لقاعدة بيانات </a:t>
            </a:r>
            <a:r>
              <a:rPr lang="ar-IQ" sz="2000" dirty="0" smtClean="0"/>
              <a:t>من اجل حساب </a:t>
            </a:r>
            <a:r>
              <a:rPr lang="ar-IQ" sz="2000" dirty="0"/>
              <a:t>أوقات الانجاز والتشغيل والانتظار والفحص والتخزين </a:t>
            </a:r>
            <a:r>
              <a:rPr lang="ar-IQ" sz="2000" dirty="0" smtClean="0"/>
              <a:t>والتسليم على  </a:t>
            </a:r>
            <a:r>
              <a:rPr lang="ar-IQ" sz="2000" dirty="0"/>
              <a:t>مستوى دفعات </a:t>
            </a:r>
            <a:r>
              <a:rPr lang="ar-IQ" sz="2000" dirty="0" smtClean="0"/>
              <a:t>المنتجات. </a:t>
            </a:r>
            <a:endParaRPr lang="en-US" sz="2000" dirty="0"/>
          </a:p>
        </p:txBody>
      </p:sp>
    </p:spTree>
    <p:extLst>
      <p:ext uri="{BB962C8B-B14F-4D97-AF65-F5344CB8AC3E}">
        <p14:creationId xmlns:p14="http://schemas.microsoft.com/office/powerpoint/2010/main" val="559340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2400" b="1" dirty="0"/>
              <a:t>قائمة المصادر </a:t>
            </a:r>
            <a:r>
              <a:rPr lang="ar-SA" sz="2400" b="1" dirty="0" smtClean="0"/>
              <a:t>والمراجع</a:t>
            </a:r>
            <a:endParaRPr lang="en-US" sz="2400" dirty="0"/>
          </a:p>
        </p:txBody>
      </p:sp>
      <p:sp>
        <p:nvSpPr>
          <p:cNvPr id="3" name="عنصر نائب للمحتوى 2"/>
          <p:cNvSpPr>
            <a:spLocks noGrp="1"/>
          </p:cNvSpPr>
          <p:nvPr>
            <p:ph idx="1"/>
          </p:nvPr>
        </p:nvSpPr>
        <p:spPr>
          <a:xfrm>
            <a:off x="152400" y="1600200"/>
            <a:ext cx="8915400" cy="5105400"/>
          </a:xfrm>
        </p:spPr>
        <p:txBody>
          <a:bodyPr>
            <a:noAutofit/>
          </a:bodyPr>
          <a:lstStyle/>
          <a:p>
            <a:pPr marL="0" indent="0" algn="just" rtl="1">
              <a:buNone/>
            </a:pPr>
            <a:r>
              <a:rPr lang="ar-SA" sz="1800" b="1" dirty="0"/>
              <a:t>المصادر العربية</a:t>
            </a:r>
            <a:r>
              <a:rPr lang="ar-SA" sz="1800" b="1" dirty="0" smtClean="0"/>
              <a:t>:</a:t>
            </a:r>
            <a:endParaRPr lang="en-US" sz="1800" dirty="0"/>
          </a:p>
          <a:p>
            <a:pPr lvl="1" algn="just" rtl="1" fontAlgn="base"/>
            <a:r>
              <a:rPr lang="ar-IQ" sz="1800" dirty="0" smtClean="0"/>
              <a:t>- </a:t>
            </a:r>
            <a:r>
              <a:rPr lang="ar-IQ" sz="1800" dirty="0"/>
              <a:t>احمد, </a:t>
            </a:r>
            <a:r>
              <a:rPr lang="ar-IQ" sz="1800" dirty="0" err="1"/>
              <a:t>راباب</a:t>
            </a:r>
            <a:r>
              <a:rPr lang="ar-IQ" sz="1800" dirty="0"/>
              <a:t> عدنان شهاب, 2008,</a:t>
            </a:r>
            <a:r>
              <a:rPr lang="ar-IQ" sz="1800" i="1" dirty="0"/>
              <a:t>مدخل هندسة القيمة واستخداماته المحاسبية, دراسة تحليلية لأحد منتجات معمل الألبسة الولادية في الموصل</a:t>
            </a:r>
            <a:r>
              <a:rPr lang="ar-IQ" sz="1800" dirty="0"/>
              <a:t>, أطروحة دكتوراه غير منشورة, قسم المحاسبة’ كلية الإدارة والاقتصاد, </a:t>
            </a:r>
            <a:r>
              <a:rPr lang="en-US" sz="1800" dirty="0"/>
              <a:t>U</a:t>
            </a:r>
            <a:r>
              <a:rPr lang="ar-IQ" sz="1800" u="sng" dirty="0"/>
              <a:t>جامعة الموصل</a:t>
            </a:r>
            <a:r>
              <a:rPr lang="en-US" sz="1800" dirty="0"/>
              <a:t>U</a:t>
            </a:r>
            <a:r>
              <a:rPr lang="ar-IQ" sz="1800" dirty="0"/>
              <a:t>.</a:t>
            </a:r>
            <a:endParaRPr lang="en-US" sz="1800" dirty="0"/>
          </a:p>
          <a:p>
            <a:pPr lvl="1" algn="just" rtl="1" fontAlgn="base"/>
            <a:r>
              <a:rPr lang="ar-IQ" sz="1800" dirty="0" smtClean="0"/>
              <a:t>- </a:t>
            </a:r>
            <a:r>
              <a:rPr lang="ar-IQ" sz="1800" dirty="0"/>
              <a:t>بخاري, نجلاء محمد امين, 2003, تطوير مدخل تحديد التكلفة على أساس النشاط لترشيد الأداء في الأجل القصير- دراسة ميدانية على المنشآت الصناعية في مدينة جدة, رسالة ماجستير غير منشورة, قسم المحاسبة, كلية الاقتصاد والإدارة, </a:t>
            </a:r>
            <a:r>
              <a:rPr lang="en-US" sz="1800" dirty="0"/>
              <a:t>U</a:t>
            </a:r>
            <a:r>
              <a:rPr lang="ar-IQ" sz="1800" u="sng" dirty="0"/>
              <a:t>جامعة الملك عبد العزيز</a:t>
            </a:r>
            <a:r>
              <a:rPr lang="en-US" sz="1800" dirty="0"/>
              <a:t>U</a:t>
            </a:r>
            <a:r>
              <a:rPr lang="ar-IQ" sz="1800" dirty="0"/>
              <a:t>.</a:t>
            </a:r>
            <a:endParaRPr lang="en-US" sz="1800" dirty="0"/>
          </a:p>
          <a:p>
            <a:pPr lvl="1" algn="just" rtl="1" fontAlgn="base"/>
            <a:r>
              <a:rPr lang="ar-IQ" sz="1800" dirty="0" smtClean="0"/>
              <a:t>-</a:t>
            </a:r>
            <a:r>
              <a:rPr lang="ar-IQ" sz="1800" dirty="0"/>
              <a:t>الطرية، نشوان طلال سعدالله, 2006,</a:t>
            </a:r>
            <a:r>
              <a:rPr lang="ar-IQ" sz="1800" i="1" dirty="0"/>
              <a:t>الـدور المحاسبـي فـي بيــان تأثيــر القيــود, دراسـة إمكانيـة تطبيـق نظريــة القيــود في معمل الغزل والنسيج / الموصل</a:t>
            </a:r>
            <a:r>
              <a:rPr lang="ar-IQ" sz="1800" dirty="0"/>
              <a:t>, رسالة ماجستير غير منشورة, قسم المحاسبة, كلية الادارة والاقتصاد, </a:t>
            </a:r>
            <a:r>
              <a:rPr lang="en-US" sz="1800" dirty="0"/>
              <a:t>U</a:t>
            </a:r>
            <a:r>
              <a:rPr lang="ar-IQ" sz="1800" u="sng" dirty="0"/>
              <a:t>جامعة الموصل</a:t>
            </a:r>
            <a:r>
              <a:rPr lang="en-US" sz="1800" dirty="0"/>
              <a:t>U</a:t>
            </a:r>
            <a:r>
              <a:rPr lang="ar-IQ" sz="1800" dirty="0"/>
              <a:t>.</a:t>
            </a:r>
            <a:endParaRPr lang="en-US" sz="1800" dirty="0"/>
          </a:p>
          <a:p>
            <a:pPr lvl="1" algn="just" rtl="1" fontAlgn="base"/>
            <a:r>
              <a:rPr lang="ar-IQ" sz="1800" dirty="0"/>
              <a:t>مؤمنة, هبة محمود, 2004,</a:t>
            </a:r>
            <a:r>
              <a:rPr lang="ar-IQ" sz="1800" i="1" dirty="0"/>
              <a:t>مدى فعالية المحاسبة عن الإنجاز في ضوء مستجدات بيئة التصنيع الحديثة, دراسة ميدانية على الشركات الصناعية بمدينة جدة</a:t>
            </a:r>
            <a:r>
              <a:rPr lang="ar-IQ" sz="1800" dirty="0"/>
              <a:t>, رسالة ماجستير غير منشورة, قسم المحاسبة, كلية الاقتصاد والادارة, </a:t>
            </a:r>
            <a:r>
              <a:rPr lang="en-US" sz="1800" dirty="0"/>
              <a:t>U</a:t>
            </a:r>
            <a:r>
              <a:rPr lang="ar-IQ" sz="1800" u="sng" dirty="0"/>
              <a:t>جامعة الملك عبد العزيز</a:t>
            </a:r>
            <a:r>
              <a:rPr lang="en-US" sz="1800" dirty="0"/>
              <a:t>U</a:t>
            </a:r>
            <a:r>
              <a:rPr lang="ar-IQ" sz="1800" dirty="0"/>
              <a:t>.</a:t>
            </a:r>
            <a:endParaRPr lang="en-US" sz="1800" dirty="0"/>
          </a:p>
          <a:p>
            <a:pPr lvl="0" algn="just" rtl="1"/>
            <a:r>
              <a:rPr lang="ar-SA" sz="1800" dirty="0" err="1"/>
              <a:t>الزيدي</a:t>
            </a:r>
            <a:r>
              <a:rPr lang="ar-SA" sz="1800" dirty="0"/>
              <a:t>, مثنى فالح</a:t>
            </a:r>
            <a:r>
              <a:rPr lang="ar-IQ" sz="1800" dirty="0"/>
              <a:t>, 2011, تقييم دور مقاييس الجودة غير المالية من منظور نظرية القيود- دراسة حالة في معمل الالبسة الولادية في الموصل, </a:t>
            </a:r>
            <a:r>
              <a:rPr lang="en-US" sz="1800" dirty="0"/>
              <a:t>U</a:t>
            </a:r>
            <a:r>
              <a:rPr lang="ar-IQ" sz="1800" u="sng" dirty="0"/>
              <a:t>مجلة تنمية الرافدين</a:t>
            </a:r>
            <a:r>
              <a:rPr lang="en-US" sz="1800" dirty="0"/>
              <a:t>U</a:t>
            </a:r>
            <a:r>
              <a:rPr lang="ar-IQ" sz="1800" dirty="0"/>
              <a:t>, المجلد (33), العدد (103).</a:t>
            </a:r>
            <a:endParaRPr lang="en-US" sz="1800" dirty="0"/>
          </a:p>
          <a:p>
            <a:pPr lvl="0" algn="just" rtl="1"/>
            <a:r>
              <a:rPr lang="ar-IQ" sz="1800" dirty="0"/>
              <a:t>العشماوي, محمد عبد الفتاح, 2011, </a:t>
            </a:r>
            <a:r>
              <a:rPr lang="en-US" sz="1800" dirty="0"/>
              <a:t>U</a:t>
            </a:r>
            <a:r>
              <a:rPr lang="ar-IQ" sz="1800" u="sng" dirty="0"/>
              <a:t>محاسبة التكاليف- المنظورين التقليدي والحديث ط1</a:t>
            </a:r>
            <a:r>
              <a:rPr lang="en-US" sz="1800" dirty="0"/>
              <a:t>U</a:t>
            </a:r>
            <a:r>
              <a:rPr lang="ar-IQ" sz="1800" dirty="0"/>
              <a:t>, دار اليازوري العلمية </a:t>
            </a:r>
            <a:r>
              <a:rPr lang="ar-IQ" sz="1800" dirty="0" err="1"/>
              <a:t>للنشروالتوزيع</a:t>
            </a:r>
            <a:r>
              <a:rPr lang="ar-IQ" sz="1800" dirty="0"/>
              <a:t>, عمان- الاردن.</a:t>
            </a:r>
            <a:endParaRPr lang="en-US" sz="1800" dirty="0"/>
          </a:p>
          <a:p>
            <a:pPr algn="just" rtl="1"/>
            <a:endParaRPr lang="en-US" sz="1800" dirty="0"/>
          </a:p>
        </p:txBody>
      </p:sp>
    </p:spTree>
    <p:extLst>
      <p:ext uri="{BB962C8B-B14F-4D97-AF65-F5344CB8AC3E}">
        <p14:creationId xmlns:p14="http://schemas.microsoft.com/office/powerpoint/2010/main" val="2826942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 y="519291"/>
            <a:ext cx="8763000" cy="5693866"/>
          </a:xfrm>
          <a:prstGeom prst="rect">
            <a:avLst/>
          </a:prstGeom>
        </p:spPr>
        <p:txBody>
          <a:bodyPr wrap="square">
            <a:spAutoFit/>
          </a:bodyPr>
          <a:lstStyle/>
          <a:p>
            <a:pPr algn="r"/>
            <a:r>
              <a:rPr lang="ar-SA" sz="2400" b="1" dirty="0"/>
              <a:t>المصادر الأجنبية:</a:t>
            </a:r>
            <a:endParaRPr lang="en-US" sz="2400" b="1" dirty="0"/>
          </a:p>
          <a:p>
            <a:pPr lvl="0" algn="just"/>
            <a:r>
              <a:rPr lang="ar-IQ" dirty="0" smtClean="0"/>
              <a:t> _</a:t>
            </a:r>
            <a:r>
              <a:rPr lang="en-US" sz="2000" dirty="0">
                <a:latin typeface="Times New Roman" pitchFamily="18" charset="0"/>
                <a:cs typeface="Times New Roman" pitchFamily="18" charset="0"/>
              </a:rPr>
              <a:t>Hutchinson, Robert, 2007, The Impact of Time-Based Accounting on Manufacturing Performance, Dissertation the Doctor of Philosophy of Manufacturing Management &amp; </a:t>
            </a:r>
            <a:r>
              <a:rPr lang="en-US" sz="2000" dirty="0" err="1">
                <a:latin typeface="Times New Roman" pitchFamily="18" charset="0"/>
                <a:cs typeface="Times New Roman" pitchFamily="18" charset="0"/>
              </a:rPr>
              <a:t>Engineering,College</a:t>
            </a:r>
            <a:r>
              <a:rPr lang="en-US" sz="2000" dirty="0">
                <a:latin typeface="Times New Roman" pitchFamily="18" charset="0"/>
                <a:cs typeface="Times New Roman" pitchFamily="18" charset="0"/>
              </a:rPr>
              <a:t> of Graduate </a:t>
            </a:r>
            <a:r>
              <a:rPr lang="en-US" sz="2000" dirty="0" err="1">
                <a:latin typeface="Times New Roman" pitchFamily="18" charset="0"/>
                <a:cs typeface="Times New Roman" pitchFamily="18" charset="0"/>
              </a:rPr>
              <a:t>StudiesU</a:t>
            </a:r>
            <a:r>
              <a:rPr lang="en-US" sz="2000" u="sng" dirty="0">
                <a:latin typeface="Times New Roman" pitchFamily="18" charset="0"/>
                <a:cs typeface="Times New Roman" pitchFamily="18" charset="0"/>
              </a:rPr>
              <a:t>, The University of </a:t>
            </a:r>
            <a:r>
              <a:rPr lang="en-US" sz="2000" u="sng" dirty="0" err="1">
                <a:latin typeface="Times New Roman" pitchFamily="18" charset="0"/>
                <a:cs typeface="Times New Roman" pitchFamily="18" charset="0"/>
              </a:rPr>
              <a:t>Toledo</a:t>
            </a:r>
            <a:r>
              <a:rPr lang="en-US" sz="2000" dirty="0" err="1">
                <a:latin typeface="Times New Roman" pitchFamily="18" charset="0"/>
                <a:cs typeface="Times New Roman" pitchFamily="18" charset="0"/>
              </a:rPr>
              <a:t>U</a:t>
            </a:r>
            <a:r>
              <a:rPr lang="en-US"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lvl="0" algn="just"/>
            <a:r>
              <a:rPr lang="en-US" sz="2000" dirty="0">
                <a:latin typeface="Times New Roman" pitchFamily="18" charset="0"/>
                <a:cs typeface="Times New Roman" pitchFamily="18" charset="0"/>
              </a:rPr>
              <a:t> </a:t>
            </a:r>
          </a:p>
          <a:p>
            <a:pPr algn="just"/>
            <a:r>
              <a:rPr lang="ar-IQ" sz="2000" dirty="0" smtClean="0">
                <a:latin typeface="Times New Roman" pitchFamily="18" charset="0"/>
                <a:cs typeface="Times New Roman" pitchFamily="18" charset="0"/>
              </a:rPr>
              <a:t> _</a:t>
            </a:r>
            <a:r>
              <a:rPr lang="en-US" sz="2000" dirty="0">
                <a:latin typeface="Times New Roman" pitchFamily="18" charset="0"/>
                <a:cs typeface="Times New Roman" pitchFamily="18" charset="0"/>
              </a:rPr>
              <a:t>Freeman, John &amp; Technical Information Service, 2007, Theory of constraints and throughput accounting, First published in 2007 by: The Chartered Institute of Management Accountants (CIMA).</a:t>
            </a:r>
            <a:r>
              <a:rPr lang="en-US" sz="2000" dirty="0" err="1">
                <a:latin typeface="Times New Roman" pitchFamily="18" charset="0"/>
                <a:cs typeface="Times New Roman" pitchFamily="18" charset="0"/>
              </a:rPr>
              <a:t>H</a:t>
            </a:r>
            <a:r>
              <a:rPr lang="en-US" sz="2000" dirty="0" err="1">
                <a:latin typeface="Times New Roman" pitchFamily="18" charset="0"/>
                <a:cs typeface="Times New Roman" pitchFamily="18" charset="0"/>
                <a:hlinkClick r:id="rId2"/>
              </a:rPr>
              <a:t>U</a:t>
            </a:r>
            <a:r>
              <a:rPr lang="en-US" sz="2000" u="sng" dirty="0" err="1">
                <a:latin typeface="Times New Roman" pitchFamily="18" charset="0"/>
                <a:cs typeface="Times New Roman" pitchFamily="18" charset="0"/>
                <a:hlinkClick r:id="rId2"/>
              </a:rPr>
              <a:t>www.cimaglobal.com</a:t>
            </a:r>
            <a:r>
              <a:rPr lang="en-US" sz="2000" dirty="0" err="1">
                <a:latin typeface="Times New Roman" pitchFamily="18" charset="0"/>
                <a:cs typeface="Times New Roman" pitchFamily="18" charset="0"/>
                <a:hlinkClick r:id="rId2"/>
              </a:rPr>
              <a:t>U</a:t>
            </a:r>
            <a:r>
              <a:rPr lang="en-US" sz="2000" dirty="0" err="1">
                <a:latin typeface="Times New Roman" pitchFamily="18" charset="0"/>
                <a:cs typeface="Times New Roman" pitchFamily="18" charset="0"/>
              </a:rPr>
              <a:t>H</a:t>
            </a:r>
            <a:r>
              <a:rPr lang="en-US" sz="2000" dirty="0">
                <a:latin typeface="Times New Roman" pitchFamily="18" charset="0"/>
                <a:cs typeface="Times New Roman" pitchFamily="18" charset="0"/>
              </a:rPr>
              <a:t>. </a:t>
            </a:r>
          </a:p>
          <a:p>
            <a:pPr lvl="0"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ar-IQ" sz="2000" dirty="0" smtClean="0">
                <a:latin typeface="Times New Roman" pitchFamily="18" charset="0"/>
                <a:cs typeface="Times New Roman" pitchFamily="18" charset="0"/>
              </a:rPr>
              <a:t> _</a:t>
            </a:r>
            <a:r>
              <a:rPr lang="en-US" sz="2000" dirty="0" err="1">
                <a:latin typeface="Times New Roman" pitchFamily="18" charset="0"/>
                <a:cs typeface="Times New Roman" pitchFamily="18" charset="0"/>
              </a:rPr>
              <a:t>Jackman</a:t>
            </a:r>
            <a:r>
              <a:rPr lang="en-US" sz="2000" dirty="0">
                <a:latin typeface="Times New Roman" pitchFamily="18" charset="0"/>
                <a:cs typeface="Times New Roman" pitchFamily="18" charset="0"/>
              </a:rPr>
              <a:t>, Sue, 2008, " Innovations in Management Accounting Research &amp; Practice: Whatever happened to Throughput Accounting?", the EIASM 6P</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P Conference on new directions in management accounting, Brussels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p>
          <a:p>
            <a:pPr lvl="0" algn="just"/>
            <a:r>
              <a:rPr lang="ar-IQ" sz="2000" dirty="0" smtClean="0">
                <a:latin typeface="Times New Roman" pitchFamily="18" charset="0"/>
                <a:cs typeface="Times New Roman" pitchFamily="18" charset="0"/>
              </a:rPr>
              <a:t> _</a:t>
            </a:r>
            <a:r>
              <a:rPr lang="en-US" sz="2000" dirty="0" err="1">
                <a:latin typeface="Times New Roman" pitchFamily="18" charset="0"/>
                <a:cs typeface="Times New Roman" pitchFamily="18" charset="0"/>
              </a:rPr>
              <a:t>Woeppel</a:t>
            </a:r>
            <a:r>
              <a:rPr lang="en-US" sz="2000" dirty="0">
                <a:latin typeface="Times New Roman" pitchFamily="18" charset="0"/>
                <a:cs typeface="Times New Roman" pitchFamily="18" charset="0"/>
              </a:rPr>
              <a:t>, Mark, 2010, How to Grow Profit with Throughput Accounting – A Pinnacle Strategies White Paper, </a:t>
            </a:r>
            <a:r>
              <a:rPr lang="en-US" sz="2000" dirty="0" err="1">
                <a:latin typeface="Times New Roman" pitchFamily="18" charset="0"/>
                <a:cs typeface="Times New Roman" pitchFamily="18" charset="0"/>
              </a:rPr>
              <a:t>H</a:t>
            </a:r>
            <a:r>
              <a:rPr lang="en-US" sz="2000" dirty="0" err="1">
                <a:latin typeface="Times New Roman" pitchFamily="18" charset="0"/>
                <a:cs typeface="Times New Roman" pitchFamily="18" charset="0"/>
                <a:hlinkClick r:id="rId3"/>
              </a:rPr>
              <a:t>TU</a:t>
            </a:r>
            <a:r>
              <a:rPr lang="en-US" sz="2000" u="sng" dirty="0" err="1">
                <a:latin typeface="Times New Roman" pitchFamily="18" charset="0"/>
                <a:cs typeface="Times New Roman" pitchFamily="18" charset="0"/>
                <a:hlinkClick r:id="rId3"/>
              </a:rPr>
              <a:t>www.Pinnacle‐Strategies.comUT</a:t>
            </a:r>
            <a:r>
              <a:rPr lang="en-US" sz="2000" dirty="0" err="1">
                <a:latin typeface="Times New Roman" pitchFamily="18" charset="0"/>
                <a:cs typeface="Times New Roman" pitchFamily="18" charset="0"/>
              </a:rPr>
              <a:t>H</a:t>
            </a:r>
            <a:r>
              <a:rPr lang="ar-IQ"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endParaRPr lang="ar-IQ" sz="2000" dirty="0" smtClean="0">
              <a:latin typeface="Times New Roman" pitchFamily="18" charset="0"/>
              <a:cs typeface="Times New Roman" pitchFamily="18" charset="0"/>
            </a:endParaRPr>
          </a:p>
          <a:p>
            <a:pPr algn="just"/>
            <a:r>
              <a:rPr lang="ar-IQ"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WWW.dr-mamdouhrefaiy.com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3930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a:latin typeface="Simplified Arabic" pitchFamily="18" charset="-78"/>
                <a:cs typeface="Simplified Arabic" pitchFamily="18" charset="-78"/>
              </a:rPr>
              <a:t>فلسفة </a:t>
            </a:r>
            <a:r>
              <a:rPr lang="ar-SA" sz="3200" b="1" dirty="0" err="1" smtClean="0">
                <a:latin typeface="Simplified Arabic" pitchFamily="18" charset="-78"/>
                <a:cs typeface="Simplified Arabic" pitchFamily="18" charset="-78"/>
              </a:rPr>
              <a:t>نظ</a:t>
            </a:r>
            <a:r>
              <a:rPr lang="ar-IQ" sz="3200" b="1" dirty="0" smtClean="0">
                <a:latin typeface="Simplified Arabic" pitchFamily="18" charset="-78"/>
                <a:cs typeface="Simplified Arabic" pitchFamily="18" charset="-78"/>
              </a:rPr>
              <a:t>ـــــــــــــــــــــــــــ</a:t>
            </a:r>
            <a:r>
              <a:rPr lang="ar-SA" sz="3200" b="1" dirty="0" smtClean="0">
                <a:latin typeface="Simplified Arabic" pitchFamily="18" charset="-78"/>
                <a:cs typeface="Simplified Arabic" pitchFamily="18" charset="-78"/>
              </a:rPr>
              <a:t>رية الق</a:t>
            </a:r>
            <a:r>
              <a:rPr lang="ar-IQ" sz="3200" b="1" dirty="0" smtClean="0">
                <a:latin typeface="Simplified Arabic" pitchFamily="18" charset="-78"/>
                <a:cs typeface="Simplified Arabic" pitchFamily="18" charset="-78"/>
              </a:rPr>
              <a:t>ـــ</a:t>
            </a:r>
            <a:r>
              <a:rPr lang="ar-SA" sz="3200" b="1" dirty="0" smtClean="0">
                <a:latin typeface="Simplified Arabic" pitchFamily="18" charset="-78"/>
                <a:cs typeface="Simplified Arabic" pitchFamily="18" charset="-78"/>
              </a:rPr>
              <a:t>ي</a:t>
            </a:r>
            <a:r>
              <a:rPr lang="ar-IQ" sz="3200" b="1" dirty="0" smtClean="0">
                <a:latin typeface="Simplified Arabic" pitchFamily="18" charset="-78"/>
                <a:cs typeface="Simplified Arabic" pitchFamily="18" charset="-78"/>
              </a:rPr>
              <a:t>ـــــــــــــــــــ</a:t>
            </a:r>
            <a:r>
              <a:rPr lang="ar-SA" sz="3200" b="1" dirty="0" smtClean="0">
                <a:latin typeface="Simplified Arabic" pitchFamily="18" charset="-78"/>
                <a:cs typeface="Simplified Arabic" pitchFamily="18" charset="-78"/>
              </a:rPr>
              <a:t>ود</a:t>
            </a:r>
            <a:endParaRPr lang="en-US" sz="3200" dirty="0">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normAutofit fontScale="92500"/>
          </a:bodyPr>
          <a:lstStyle/>
          <a:p>
            <a:pPr algn="just" rtl="1">
              <a:lnSpc>
                <a:spcPct val="150000"/>
              </a:lnSpc>
            </a:pPr>
            <a:r>
              <a:rPr lang="ar-IQ" sz="2000" dirty="0">
                <a:cs typeface="Simplified Arabic" pitchFamily="18" charset="-78"/>
              </a:rPr>
              <a:t>تعدّ نظرية القيود إحدى الفلسفات المتعلقة بعمليات التشغيل, والتي تركز على تعظيم الربحية عن طريق التأكيد على ضرورة الاستخدام الفعال للموارد المقيدة </a:t>
            </a:r>
            <a:r>
              <a:rPr lang="en-US" sz="2000" dirty="0">
                <a:cs typeface="Simplified Arabic" pitchFamily="18" charset="-78"/>
              </a:rPr>
              <a:t>Constraint Resources</a:t>
            </a:r>
            <a:r>
              <a:rPr lang="ar-IQ" sz="2000" dirty="0">
                <a:cs typeface="Simplified Arabic" pitchFamily="18" charset="-78"/>
              </a:rPr>
              <a:t>, أو المتحكمة في تدفق الإنتاج, ثم في الإنتاجية الكلية للشركة, إذ يتم التركيز على المنتجات التي تعطي أكبر هامش إنجاز </a:t>
            </a:r>
            <a:r>
              <a:rPr lang="en-US" sz="2000" dirty="0">
                <a:cs typeface="Simplified Arabic" pitchFamily="18" charset="-78"/>
              </a:rPr>
              <a:t>Throughput Margin</a:t>
            </a:r>
            <a:r>
              <a:rPr lang="ar-IQ" sz="2000" dirty="0">
                <a:cs typeface="Simplified Arabic" pitchFamily="18" charset="-78"/>
              </a:rPr>
              <a:t> للوحدة في المورد المقيد, ولتسليط الضوء على مفهوم نظرية القيود والية تطبيقها وانعكاساتها على مفاهيم وإجراءات محاسبة التكاليف </a:t>
            </a:r>
            <a:r>
              <a:rPr lang="ar-IQ" sz="2000" dirty="0" smtClean="0">
                <a:cs typeface="Simplified Arabic" pitchFamily="18" charset="-78"/>
              </a:rPr>
              <a:t>سوف نتطرق بإيجاز عن </a:t>
            </a:r>
            <a:r>
              <a:rPr lang="ar-IQ" sz="2000" dirty="0">
                <a:cs typeface="Simplified Arabic" pitchFamily="18" charset="-78"/>
              </a:rPr>
              <a:t>الآتي</a:t>
            </a:r>
            <a:r>
              <a:rPr lang="ar-IQ" sz="2000" dirty="0" smtClean="0">
                <a:cs typeface="Simplified Arabic" pitchFamily="18" charset="-78"/>
              </a:rPr>
              <a:t>:</a:t>
            </a:r>
          </a:p>
          <a:p>
            <a:pPr algn="just" rtl="1">
              <a:lnSpc>
                <a:spcPct val="150000"/>
              </a:lnSpc>
            </a:pPr>
            <a:r>
              <a:rPr lang="ar-SA" sz="2200" b="1" dirty="0">
                <a:solidFill>
                  <a:srgbClr val="C00000"/>
                </a:solidFill>
              </a:rPr>
              <a:t>أولاً: </a:t>
            </a:r>
            <a:r>
              <a:rPr lang="ar-SA" sz="2200" b="1" dirty="0" smtClean="0">
                <a:solidFill>
                  <a:srgbClr val="C00000"/>
                </a:solidFill>
              </a:rPr>
              <a:t>مفهوم </a:t>
            </a:r>
            <a:r>
              <a:rPr lang="ar-SA" sz="2200" b="1" dirty="0">
                <a:solidFill>
                  <a:srgbClr val="C00000"/>
                </a:solidFill>
              </a:rPr>
              <a:t>نظرية </a:t>
            </a:r>
            <a:r>
              <a:rPr lang="ar-SA" sz="2200" b="1" dirty="0" smtClean="0">
                <a:solidFill>
                  <a:srgbClr val="C00000"/>
                </a:solidFill>
              </a:rPr>
              <a:t>القيود</a:t>
            </a:r>
            <a:endParaRPr lang="ar-IQ" sz="2200" b="1" dirty="0" smtClean="0">
              <a:solidFill>
                <a:srgbClr val="C00000"/>
              </a:solidFill>
            </a:endParaRPr>
          </a:p>
          <a:p>
            <a:pPr algn="just" rtl="1">
              <a:lnSpc>
                <a:spcPct val="150000"/>
              </a:lnSpc>
            </a:pPr>
            <a:r>
              <a:rPr lang="ar-SA" sz="2000" dirty="0"/>
              <a:t>تعرف </a:t>
            </a:r>
            <a:r>
              <a:rPr lang="ar-IQ" sz="2000" dirty="0" smtClean="0"/>
              <a:t>نظرية القيود </a:t>
            </a:r>
            <a:r>
              <a:rPr lang="ar-SA" sz="2000" dirty="0" smtClean="0"/>
              <a:t>بأنها </a:t>
            </a:r>
            <a:r>
              <a:rPr lang="ar-SA" sz="2000" dirty="0"/>
              <a:t>"أسلوب يستند إلى التحسين المستمر لمعالجة مشكلة جدولة العملية الإنتاجية لتحسينها من خلال تركيز الانتباه على بعض المناطق المقيدة بهدف استغلالها أفضل استغلال عن طريق إجراء بعض التغيرات والتعديلات عليها لزيادة طاقاتها ،بهدف تعظيم ربحية هذه المناطق ومن ثم تعظيم الربحية الكلية للشركة بأقل تكلفة ممكنة". (احمد, 2008, 90)</a:t>
            </a:r>
            <a:endParaRPr lang="en-US" sz="2000" dirty="0"/>
          </a:p>
          <a:p>
            <a:pPr algn="just" rtl="1">
              <a:lnSpc>
                <a:spcPct val="150000"/>
              </a:lnSpc>
            </a:pPr>
            <a:endParaRPr lang="en-US" sz="2000" dirty="0">
              <a:latin typeface="Simplified Arabic" pitchFamily="18" charset="-78"/>
              <a:cs typeface="Simplified Arabic" pitchFamily="18" charset="-78"/>
            </a:endParaRPr>
          </a:p>
          <a:p>
            <a:pPr algn="r">
              <a:lnSpc>
                <a:spcPct val="150000"/>
              </a:lnSpc>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8274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459224"/>
            <a:ext cx="8534400" cy="6093976"/>
          </a:xfrm>
          <a:prstGeom prst="rect">
            <a:avLst/>
          </a:prstGeom>
        </p:spPr>
        <p:txBody>
          <a:bodyPr wrap="square">
            <a:spAutoFit/>
          </a:bodyPr>
          <a:lstStyle/>
          <a:p>
            <a:pPr algn="just" rtl="1">
              <a:lnSpc>
                <a:spcPct val="150000"/>
              </a:lnSpc>
            </a:pPr>
            <a:r>
              <a:rPr lang="ar-IQ" sz="2000" dirty="0" smtClean="0"/>
              <a:t>وي</a:t>
            </a:r>
            <a:r>
              <a:rPr lang="ar-SA" sz="2000" dirty="0" smtClean="0"/>
              <a:t>عرّف </a:t>
            </a:r>
            <a:r>
              <a:rPr lang="ar-SA" sz="2000" dirty="0"/>
              <a:t>القيد بأنه "أي شيء يحول دون الحصول على المزيد مما تريد الشركة، وأكثر هذه القيود وضوحا الوقت والمال والقدرات الذاتية للشركة، وحيث أن القيود هي التي تحد من إمكانيات قدرة الشركة على تحقيق أهدافها فإن إدارة هذه القيود بفاعلية تعتبر من </a:t>
            </a:r>
            <a:r>
              <a:rPr lang="ar-IQ" sz="2000" dirty="0"/>
              <a:t>ع</a:t>
            </a:r>
            <a:r>
              <a:rPr lang="ar-SA" sz="2000" dirty="0" smtClean="0"/>
              <a:t>وامل نجاح </a:t>
            </a:r>
            <a:r>
              <a:rPr lang="ar-SA" sz="2000" dirty="0"/>
              <a:t>الشركة". (بخاري, 2003, 99) </a:t>
            </a:r>
            <a:r>
              <a:rPr lang="ar-IQ" sz="2000" dirty="0" smtClean="0"/>
              <a:t>.</a:t>
            </a:r>
          </a:p>
          <a:p>
            <a:pPr algn="just" rtl="1">
              <a:lnSpc>
                <a:spcPct val="150000"/>
              </a:lnSpc>
            </a:pPr>
            <a:r>
              <a:rPr lang="ar-SA" sz="2000" dirty="0"/>
              <a:t>ولقد اختلف الباحثون في تصنيف أنواع القيود, ويرى الطرية انه بالرغم من اختلاف الباحثين في وجهات نظرهم إلا أنهم اتفقوا بالجوهر على تصنيف القيود على وفق </a:t>
            </a:r>
            <a:r>
              <a:rPr lang="ar-SA" sz="2000" dirty="0" smtClean="0"/>
              <a:t>الآتي: </a:t>
            </a:r>
            <a:r>
              <a:rPr lang="ar-SA" sz="2000" dirty="0"/>
              <a:t>(الطرية 2006, 19)</a:t>
            </a:r>
            <a:endParaRPr lang="en-US" sz="2000" dirty="0"/>
          </a:p>
          <a:p>
            <a:pPr algn="just" rtl="1">
              <a:lnSpc>
                <a:spcPct val="150000"/>
              </a:lnSpc>
            </a:pPr>
            <a:r>
              <a:rPr lang="ar-SA" sz="2000" dirty="0"/>
              <a:t>1. القيود الداخلية: وهي تلك القيود التي تحد من قدرة الشركة على مقابلة الطلب على منتجاتها وتقسم إلى: </a:t>
            </a:r>
            <a:endParaRPr lang="en-US" sz="2000" dirty="0"/>
          </a:p>
          <a:p>
            <a:pPr algn="just" rtl="1">
              <a:lnSpc>
                <a:spcPct val="150000"/>
              </a:lnSpc>
            </a:pPr>
            <a:r>
              <a:rPr lang="ar-IQ" sz="2000" dirty="0"/>
              <a:t> </a:t>
            </a:r>
            <a:r>
              <a:rPr lang="ar-SA" sz="2000" dirty="0" smtClean="0"/>
              <a:t>أ</a:t>
            </a:r>
            <a:r>
              <a:rPr lang="ar-SA" sz="2000" dirty="0"/>
              <a:t>. قيود موارد الطاقة.</a:t>
            </a:r>
            <a:endParaRPr lang="en-US" sz="2000" i="1" dirty="0"/>
          </a:p>
          <a:p>
            <a:pPr algn="just" rtl="1">
              <a:lnSpc>
                <a:spcPct val="150000"/>
              </a:lnSpc>
            </a:pPr>
            <a:r>
              <a:rPr lang="ar-IQ" sz="2000" dirty="0" smtClean="0"/>
              <a:t> </a:t>
            </a:r>
            <a:r>
              <a:rPr lang="ar-SA" sz="2000" dirty="0" smtClean="0"/>
              <a:t>ب</a:t>
            </a:r>
            <a:r>
              <a:rPr lang="ar-SA" sz="2000" dirty="0"/>
              <a:t>. قيود السياسات الإدارية.</a:t>
            </a:r>
            <a:endParaRPr lang="en-US" sz="2000" i="1" dirty="0"/>
          </a:p>
          <a:p>
            <a:pPr algn="just" rtl="1">
              <a:lnSpc>
                <a:spcPct val="150000"/>
              </a:lnSpc>
            </a:pPr>
            <a:r>
              <a:rPr lang="ar-SA" sz="2000" dirty="0"/>
              <a:t>2. القيود الخارجية: وهي عبارة عن مجموعة من العوائق أو المحددات التي تجعل الشركة تتأخر عن تلبية احتياجات الزبائن أو تقلل من مستوى الطلب على المنتجات وتقسم إلى: </a:t>
            </a:r>
            <a:endParaRPr lang="en-US" sz="2000" dirty="0"/>
          </a:p>
          <a:p>
            <a:pPr algn="just" rtl="1">
              <a:lnSpc>
                <a:spcPct val="150000"/>
              </a:lnSpc>
            </a:pPr>
            <a:r>
              <a:rPr lang="ar-IQ" sz="2000" dirty="0"/>
              <a:t> </a:t>
            </a:r>
            <a:r>
              <a:rPr lang="ar-SA" sz="2000" dirty="0" smtClean="0"/>
              <a:t>أ</a:t>
            </a:r>
            <a:r>
              <a:rPr lang="ar-SA" sz="2000" dirty="0"/>
              <a:t>. قيود المواد الأولية.</a:t>
            </a:r>
            <a:endParaRPr lang="en-US" sz="2000" i="1" dirty="0"/>
          </a:p>
          <a:p>
            <a:pPr algn="just" rtl="1">
              <a:lnSpc>
                <a:spcPct val="150000"/>
              </a:lnSpc>
            </a:pPr>
            <a:r>
              <a:rPr lang="ar-IQ" sz="2000" dirty="0" smtClean="0"/>
              <a:t> </a:t>
            </a:r>
            <a:r>
              <a:rPr lang="ar-SA" sz="2000" dirty="0" smtClean="0"/>
              <a:t>ب</a:t>
            </a:r>
            <a:r>
              <a:rPr lang="ar-SA" sz="2000" dirty="0"/>
              <a:t>. قيد الطلب (السوق). </a:t>
            </a:r>
            <a:endParaRPr lang="ar-IQ" sz="2000" dirty="0" smtClean="0"/>
          </a:p>
          <a:p>
            <a:pPr algn="just" rtl="1">
              <a:lnSpc>
                <a:spcPct val="150000"/>
              </a:lnSpc>
            </a:pPr>
            <a:endParaRPr lang="en-US" sz="2000" dirty="0"/>
          </a:p>
        </p:txBody>
      </p:sp>
    </p:spTree>
    <p:extLst>
      <p:ext uri="{BB962C8B-B14F-4D97-AF65-F5344CB8AC3E}">
        <p14:creationId xmlns:p14="http://schemas.microsoft.com/office/powerpoint/2010/main" val="333739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IQ" sz="2400" b="1" dirty="0" smtClean="0">
                <a:effectLst>
                  <a:outerShdw blurRad="50800" dist="38100" algn="tr" rotWithShape="0">
                    <a:prstClr val="black">
                      <a:alpha val="40000"/>
                    </a:prstClr>
                  </a:outerShdw>
                </a:effectLst>
              </a:rPr>
              <a:t>ثانياً</a:t>
            </a:r>
            <a:r>
              <a:rPr lang="ar-IQ" sz="2400" b="1" dirty="0">
                <a:effectLst>
                  <a:outerShdw blurRad="50800" dist="38100" algn="tr" rotWithShape="0">
                    <a:prstClr val="black">
                      <a:alpha val="40000"/>
                    </a:prstClr>
                  </a:outerShdw>
                </a:effectLst>
              </a:rPr>
              <a:t>: </a:t>
            </a:r>
            <a:r>
              <a:rPr lang="ar-SA" sz="2400" b="1" dirty="0">
                <a:effectLst>
                  <a:outerShdw blurRad="50800" dist="38100" algn="tr" rotWithShape="0">
                    <a:prstClr val="black">
                      <a:alpha val="40000"/>
                    </a:prstClr>
                  </a:outerShdw>
                </a:effectLst>
              </a:rPr>
              <a:t>مبادئ نظرية </a:t>
            </a:r>
            <a:r>
              <a:rPr lang="ar-SA" sz="2400" b="1" dirty="0" smtClean="0">
                <a:effectLst>
                  <a:outerShdw blurRad="50800" dist="38100" algn="tr" rotWithShape="0">
                    <a:prstClr val="black">
                      <a:alpha val="40000"/>
                    </a:prstClr>
                  </a:outerShdw>
                </a:effectLst>
              </a:rPr>
              <a:t>القيود</a:t>
            </a:r>
            <a:endParaRPr lang="en-US" sz="2400" dirty="0"/>
          </a:p>
        </p:txBody>
      </p:sp>
      <p:sp>
        <p:nvSpPr>
          <p:cNvPr id="3" name="عنصر نائب للمحتوى 2"/>
          <p:cNvSpPr>
            <a:spLocks noGrp="1"/>
          </p:cNvSpPr>
          <p:nvPr>
            <p:ph idx="1"/>
          </p:nvPr>
        </p:nvSpPr>
        <p:spPr/>
        <p:txBody>
          <a:bodyPr>
            <a:normAutofit fontScale="85000" lnSpcReduction="10000"/>
          </a:bodyPr>
          <a:lstStyle/>
          <a:p>
            <a:pPr algn="just" rtl="1">
              <a:lnSpc>
                <a:spcPct val="120000"/>
              </a:lnSpc>
            </a:pPr>
            <a:r>
              <a:rPr lang="ar-SA" dirty="0" smtClean="0"/>
              <a:t>یتطلب تطبيق نظرية </a:t>
            </a:r>
            <a:r>
              <a:rPr lang="ar-SA" dirty="0"/>
              <a:t>القیود وجود مجموعة من الأركان والمبادئ التي تحدد أسس التطبیق, وهي على وفق الآتي: (الزيدي, 2011, 131-152)</a:t>
            </a:r>
            <a:endParaRPr lang="en-US" dirty="0"/>
          </a:p>
          <a:p>
            <a:pPr algn="just" rtl="1">
              <a:lnSpc>
                <a:spcPct val="120000"/>
              </a:lnSpc>
            </a:pPr>
            <a:r>
              <a:rPr lang="ar-SA" dirty="0"/>
              <a:t>١. إن الشركة عبارة عن سلسلة مكونة من مجموعة من الحلقات، فكل </a:t>
            </a:r>
            <a:r>
              <a:rPr lang="ar-SA" dirty="0" smtClean="0"/>
              <a:t>وظيفة </a:t>
            </a:r>
            <a:r>
              <a:rPr lang="ar-SA" dirty="0"/>
              <a:t>من وظائف الشركة تمثل حلقة ضمن السلسلة, وإن الارتباط الأضعف في السلسلة یؤدي إلى إضعاف النظام ككل.</a:t>
            </a:r>
            <a:endParaRPr lang="en-US" dirty="0"/>
          </a:p>
          <a:p>
            <a:pPr algn="just" rtl="1">
              <a:lnSpc>
                <a:spcPct val="120000"/>
              </a:lnSpc>
            </a:pPr>
            <a:r>
              <a:rPr lang="ar-SA" dirty="0"/>
              <a:t>٢.إن الأداء الأمثل للنظام </a:t>
            </a:r>
            <a:r>
              <a:rPr lang="ar-SA" dirty="0" smtClean="0"/>
              <a:t>لا</a:t>
            </a:r>
            <a:r>
              <a:rPr lang="ar-IQ" dirty="0" smtClean="0"/>
              <a:t>ي</a:t>
            </a:r>
            <a:r>
              <a:rPr lang="ar-SA" dirty="0" smtClean="0"/>
              <a:t>ساوي </a:t>
            </a:r>
            <a:r>
              <a:rPr lang="ar-SA" dirty="0"/>
              <a:t>مجموع الأداء الأمثل لمكوناته، بعبارة أخرى إن الشركة التي تقوم </a:t>
            </a:r>
            <a:r>
              <a:rPr lang="ar-SA" dirty="0" smtClean="0"/>
              <a:t>بتشغيل </a:t>
            </a:r>
            <a:r>
              <a:rPr lang="ar-SA" dirty="0"/>
              <a:t>كل </a:t>
            </a:r>
            <a:r>
              <a:rPr lang="ar-SA" dirty="0" smtClean="0"/>
              <a:t>ما</a:t>
            </a:r>
            <a:r>
              <a:rPr lang="ar-IQ" dirty="0" smtClean="0"/>
              <a:t> </a:t>
            </a:r>
            <a:r>
              <a:rPr lang="ar-SA" dirty="0" smtClean="0"/>
              <a:t>تمتلكه </a:t>
            </a:r>
            <a:r>
              <a:rPr lang="ar-SA" dirty="0"/>
              <a:t>من مكائن بطاقاتها القصوى من دون مراعاة للارتباطات بین أنشطتها لن یكون أداؤها أفضل من تلك التي تحافظ على استمرار تدفق المواد والقیمة المتكونة مع مراعاة الارتباطات بین الأنشطة.</a:t>
            </a:r>
            <a:endParaRPr lang="en-US" dirty="0"/>
          </a:p>
          <a:p>
            <a:pPr algn="just" rtl="1">
              <a:lnSpc>
                <a:spcPct val="120000"/>
              </a:lnSpc>
            </a:pPr>
            <a:r>
              <a:rPr lang="ar-SA" dirty="0"/>
              <a:t>٣. إن الأداء الأمثل للنظام هو </a:t>
            </a:r>
            <a:r>
              <a:rPr lang="ar-SA" dirty="0" smtClean="0"/>
              <a:t>نتيجة للتوظ</a:t>
            </a:r>
            <a:r>
              <a:rPr lang="ar-IQ" dirty="0" smtClean="0"/>
              <a:t>ي</a:t>
            </a:r>
            <a:r>
              <a:rPr lang="ar-SA" dirty="0" smtClean="0"/>
              <a:t>ف </a:t>
            </a:r>
            <a:r>
              <a:rPr lang="ar-SA" dirty="0"/>
              <a:t>الفاعل لعلاقات النتیجة والسبب بین مكوناته.</a:t>
            </a:r>
            <a:endParaRPr lang="en-US" dirty="0"/>
          </a:p>
          <a:p>
            <a:pPr algn="just" rtl="1">
              <a:lnSpc>
                <a:spcPct val="120000"/>
              </a:lnSpc>
            </a:pPr>
            <a:r>
              <a:rPr lang="ar-SA" dirty="0"/>
              <a:t>٤. إن السبب الرئیس لظهور القیود المادیة هو القیود المرتبطة </a:t>
            </a:r>
            <a:r>
              <a:rPr lang="ar-SA" dirty="0" smtClean="0"/>
              <a:t>بسياسات </a:t>
            </a:r>
            <a:r>
              <a:rPr lang="ar-SA" dirty="0"/>
              <a:t>الشركة.</a:t>
            </a:r>
            <a:endParaRPr lang="en-US" dirty="0"/>
          </a:p>
          <a:p>
            <a:pPr algn="just" rtl="1">
              <a:lnSpc>
                <a:spcPct val="120000"/>
              </a:lnSpc>
            </a:pPr>
            <a:r>
              <a:rPr lang="ar-SA" dirty="0"/>
              <a:t>٥. یجب الاهتمام بدراسة آثار القرارات المتخذة على النظام ككل، وبموجب ذلك یجب أن ینظر إلى الشركة كنظام مكون من مجموعة من النشاطات المتداخلة، لذا فعند اتخاذ أي قرار على مكون معین من مكونات النظام یجب أن یؤخذ في الاعتبار تأثیره في النظام ككل.</a:t>
            </a:r>
            <a:endParaRPr lang="en-US" dirty="0"/>
          </a:p>
          <a:p>
            <a:pPr algn="just">
              <a:lnSpc>
                <a:spcPct val="120000"/>
              </a:lnSpc>
            </a:pPr>
            <a:endParaRPr lang="en-US" dirty="0"/>
          </a:p>
        </p:txBody>
      </p:sp>
    </p:spTree>
    <p:extLst>
      <p:ext uri="{BB962C8B-B14F-4D97-AF65-F5344CB8AC3E}">
        <p14:creationId xmlns:p14="http://schemas.microsoft.com/office/powerpoint/2010/main" val="3716256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r>
              <a:rPr lang="ar-IQ" sz="2400" b="1" dirty="0"/>
              <a:t>ثالثاً: الفوائد الرئيسية من تطبيق نظرية القيود : </a:t>
            </a:r>
            <a:r>
              <a:rPr lang="ar-IQ" sz="1800" b="1" dirty="0"/>
              <a:t>( </a:t>
            </a:r>
            <a:r>
              <a:rPr lang="en-US" sz="1800" b="1" dirty="0" smtClean="0"/>
              <a:t>WWW.dr-mamdouhrefaiy.com</a:t>
            </a:r>
            <a:r>
              <a:rPr lang="ar-IQ" sz="1800" b="1" dirty="0"/>
              <a:t>)</a:t>
            </a:r>
            <a:endParaRPr lang="en-US" sz="1800" b="1" dirty="0"/>
          </a:p>
        </p:txBody>
      </p:sp>
      <p:sp>
        <p:nvSpPr>
          <p:cNvPr id="3" name="عنصر نائب للمحتوى 2"/>
          <p:cNvSpPr>
            <a:spLocks noGrp="1"/>
          </p:cNvSpPr>
          <p:nvPr>
            <p:ph idx="1"/>
          </p:nvPr>
        </p:nvSpPr>
        <p:spPr/>
        <p:txBody>
          <a:bodyPr>
            <a:normAutofit fontScale="92500" lnSpcReduction="10000"/>
          </a:bodyPr>
          <a:lstStyle/>
          <a:p>
            <a:pPr marL="0" indent="0" algn="just" rtl="1">
              <a:buNone/>
            </a:pPr>
            <a:r>
              <a:rPr lang="ar-IQ" sz="2200" b="1" u="sng" dirty="0"/>
              <a:t>1</a:t>
            </a:r>
            <a:r>
              <a:rPr lang="ar-IQ" sz="2200" b="1" u="sng" dirty="0" smtClean="0"/>
              <a:t>- زيادة </a:t>
            </a:r>
            <a:r>
              <a:rPr lang="ar-IQ" sz="2200" b="1" u="sng" dirty="0"/>
              <a:t>معدل </a:t>
            </a:r>
            <a:r>
              <a:rPr lang="ar-IQ" sz="2200" b="1" u="sng" dirty="0" smtClean="0"/>
              <a:t>التدفق: </a:t>
            </a:r>
            <a:r>
              <a:rPr lang="ar-IQ" dirty="0" smtClean="0"/>
              <a:t>ويتم ذلك بافتراض </a:t>
            </a:r>
            <a:r>
              <a:rPr lang="ar-IQ" dirty="0"/>
              <a:t>توافر </a:t>
            </a:r>
            <a:r>
              <a:rPr lang="ar-IQ" dirty="0" smtClean="0"/>
              <a:t>الطلب السوقي </a:t>
            </a:r>
            <a:r>
              <a:rPr lang="ar-IQ" dirty="0"/>
              <a:t>واستبعاد القيود </a:t>
            </a:r>
            <a:r>
              <a:rPr lang="ar-IQ" dirty="0" smtClean="0"/>
              <a:t>الجوهرية حيث </a:t>
            </a:r>
            <a:r>
              <a:rPr lang="ar-IQ" dirty="0"/>
              <a:t>تكون الشركة </a:t>
            </a:r>
            <a:r>
              <a:rPr lang="ar-IQ" dirty="0" smtClean="0"/>
              <a:t>قـادرة على  </a:t>
            </a:r>
            <a:r>
              <a:rPr lang="ar-IQ" dirty="0"/>
              <a:t>توليد </a:t>
            </a:r>
            <a:r>
              <a:rPr lang="ar-IQ" dirty="0" smtClean="0"/>
              <a:t>إيرادات </a:t>
            </a:r>
            <a:r>
              <a:rPr lang="ar-IQ" dirty="0"/>
              <a:t>عالية عن طريق انتاج حجم </a:t>
            </a:r>
            <a:r>
              <a:rPr lang="ar-IQ" dirty="0" smtClean="0"/>
              <a:t>اعلى.</a:t>
            </a:r>
          </a:p>
          <a:p>
            <a:pPr marL="0" indent="0" algn="just" rtl="1">
              <a:buNone/>
            </a:pPr>
            <a:r>
              <a:rPr lang="ar-IQ" dirty="0" smtClean="0"/>
              <a:t> </a:t>
            </a:r>
            <a:r>
              <a:rPr lang="ar-IQ" sz="2200" b="1" u="sng" dirty="0" smtClean="0"/>
              <a:t>2- تخفيض تكلفة </a:t>
            </a:r>
            <a:r>
              <a:rPr lang="ar-IQ" sz="2200" b="1" u="sng" dirty="0"/>
              <a:t>الوحدة </a:t>
            </a:r>
            <a:r>
              <a:rPr lang="ar-IQ" sz="2200" b="1" u="sng" dirty="0" smtClean="0"/>
              <a:t>المنتجة: </a:t>
            </a:r>
            <a:r>
              <a:rPr lang="ar-IQ" dirty="0"/>
              <a:t>اذا لم تعمل كثير مـن </a:t>
            </a:r>
            <a:r>
              <a:rPr lang="ar-IQ" dirty="0" smtClean="0"/>
              <a:t>العمليـات </a:t>
            </a:r>
            <a:r>
              <a:rPr lang="ar-IQ" dirty="0"/>
              <a:t>او الاقسـام داخـل الشـركة </a:t>
            </a:r>
            <a:r>
              <a:rPr lang="ar-IQ" dirty="0" smtClean="0"/>
              <a:t>بطاقاتها الكلية فهذا يعنـي </a:t>
            </a:r>
            <a:r>
              <a:rPr lang="ar-IQ" dirty="0"/>
              <a:t>ان </a:t>
            </a:r>
            <a:r>
              <a:rPr lang="ar-IQ" dirty="0" smtClean="0"/>
              <a:t>التكاليف </a:t>
            </a:r>
            <a:r>
              <a:rPr lang="ar-IQ" dirty="0"/>
              <a:t>الثابتة المرتبطة </a:t>
            </a:r>
            <a:r>
              <a:rPr lang="ar-IQ" dirty="0" smtClean="0"/>
              <a:t>بهذه العمليـات او </a:t>
            </a:r>
            <a:r>
              <a:rPr lang="ar-IQ" dirty="0"/>
              <a:t>الاقسـام لـم تسـتخدم بكفـاءة وعنـدما تزيـد الشـركة معـدل التـدفق كنتيجـة لاسـتبعاد معظم القيود </a:t>
            </a:r>
            <a:r>
              <a:rPr lang="ar-IQ" dirty="0" smtClean="0"/>
              <a:t>الجوهرية </a:t>
            </a:r>
            <a:r>
              <a:rPr lang="ar-IQ" dirty="0"/>
              <a:t>فان </a:t>
            </a:r>
            <a:r>
              <a:rPr lang="ar-IQ" dirty="0" smtClean="0"/>
              <a:t>التكلفة </a:t>
            </a:r>
            <a:r>
              <a:rPr lang="ar-IQ" dirty="0"/>
              <a:t>الثابتة </a:t>
            </a:r>
            <a:r>
              <a:rPr lang="ar-IQ" dirty="0" smtClean="0"/>
              <a:t>يمكن ان </a:t>
            </a:r>
            <a:r>
              <a:rPr lang="ar-IQ" dirty="0"/>
              <a:t>تنتشر </a:t>
            </a:r>
            <a:r>
              <a:rPr lang="ar-IQ" dirty="0" smtClean="0"/>
              <a:t>على مدى </a:t>
            </a:r>
            <a:r>
              <a:rPr lang="ar-IQ" dirty="0"/>
              <a:t>حجم كبير من الانتـاج ومـن ثـم فـان </a:t>
            </a:r>
            <a:r>
              <a:rPr lang="ar-IQ" dirty="0" smtClean="0"/>
              <a:t>التكلفة </a:t>
            </a:r>
            <a:r>
              <a:rPr lang="ar-IQ" dirty="0"/>
              <a:t>الثابتـة لكـل وحدة من معدل التدفق </a:t>
            </a:r>
            <a:r>
              <a:rPr lang="ar-IQ" dirty="0" smtClean="0"/>
              <a:t>ستنخفض.</a:t>
            </a:r>
          </a:p>
          <a:p>
            <a:pPr marL="0" indent="0" algn="just" rtl="1">
              <a:buNone/>
            </a:pPr>
            <a:r>
              <a:rPr lang="ar-IQ" dirty="0" smtClean="0"/>
              <a:t> </a:t>
            </a:r>
            <a:r>
              <a:rPr lang="ar-IQ" sz="2200" b="1" u="sng" dirty="0" smtClean="0"/>
              <a:t>3- التسـليم </a:t>
            </a:r>
            <a:r>
              <a:rPr lang="ar-IQ" sz="2200" b="1" u="sng" dirty="0"/>
              <a:t>فــي الوقــت </a:t>
            </a:r>
            <a:r>
              <a:rPr lang="ar-IQ" sz="2200" b="1" u="sng" dirty="0" smtClean="0"/>
              <a:t>المحـدد: </a:t>
            </a:r>
            <a:r>
              <a:rPr lang="ar-IQ" dirty="0"/>
              <a:t>فــي احيــان كثيـرة واذا كــان جــزء مـن الشــركة يقــع تحـت بعــض القيــود </a:t>
            </a:r>
            <a:r>
              <a:rPr lang="ar-IQ" dirty="0" smtClean="0"/>
              <a:t>الجوهرية </a:t>
            </a:r>
            <a:r>
              <a:rPr lang="ar-IQ" dirty="0"/>
              <a:t>والتــي ليســت </a:t>
            </a:r>
            <a:r>
              <a:rPr lang="ar-IQ" dirty="0" smtClean="0"/>
              <a:t>تحت </a:t>
            </a:r>
            <a:r>
              <a:rPr lang="ar-IQ" dirty="0"/>
              <a:t>الرقابة وذلك كباقي </a:t>
            </a:r>
            <a:r>
              <a:rPr lang="ar-IQ" dirty="0" smtClean="0"/>
              <a:t>العمليات </a:t>
            </a:r>
            <a:r>
              <a:rPr lang="ar-IQ" dirty="0"/>
              <a:t>داخل الشركة , ونتيجة لذلك فان القيد </a:t>
            </a:r>
            <a:r>
              <a:rPr lang="ar-IQ" dirty="0" smtClean="0"/>
              <a:t>نفسه </a:t>
            </a:r>
            <a:r>
              <a:rPr lang="ar-IQ" dirty="0"/>
              <a:t>او زيادة الفاقد ترجـع الـى الانتـاج </a:t>
            </a:r>
            <a:r>
              <a:rPr lang="ar-IQ" dirty="0" smtClean="0"/>
              <a:t>الزائد </a:t>
            </a:r>
            <a:r>
              <a:rPr lang="ar-IQ" dirty="0"/>
              <a:t>فـي التدفق الصاعد </a:t>
            </a:r>
            <a:r>
              <a:rPr lang="ar-IQ" dirty="0" smtClean="0"/>
              <a:t>للعمليات(نحو </a:t>
            </a:r>
            <a:r>
              <a:rPr lang="ar-IQ" dirty="0"/>
              <a:t>الموردين)من </a:t>
            </a:r>
            <a:r>
              <a:rPr lang="ar-IQ" dirty="0" smtClean="0"/>
              <a:t>هذا القيد </a:t>
            </a:r>
            <a:r>
              <a:rPr lang="ar-IQ" dirty="0"/>
              <a:t>. </a:t>
            </a:r>
            <a:endParaRPr lang="ar-IQ" dirty="0" smtClean="0"/>
          </a:p>
          <a:p>
            <a:pPr marL="0" indent="0" algn="just" rtl="1">
              <a:buNone/>
            </a:pPr>
            <a:r>
              <a:rPr lang="ar-IQ" sz="2200" b="1" u="sng" dirty="0" smtClean="0"/>
              <a:t>4 -تخصـيص </a:t>
            </a:r>
            <a:r>
              <a:rPr lang="ar-IQ" sz="2200" b="1" u="sng" dirty="0"/>
              <a:t>وقـت الادارة بالطريقــة التـي تحقــق عائـدا </a:t>
            </a:r>
            <a:r>
              <a:rPr lang="ar-IQ" sz="2200" b="1" u="sng" dirty="0" smtClean="0"/>
              <a:t>اعلـى: </a:t>
            </a:r>
            <a:r>
              <a:rPr lang="ar-IQ" dirty="0"/>
              <a:t>مـن خـلال التركيــز </a:t>
            </a:r>
            <a:r>
              <a:rPr lang="ar-IQ" dirty="0" smtClean="0"/>
              <a:t>على معظــم </a:t>
            </a:r>
            <a:r>
              <a:rPr lang="ar-IQ" dirty="0"/>
              <a:t>القيـود </a:t>
            </a:r>
            <a:r>
              <a:rPr lang="ar-IQ" dirty="0" smtClean="0"/>
              <a:t>الجوهرية </a:t>
            </a:r>
            <a:r>
              <a:rPr lang="ar-IQ" dirty="0"/>
              <a:t>, فـان وقــت </a:t>
            </a:r>
            <a:r>
              <a:rPr lang="ar-IQ" dirty="0" smtClean="0"/>
              <a:t>الادارة  </a:t>
            </a:r>
            <a:r>
              <a:rPr lang="ar-IQ" dirty="0"/>
              <a:t>ســوف يــتم </a:t>
            </a:r>
            <a:r>
              <a:rPr lang="ar-IQ" dirty="0" smtClean="0"/>
              <a:t>تخصيصه </a:t>
            </a:r>
            <a:r>
              <a:rPr lang="ar-IQ" dirty="0"/>
              <a:t>لحــل المشــكلات التــي تحــدث والتــي قــد تكــون </a:t>
            </a:r>
            <a:r>
              <a:rPr lang="ar-IQ" dirty="0" smtClean="0"/>
              <a:t>متشابهة </a:t>
            </a:r>
            <a:r>
              <a:rPr lang="ar-IQ" dirty="0"/>
              <a:t>فمــن </a:t>
            </a:r>
            <a:r>
              <a:rPr lang="ar-IQ" dirty="0" smtClean="0"/>
              <a:t>المحتمــل ان </a:t>
            </a:r>
            <a:r>
              <a:rPr lang="ar-IQ" dirty="0"/>
              <a:t>تحقــق اثــار ايجابيــا </a:t>
            </a:r>
            <a:r>
              <a:rPr lang="ar-IQ" dirty="0" smtClean="0"/>
              <a:t>وجوهريا  </a:t>
            </a:r>
            <a:r>
              <a:rPr lang="ar-IQ" dirty="0"/>
              <a:t>اكبر </a:t>
            </a:r>
            <a:r>
              <a:rPr lang="ar-IQ" dirty="0" smtClean="0"/>
              <a:t>على الاقل </a:t>
            </a:r>
            <a:r>
              <a:rPr lang="ar-IQ" dirty="0"/>
              <a:t>في الاجل القصير .</a:t>
            </a:r>
            <a:endParaRPr lang="en-US" dirty="0"/>
          </a:p>
        </p:txBody>
      </p:sp>
    </p:spTree>
    <p:extLst>
      <p:ext uri="{BB962C8B-B14F-4D97-AF65-F5344CB8AC3E}">
        <p14:creationId xmlns:p14="http://schemas.microsoft.com/office/powerpoint/2010/main" val="970730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2400" b="1" dirty="0" smtClean="0"/>
              <a:t>رابعاً: افتراضات </a:t>
            </a:r>
            <a:r>
              <a:rPr lang="ar-IQ" sz="2400" b="1" dirty="0"/>
              <a:t>نظرية القيود</a:t>
            </a:r>
            <a:endParaRPr lang="en-US" sz="2400" b="1" dirty="0"/>
          </a:p>
        </p:txBody>
      </p:sp>
      <p:sp>
        <p:nvSpPr>
          <p:cNvPr id="3" name="عنصر نائب للمحتوى 2"/>
          <p:cNvSpPr>
            <a:spLocks noGrp="1"/>
          </p:cNvSpPr>
          <p:nvPr>
            <p:ph idx="1"/>
          </p:nvPr>
        </p:nvSpPr>
        <p:spPr/>
        <p:txBody>
          <a:bodyPr>
            <a:normAutofit/>
          </a:bodyPr>
          <a:lstStyle/>
          <a:p>
            <a:pPr algn="just" rtl="1"/>
            <a:r>
              <a:rPr lang="ar-IQ" sz="2000" u="sng" dirty="0"/>
              <a:t>تبنى نظرية القيود </a:t>
            </a:r>
            <a:r>
              <a:rPr lang="ar-IQ" sz="2000" u="sng" dirty="0" smtClean="0"/>
              <a:t>على مجموعة </a:t>
            </a:r>
            <a:r>
              <a:rPr lang="ar-IQ" sz="2000" u="sng" dirty="0"/>
              <a:t>من </a:t>
            </a:r>
            <a:r>
              <a:rPr lang="ar-IQ" sz="2000" u="sng" dirty="0" smtClean="0"/>
              <a:t>الافتراضات وهي</a:t>
            </a:r>
            <a:r>
              <a:rPr lang="ar-IQ" sz="2000" u="sng" dirty="0"/>
              <a:t>: </a:t>
            </a:r>
            <a:r>
              <a:rPr lang="ar-IQ" sz="2000" u="sng" dirty="0" smtClean="0"/>
              <a:t>(عبد الرزاق، 2008، 56-55)</a:t>
            </a:r>
            <a:endParaRPr lang="ar-IQ" sz="2000" dirty="0" smtClean="0"/>
          </a:p>
          <a:p>
            <a:pPr algn="just" rtl="1"/>
            <a:r>
              <a:rPr lang="ar-IQ" sz="2000" dirty="0" smtClean="0"/>
              <a:t>1- تفترض </a:t>
            </a:r>
            <a:r>
              <a:rPr lang="ar-IQ" sz="2000" dirty="0"/>
              <a:t>نظرية القيود بأن </a:t>
            </a:r>
            <a:r>
              <a:rPr lang="ar-IQ" sz="2000" dirty="0" smtClean="0"/>
              <a:t>الهدف </a:t>
            </a:r>
            <a:r>
              <a:rPr lang="ar-IQ" sz="2000" dirty="0"/>
              <a:t>الأساس لأي شركة أو منظمة </a:t>
            </a:r>
            <a:r>
              <a:rPr lang="ar-IQ" sz="2000" dirty="0" smtClean="0"/>
              <a:t>هو تحقيق </a:t>
            </a:r>
            <a:r>
              <a:rPr lang="ar-IQ" sz="2000" dirty="0"/>
              <a:t>الأرباح  ويمكن </a:t>
            </a:r>
            <a:r>
              <a:rPr lang="ar-IQ" sz="2000" dirty="0" smtClean="0"/>
              <a:t>للشركة </a:t>
            </a:r>
            <a:r>
              <a:rPr lang="ar-IQ" sz="2000" dirty="0"/>
              <a:t>أن تتابع </a:t>
            </a:r>
            <a:r>
              <a:rPr lang="ar-IQ" sz="2000" dirty="0" smtClean="0"/>
              <a:t>هدفها </a:t>
            </a:r>
            <a:r>
              <a:rPr lang="ar-IQ" sz="2000" dirty="0"/>
              <a:t>الأساس والمتمثل بتحقيق الأرباح, </a:t>
            </a:r>
            <a:r>
              <a:rPr lang="ar-IQ" sz="2000" dirty="0" smtClean="0"/>
              <a:t>بالمؤشرات </a:t>
            </a:r>
            <a:r>
              <a:rPr lang="ar-IQ" sz="2000" dirty="0"/>
              <a:t>الآتية : </a:t>
            </a:r>
            <a:endParaRPr lang="ar-IQ" sz="2000" dirty="0" smtClean="0"/>
          </a:p>
          <a:p>
            <a:pPr algn="just" rtl="1"/>
            <a:r>
              <a:rPr lang="ar-IQ" sz="2000" dirty="0" smtClean="0"/>
              <a:t>أ- المؤشرات المالية مثل صافي </a:t>
            </a:r>
            <a:r>
              <a:rPr lang="ar-IQ" sz="2000" dirty="0"/>
              <a:t>الربح </a:t>
            </a:r>
            <a:r>
              <a:rPr lang="ar-IQ" sz="2000" dirty="0" smtClean="0"/>
              <a:t>، العائد على الاستثمار، التدفق </a:t>
            </a:r>
            <a:r>
              <a:rPr lang="ar-IQ" sz="2000" dirty="0"/>
              <a:t>النقدي </a:t>
            </a:r>
            <a:r>
              <a:rPr lang="ar-IQ" sz="2000" dirty="0" smtClean="0"/>
              <a:t>.</a:t>
            </a:r>
          </a:p>
          <a:p>
            <a:pPr algn="just" rtl="1"/>
            <a:r>
              <a:rPr lang="ar-IQ" sz="2000" dirty="0" smtClean="0"/>
              <a:t>ب- المؤشرات التشغيلية </a:t>
            </a:r>
            <a:r>
              <a:rPr lang="ar-IQ" sz="2000" dirty="0"/>
              <a:t>:المخرجات </a:t>
            </a:r>
            <a:r>
              <a:rPr lang="ar-IQ" sz="2000" dirty="0" smtClean="0"/>
              <a:t>المباعة، المخزون، الاستثمار، المصروفات التشغيلية.</a:t>
            </a:r>
          </a:p>
          <a:p>
            <a:pPr algn="just" rtl="1"/>
            <a:endParaRPr lang="ar-IQ" sz="2000" dirty="0"/>
          </a:p>
          <a:p>
            <a:pPr algn="just" rtl="1"/>
            <a:r>
              <a:rPr lang="ar-IQ" sz="2000" dirty="0"/>
              <a:t>2- </a:t>
            </a:r>
            <a:r>
              <a:rPr lang="ar-IQ" sz="2000" dirty="0" smtClean="0"/>
              <a:t>الافتراض الثاني لنظرية القيود هو أن </a:t>
            </a:r>
            <a:r>
              <a:rPr lang="ar-IQ" sz="2000" dirty="0"/>
              <a:t>موارد الشركة تكون </a:t>
            </a:r>
            <a:r>
              <a:rPr lang="ar-IQ" sz="2000" dirty="0" smtClean="0"/>
              <a:t>على ثلاثة أنواع هي:( موارد ذات اختناق،  وموارد غير ذات اختناق، وموارد مقيدة بالطاقة (وهي تمثل تلك الموارد التي لا تشكل نقطة اختناق لكنه في حالة عدم استغلالها بشكل فاعل وكفؤ تشكل نقطة اختناق مؤثرة.</a:t>
            </a:r>
          </a:p>
          <a:p>
            <a:pPr algn="just" rtl="1"/>
            <a:endParaRPr lang="ar-IQ" sz="2000" dirty="0"/>
          </a:p>
          <a:p>
            <a:pPr algn="just" rtl="1"/>
            <a:r>
              <a:rPr lang="ar-IQ" sz="2000" dirty="0" smtClean="0"/>
              <a:t>3- إن أغلب العمليات </a:t>
            </a:r>
            <a:r>
              <a:rPr lang="ar-IQ" sz="2000" dirty="0"/>
              <a:t>التصنيعية التي يكون </a:t>
            </a:r>
            <a:r>
              <a:rPr lang="ar-IQ" sz="2000" dirty="0" smtClean="0"/>
              <a:t>فيها طاقة </a:t>
            </a:r>
            <a:r>
              <a:rPr lang="ar-IQ" sz="2000" dirty="0"/>
              <a:t>واحدة مقيدة يكون من </a:t>
            </a:r>
            <a:r>
              <a:rPr lang="ar-IQ" sz="2000" dirty="0" smtClean="0"/>
              <a:t>السهولة معالجتها والسيطرة عليها</a:t>
            </a:r>
          </a:p>
        </p:txBody>
      </p:sp>
    </p:spTree>
    <p:extLst>
      <p:ext uri="{BB962C8B-B14F-4D97-AF65-F5344CB8AC3E}">
        <p14:creationId xmlns:p14="http://schemas.microsoft.com/office/powerpoint/2010/main" val="3041833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2400" b="1" dirty="0"/>
              <a:t>خامساً: </a:t>
            </a:r>
            <a:r>
              <a:rPr lang="ar-SA" sz="2400" b="1" dirty="0" smtClean="0"/>
              <a:t>نظرية </a:t>
            </a:r>
            <a:r>
              <a:rPr lang="ar-SA" sz="2400" b="1" dirty="0"/>
              <a:t>القيود في الفكر </a:t>
            </a:r>
            <a:r>
              <a:rPr lang="ar-SA" sz="2400" b="1" dirty="0" smtClean="0"/>
              <a:t>المحاسبي</a:t>
            </a:r>
            <a:endParaRPr lang="en-US" sz="2400" dirty="0"/>
          </a:p>
        </p:txBody>
      </p:sp>
      <p:sp>
        <p:nvSpPr>
          <p:cNvPr id="3" name="عنصر نائب للمحتوى 2"/>
          <p:cNvSpPr>
            <a:spLocks noGrp="1"/>
          </p:cNvSpPr>
          <p:nvPr>
            <p:ph idx="1"/>
          </p:nvPr>
        </p:nvSpPr>
        <p:spPr>
          <a:xfrm>
            <a:off x="457200" y="1600200"/>
            <a:ext cx="8229600" cy="4876800"/>
          </a:xfrm>
        </p:spPr>
        <p:txBody>
          <a:bodyPr>
            <a:noAutofit/>
          </a:bodyPr>
          <a:lstStyle/>
          <a:p>
            <a:pPr algn="just" rtl="1"/>
            <a:r>
              <a:rPr lang="ar-SA" sz="2000" dirty="0"/>
              <a:t>ان </a:t>
            </a:r>
            <a:r>
              <a:rPr lang="ar-SA" sz="2000" dirty="0" smtClean="0"/>
              <a:t>الفكر</a:t>
            </a:r>
            <a:r>
              <a:rPr lang="ar-IQ" sz="2000" dirty="0" smtClean="0"/>
              <a:t> المحاسبي</a:t>
            </a:r>
            <a:r>
              <a:rPr lang="ar-SA" sz="2000" dirty="0" smtClean="0"/>
              <a:t> </a:t>
            </a:r>
            <a:r>
              <a:rPr lang="ar-SA" sz="2000" dirty="0"/>
              <a:t>التكاليفي التقليدي يركز على استخدام الموارد بكامل طاقتها, متجاهلاً بذلك العلاقات التشابكية بين الموارد في النظام, وبالتالي فإن ذلك كان يقود إلى نظره غير سليمة للشركة, كما أن الأدوات الرقابية لمحاسبة التكاليف التقليدية مثل التكاليف المعيارية كانت تعامل الشركة </a:t>
            </a:r>
            <a:r>
              <a:rPr lang="ar-SA" sz="2000" dirty="0" smtClean="0"/>
              <a:t>كأنها </a:t>
            </a:r>
            <a:r>
              <a:rPr lang="ar-SA" sz="2000" dirty="0"/>
              <a:t>مجموعات منفصلة ومستقلة من الاستثمارات, بدلاً من النظر إليها على أنها نظام واحد مصمم لتحقيق الأموال.</a:t>
            </a:r>
            <a:endParaRPr lang="en-US" sz="2000" dirty="0"/>
          </a:p>
          <a:p>
            <a:pPr algn="justLow" rtl="1"/>
            <a:r>
              <a:rPr lang="ar-SA" sz="2000" dirty="0"/>
              <a:t>في حين كانت أفكار </a:t>
            </a:r>
            <a:r>
              <a:rPr lang="en-US" sz="2000" dirty="0"/>
              <a:t>Goldratt</a:t>
            </a:r>
            <a:r>
              <a:rPr lang="ar-IQ" sz="2000" dirty="0"/>
              <a:t> عند بنائه لمفهوم نظرية القيود تقوم على وجود قدرة محدودة في نقاط حرجة معينة في أية جدولة زمنية للإنتاج,</a:t>
            </a:r>
            <a:r>
              <a:rPr lang="ar-SA" sz="2000" dirty="0"/>
              <a:t> وان العمل على معالجة هذه الاختناقات سيزيد من سرعة العملية الإنتاجية في الشركة وبالتالي يؤدي إلى تعظيم الربحية, فهي تركز على التحسين المستمر عن طريق أدارة تلك القيود, وبموجب هذه النظرية فإن المواد الأولية تعد كلفة متغيرة أما باقي التكاليف التشغيلية فتعد تكاليف ثابتة ، ولا تعتمد نظرية القيود أسلوب توزيع التكاليف الثابتة على الوحدات المنتجة كما في نظام التكاليف التقليدي وتستخدم هذه النظرية محاسبة الانجاز (</a:t>
            </a:r>
            <a:r>
              <a:rPr lang="en-US" sz="2000" dirty="0"/>
              <a:t>throughput</a:t>
            </a:r>
            <a:r>
              <a:rPr lang="ar-SA" sz="2000" dirty="0"/>
              <a:t>) لغرض تسعير المنتجات وتوجيه رأس المال العامل وقرارات الاستثمار في المدى القصير وتحتسب الانجاز عن طريق سعر بيع المنتج مطروحاً منه تكلفة مواده المباشرة, أما باقي التكاليف تؤخذ منفصلة كالتكاليف التشغيلية ولا يتم تحميلها على </a:t>
            </a:r>
            <a:r>
              <a:rPr lang="ar-SA" sz="2000" dirty="0" smtClean="0"/>
              <a:t>المنت</a:t>
            </a:r>
            <a:r>
              <a:rPr lang="ar-IQ" sz="2000" dirty="0" smtClean="0"/>
              <a:t>ج.</a:t>
            </a:r>
          </a:p>
          <a:p>
            <a:pPr marL="0" indent="0" algn="just" rtl="1">
              <a:buNone/>
            </a:pPr>
            <a:r>
              <a:rPr lang="en-US" sz="1600" dirty="0" smtClean="0"/>
              <a:t>(</a:t>
            </a:r>
            <a:r>
              <a:rPr lang="en-US" sz="1600" dirty="0"/>
              <a:t>Freeman and Technical Information Service, 2007, 1-10)</a:t>
            </a:r>
          </a:p>
          <a:p>
            <a:pPr algn="just"/>
            <a:endParaRPr lang="en-US" sz="2000" dirty="0"/>
          </a:p>
        </p:txBody>
      </p:sp>
    </p:spTree>
    <p:extLst>
      <p:ext uri="{BB962C8B-B14F-4D97-AF65-F5344CB8AC3E}">
        <p14:creationId xmlns:p14="http://schemas.microsoft.com/office/powerpoint/2010/main" val="1273330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JO" sz="2400" b="1" dirty="0"/>
              <a:t>قياس الأداء والمحاسبة الإنتاجية </a:t>
            </a:r>
            <a:endParaRPr lang="en-US" sz="2400" dirty="0"/>
          </a:p>
        </p:txBody>
      </p:sp>
      <p:sp>
        <p:nvSpPr>
          <p:cNvPr id="3" name="عنصر نائب للمحتوى 2"/>
          <p:cNvSpPr>
            <a:spLocks noGrp="1"/>
          </p:cNvSpPr>
          <p:nvPr>
            <p:ph idx="1"/>
          </p:nvPr>
        </p:nvSpPr>
        <p:spPr/>
        <p:txBody>
          <a:bodyPr>
            <a:normAutofit lnSpcReduction="10000"/>
          </a:bodyPr>
          <a:lstStyle/>
          <a:p>
            <a:pPr algn="just" rtl="1">
              <a:lnSpc>
                <a:spcPct val="150000"/>
              </a:lnSpc>
            </a:pPr>
            <a:r>
              <a:rPr lang="ar-JO" dirty="0" smtClean="0"/>
              <a:t>واحدة </a:t>
            </a:r>
            <a:r>
              <a:rPr lang="ar-JO" dirty="0"/>
              <a:t>من الفرضيات الأساسية لنظرية القيود هو أن الأهداف الحالية والمستقبلية للشركات هي كسب المال وجني الأرباح (</a:t>
            </a:r>
            <a:r>
              <a:rPr lang="en-US" dirty="0" err="1"/>
              <a:t>Kaygusuz</a:t>
            </a:r>
            <a:r>
              <a:rPr lang="en-US" dirty="0"/>
              <a:t> </a:t>
            </a:r>
            <a:r>
              <a:rPr lang="ar-JO" dirty="0"/>
              <a:t>،</a:t>
            </a:r>
            <a:r>
              <a:rPr lang="en-US" dirty="0"/>
              <a:t>2006</a:t>
            </a:r>
            <a:r>
              <a:rPr lang="ar-JO" dirty="0"/>
              <a:t>، </a:t>
            </a:r>
            <a:r>
              <a:rPr lang="en-US" dirty="0"/>
              <a:t>160</a:t>
            </a:r>
            <a:r>
              <a:rPr lang="ar-JO" dirty="0"/>
              <a:t>)، وكما ذكر (</a:t>
            </a:r>
            <a:r>
              <a:rPr lang="en-US" dirty="0" err="1"/>
              <a:t>Tollington</a:t>
            </a:r>
            <a:r>
              <a:rPr lang="en-US" dirty="0"/>
              <a:t> </a:t>
            </a:r>
            <a:r>
              <a:rPr lang="ar-JO" dirty="0"/>
              <a:t>و </a:t>
            </a:r>
            <a:r>
              <a:rPr lang="en-US" dirty="0"/>
              <a:t>Huang</a:t>
            </a:r>
            <a:r>
              <a:rPr lang="ar-JO" dirty="0"/>
              <a:t>).من أجل تحقيق هذا الهدف ، وضعت القياسات المعدة لقياس لأداء تم تصنيف الأعمال في مجموعتين (</a:t>
            </a:r>
            <a:r>
              <a:rPr lang="ar-JO" dirty="0" err="1"/>
              <a:t>كيرلي</a:t>
            </a:r>
            <a:r>
              <a:rPr lang="ar-JO" dirty="0"/>
              <a:t> </a:t>
            </a:r>
            <a:r>
              <a:rPr lang="ar-JO" dirty="0" err="1"/>
              <a:t>وكايالي</a:t>
            </a:r>
            <a:r>
              <a:rPr lang="ar-JO" dirty="0"/>
              <a:t> ، 2010: 101): التدابير التشغيلية والإجراءات المالية. التدابير التشغيلية هي نفقات الإنتاج والمخزون والتشغيل (</a:t>
            </a:r>
            <a:r>
              <a:rPr lang="en-US" dirty="0"/>
              <a:t>Corbett </a:t>
            </a:r>
            <a:r>
              <a:rPr lang="ar-JO" dirty="0"/>
              <a:t>، </a:t>
            </a:r>
            <a:r>
              <a:rPr lang="en-US" dirty="0"/>
              <a:t>2000</a:t>
            </a:r>
            <a:r>
              <a:rPr lang="ar-JO" dirty="0"/>
              <a:t>، </a:t>
            </a:r>
            <a:r>
              <a:rPr lang="en-US" dirty="0"/>
              <a:t>38</a:t>
            </a:r>
            <a:r>
              <a:rPr lang="ar-JO" dirty="0"/>
              <a:t>) على التدابير المالية الأخرى هي صافي الربح ، العائد على الاستثمار والتدفق النقدي (</a:t>
            </a:r>
            <a:r>
              <a:rPr lang="en-US" dirty="0"/>
              <a:t>IMA </a:t>
            </a:r>
            <a:r>
              <a:rPr lang="ar-JO" dirty="0"/>
              <a:t>، </a:t>
            </a:r>
            <a:r>
              <a:rPr lang="en-US" dirty="0"/>
              <a:t>1999: 38 </a:t>
            </a:r>
            <a:r>
              <a:rPr lang="ar-JO" dirty="0"/>
              <a:t>؛الرحمن ، 1998: 342). في الشكل 1 ، تظهر مقاييس الأداء المستخدمة في نظرية القيود بشكل تخطيطي (</a:t>
            </a:r>
            <a:r>
              <a:rPr lang="ar-JO" dirty="0" err="1"/>
              <a:t>كيرلي</a:t>
            </a:r>
            <a:r>
              <a:rPr lang="ar-JO" dirty="0"/>
              <a:t> وكيالي ، 2010: 101</a:t>
            </a:r>
            <a:r>
              <a:rPr lang="ar-JO" dirty="0" smtClean="0"/>
              <a:t>)</a:t>
            </a:r>
            <a:r>
              <a:rPr lang="ar-IQ" dirty="0" smtClean="0"/>
              <a:t> وكما يلي</a:t>
            </a:r>
            <a:r>
              <a:rPr lang="ar-JO" dirty="0" smtClean="0"/>
              <a:t>:</a:t>
            </a:r>
            <a:endParaRPr lang="en-US" dirty="0"/>
          </a:p>
          <a:p>
            <a:endParaRPr lang="en-US" dirty="0"/>
          </a:p>
        </p:txBody>
      </p:sp>
    </p:spTree>
    <p:extLst>
      <p:ext uri="{BB962C8B-B14F-4D97-AF65-F5344CB8AC3E}">
        <p14:creationId xmlns:p14="http://schemas.microsoft.com/office/powerpoint/2010/main" val="64388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rtl="1"/>
            <a:r>
              <a:rPr lang="ar-SA" sz="2800" b="1" dirty="0"/>
              <a:t> </a:t>
            </a:r>
            <a:r>
              <a:rPr lang="ar-IQ" sz="2800" b="1" dirty="0" smtClean="0"/>
              <a:t>شكل (</a:t>
            </a:r>
            <a:r>
              <a:rPr lang="ar-SA" sz="2800" b="1" dirty="0" smtClean="0"/>
              <a:t>مقاييس </a:t>
            </a:r>
            <a:r>
              <a:rPr lang="ar-SA" sz="2800" b="1" dirty="0"/>
              <a:t>الأداء في نظرية </a:t>
            </a:r>
            <a:r>
              <a:rPr lang="ar-SA" sz="2800" b="1" dirty="0" smtClean="0"/>
              <a:t>القيود</a:t>
            </a:r>
            <a:r>
              <a:rPr lang="ar-IQ" sz="2800" b="1" dirty="0" smtClean="0"/>
              <a:t>) </a:t>
            </a:r>
            <a:endParaRPr lang="en-US" sz="2800" dirty="0"/>
          </a:p>
        </p:txBody>
      </p:sp>
      <p:pic>
        <p:nvPicPr>
          <p:cNvPr id="4" name="عنصر نائب للمحتوى 3"/>
          <p:cNvPicPr>
            <a:picLocks noGrp="1"/>
          </p:cNvPicPr>
          <p:nvPr>
            <p:ph idx="1"/>
          </p:nvPr>
        </p:nvPicPr>
        <p:blipFill>
          <a:blip r:embed="rId2"/>
          <a:stretch>
            <a:fillRect/>
          </a:stretch>
        </p:blipFill>
        <p:spPr>
          <a:xfrm>
            <a:off x="685800" y="2285999"/>
            <a:ext cx="7772400" cy="4267201"/>
          </a:xfrm>
          <a:prstGeom prst="rect">
            <a:avLst/>
          </a:prstGeom>
        </p:spPr>
      </p:pic>
    </p:spTree>
    <p:extLst>
      <p:ext uri="{BB962C8B-B14F-4D97-AF65-F5344CB8AC3E}">
        <p14:creationId xmlns:p14="http://schemas.microsoft.com/office/powerpoint/2010/main" val="3319590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ضوح">
  <a:themeElements>
    <a:clrScheme name="وضوح">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ضوح">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462</TotalTime>
  <Words>3606</Words>
  <Application>Microsoft Office PowerPoint</Application>
  <PresentationFormat>On-screen Show (4:3)</PresentationFormat>
  <Paragraphs>139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Arabic Typesetting</vt:lpstr>
      <vt:lpstr>Arial</vt:lpstr>
      <vt:lpstr>Monotype Koufi</vt:lpstr>
      <vt:lpstr>Simplified Arabic</vt:lpstr>
      <vt:lpstr>Times New Roman</vt:lpstr>
      <vt:lpstr>Traditional Arabic</vt:lpstr>
      <vt:lpstr>وضوح</vt:lpstr>
      <vt:lpstr>   دراسة مقارنة لنظرية القيود والمحاسبة عن الانجاز ومحاسبة التكاليف  التقليدية  </vt:lpstr>
      <vt:lpstr>فلسفة نظـــــــــــــــــــــــــــرية القـــيـــــــــــــــــــود</vt:lpstr>
      <vt:lpstr>PowerPoint Presentation</vt:lpstr>
      <vt:lpstr>ثانياً: مبادئ نظرية القيود</vt:lpstr>
      <vt:lpstr>ثالثاً: الفوائد الرئيسية من تطبيق نظرية القيود : ( WWW.dr-mamdouhrefaiy.com)</vt:lpstr>
      <vt:lpstr>رابعاً: افتراضات نظرية القيود</vt:lpstr>
      <vt:lpstr>خامساً: نظرية القيود في الفكر المحاسبي</vt:lpstr>
      <vt:lpstr>قياس الأداء والمحاسبة الإنتاجية </vt:lpstr>
      <vt:lpstr> شكل (مقاييس الأداء في نظرية القيود) </vt:lpstr>
      <vt:lpstr>PowerPoint Presentation</vt:lpstr>
      <vt:lpstr>PowerPoint Presentation</vt:lpstr>
      <vt:lpstr> 1. مفهوم محاســـــــــــــبة الإنـجاز</vt:lpstr>
      <vt:lpstr>2- أهمية محاسبة الانجاز</vt:lpstr>
      <vt:lpstr>3-  افتراضات محاسبة الانجاز</vt:lpstr>
      <vt:lpstr>4- أوجه الاختلاف بين محاسبة الانجاز ومحاسبة التكاليف التقليدية (العشماوي،2011)</vt:lpstr>
      <vt:lpstr>5- مزايا وعيوب محاسبة الانجاز: (عابدين، 2016، 26) </vt:lpstr>
      <vt:lpstr>قائمة المصادر والمراجع</vt:lpstr>
      <vt:lpstr>PowerPoint Presentation</vt:lpstr>
    </vt:vector>
  </TitlesOfParts>
  <Company>فراس الصعيو</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بحثية بعنوان ( إدارة الجودة الشاملة )</dc:title>
  <dc:creator>Windows User</dc:creator>
  <cp:lastModifiedBy>Faisal</cp:lastModifiedBy>
  <cp:revision>43</cp:revision>
  <dcterms:created xsi:type="dcterms:W3CDTF">2019-03-25T20:27:13Z</dcterms:created>
  <dcterms:modified xsi:type="dcterms:W3CDTF">2019-06-09T20:27:25Z</dcterms:modified>
</cp:coreProperties>
</file>