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4106999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03890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1326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0466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E9EF46CA-FF9D-45CC-ADE8-A391E58B9FD5}" type="datetimeFigureOut">
              <a:rPr lang="en-US" smtClean="0"/>
              <a:pPr/>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0467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E9EF46CA-FF9D-45CC-ADE8-A391E58B9FD5}"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192880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E9EF46CA-FF9D-45CC-ADE8-A391E58B9FD5}" type="datetimeFigureOut">
              <a:rPr lang="en-US" smtClean="0"/>
              <a:pPr/>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531342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E9EF46CA-FF9D-45CC-ADE8-A391E58B9FD5}" type="datetimeFigureOut">
              <a:rPr lang="en-US" smtClean="0"/>
              <a:pPr/>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710932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F46CA-FF9D-45CC-ADE8-A391E58B9FD5}" type="datetimeFigureOut">
              <a:rPr lang="en-US" smtClean="0"/>
              <a:pPr/>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2735373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9EF46CA-FF9D-45CC-ADE8-A391E58B9FD5}"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91353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9EF46CA-FF9D-45CC-ADE8-A391E58B9FD5}" type="datetimeFigureOut">
              <a:rPr lang="en-US" smtClean="0"/>
              <a:pPr/>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886817-1D22-4A24-A0FA-D7E682012D54}" type="slidenum">
              <a:rPr lang="en-US" smtClean="0"/>
              <a:pPr/>
              <a:t>‹#›</a:t>
            </a:fld>
            <a:endParaRPr lang="en-US"/>
          </a:p>
        </p:txBody>
      </p:sp>
    </p:spTree>
    <p:extLst>
      <p:ext uri="{BB962C8B-B14F-4D97-AF65-F5344CB8AC3E}">
        <p14:creationId xmlns:p14="http://schemas.microsoft.com/office/powerpoint/2010/main" val="3401718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EF46CA-FF9D-45CC-ADE8-A391E58B9FD5}" type="datetimeFigureOut">
              <a:rPr lang="en-US" smtClean="0"/>
              <a:pPr/>
              <a:t>6/8/2019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886817-1D22-4A24-A0FA-D7E682012D54}" type="slidenum">
              <a:rPr lang="en-US" smtClean="0"/>
              <a:pPr/>
              <a:t>‹#›</a:t>
            </a:fld>
            <a:endParaRPr lang="en-US"/>
          </a:p>
        </p:txBody>
      </p:sp>
    </p:spTree>
    <p:extLst>
      <p:ext uri="{BB962C8B-B14F-4D97-AF65-F5344CB8AC3E}">
        <p14:creationId xmlns:p14="http://schemas.microsoft.com/office/powerpoint/2010/main" val="10090758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905000" y="381000"/>
            <a:ext cx="8534400" cy="3124200"/>
          </a:xfrm>
        </p:spPr>
        <p:txBody>
          <a:bodyPr>
            <a:normAutofit fontScale="90000"/>
          </a:bodyPr>
          <a:lstStyle/>
          <a:p>
            <a:r>
              <a:rPr lang="ar-IQ" b="1" dirty="0" smtClean="0">
                <a:solidFill>
                  <a:srgbClr val="0000CC"/>
                </a:solidFill>
                <a:effectLst>
                  <a:outerShdw blurRad="38100" dist="38100" dir="2700000" algn="tl">
                    <a:srgbClr val="000000">
                      <a:alpha val="43137"/>
                    </a:srgbClr>
                  </a:outerShdw>
                </a:effectLst>
              </a:rPr>
              <a:t/>
            </a:r>
            <a:br>
              <a:rPr lang="ar-IQ" b="1" dirty="0" smtClean="0">
                <a:solidFill>
                  <a:srgbClr val="0000CC"/>
                </a:solidFill>
                <a:effectLst>
                  <a:outerShdw blurRad="38100" dist="38100" dir="2700000" algn="tl">
                    <a:srgbClr val="000000">
                      <a:alpha val="43137"/>
                    </a:srgbClr>
                  </a:outerShdw>
                </a:effectLst>
              </a:rPr>
            </a:br>
            <a:r>
              <a:rPr lang="ar-IQ" b="1">
                <a:solidFill>
                  <a:srgbClr val="0000CC"/>
                </a:solidFill>
                <a:effectLst>
                  <a:outerShdw blurRad="38100" dist="38100" dir="2700000" algn="tl">
                    <a:srgbClr val="000000">
                      <a:alpha val="43137"/>
                    </a:srgbClr>
                  </a:outerShdw>
                </a:effectLst>
              </a:rPr>
              <a:t/>
            </a:r>
            <a:br>
              <a:rPr lang="ar-IQ" b="1">
                <a:solidFill>
                  <a:srgbClr val="0000CC"/>
                </a:solidFill>
                <a:effectLst>
                  <a:outerShdw blurRad="38100" dist="38100" dir="2700000" algn="tl">
                    <a:srgbClr val="000000">
                      <a:alpha val="43137"/>
                    </a:srgbClr>
                  </a:outerShdw>
                </a:effectLst>
              </a:rPr>
            </a:br>
            <a:r>
              <a:rPr lang="ar-IQ" b="1" smtClean="0">
                <a:solidFill>
                  <a:srgbClr val="0000CC"/>
                </a:solidFill>
                <a:effectLst>
                  <a:outerShdw blurRad="38100" dist="38100" dir="2700000" algn="tl">
                    <a:srgbClr val="000000">
                      <a:alpha val="43137"/>
                    </a:srgbClr>
                  </a:outerShdw>
                </a:effectLst>
              </a:rPr>
              <a:t>المرتكزات المعرفية لستراتيجية </a:t>
            </a:r>
            <a:r>
              <a:rPr lang="ar-IQ" b="1" dirty="0" smtClean="0">
                <a:solidFill>
                  <a:srgbClr val="0000CC"/>
                </a:solidFill>
                <a:effectLst>
                  <a:outerShdw blurRad="38100" dist="38100" dir="2700000" algn="tl">
                    <a:srgbClr val="000000">
                      <a:alpha val="43137"/>
                    </a:srgbClr>
                  </a:outerShdw>
                </a:effectLst>
              </a:rPr>
              <a:t>بورتر والتكاليف على اساس المواصفات  </a:t>
            </a:r>
            <a:br>
              <a:rPr lang="ar-IQ" b="1" dirty="0" smtClean="0">
                <a:solidFill>
                  <a:srgbClr val="0000CC"/>
                </a:solidFill>
                <a:effectLst>
                  <a:outerShdw blurRad="38100" dist="38100" dir="2700000" algn="tl">
                    <a:srgbClr val="000000">
                      <a:alpha val="43137"/>
                    </a:srgbClr>
                  </a:outerShdw>
                </a:effectLst>
              </a:rPr>
            </a:br>
            <a:r>
              <a:rPr lang="en-US" b="1" dirty="0" smtClean="0">
                <a:solidFill>
                  <a:srgbClr val="0000CC"/>
                </a:solidFill>
                <a:effectLst>
                  <a:outerShdw blurRad="38100" dist="38100" dir="2700000" algn="tl">
                    <a:srgbClr val="000000">
                      <a:alpha val="43137"/>
                    </a:srgbClr>
                  </a:outerShdw>
                </a:effectLst>
              </a:rPr>
              <a:t>STRATEGIC </a:t>
            </a:r>
            <a:r>
              <a:rPr lang="en-US" b="1" dirty="0">
                <a:solidFill>
                  <a:srgbClr val="0000CC"/>
                </a:solidFill>
                <a:effectLst>
                  <a:outerShdw blurRad="38100" dist="38100" dir="2700000" algn="tl">
                    <a:srgbClr val="000000">
                      <a:alpha val="43137"/>
                    </a:srgbClr>
                  </a:outerShdw>
                </a:effectLst>
              </a:rPr>
              <a:t>ANALYSIS MICHAEL PORTER </a:t>
            </a:r>
            <a:r>
              <a:rPr lang="en-US" b="1" dirty="0" smtClean="0">
                <a:solidFill>
                  <a:srgbClr val="0000CC"/>
                </a:solidFill>
                <a:effectLst>
                  <a:outerShdw blurRad="38100" dist="38100" dir="2700000" algn="tl">
                    <a:srgbClr val="000000">
                      <a:alpha val="43137"/>
                    </a:srgbClr>
                  </a:outerShdw>
                </a:effectLst>
              </a:rPr>
              <a:t>MODELS&amp;ABC11</a:t>
            </a:r>
            <a:endParaRPr lang="en-US" dirty="0">
              <a:solidFill>
                <a:srgbClr val="0000CC"/>
              </a:solidFill>
              <a:effectLst>
                <a:outerShdw blurRad="38100" dist="38100" dir="2700000" algn="tl">
                  <a:srgbClr val="000000">
                    <a:alpha val="43137"/>
                  </a:srgbClr>
                </a:outerShdw>
              </a:effectLst>
            </a:endParaRPr>
          </a:p>
        </p:txBody>
      </p:sp>
      <p:sp>
        <p:nvSpPr>
          <p:cNvPr id="3" name="عنوان فرعي 2"/>
          <p:cNvSpPr>
            <a:spLocks noGrp="1"/>
          </p:cNvSpPr>
          <p:nvPr>
            <p:ph type="subTitle" idx="1"/>
          </p:nvPr>
        </p:nvSpPr>
        <p:spPr>
          <a:xfrm>
            <a:off x="2133600" y="3886200"/>
            <a:ext cx="7924800" cy="2057400"/>
          </a:xfrm>
        </p:spPr>
        <p:txBody>
          <a:bodyPr>
            <a:normAutofit/>
          </a:bodyPr>
          <a:lstStyle/>
          <a:p>
            <a:pPr algn="ctr"/>
            <a:r>
              <a:rPr lang="ar-IQ" sz="2800" b="1" dirty="0" smtClean="0"/>
              <a:t>أ.د.منال جبار سرور </a:t>
            </a:r>
          </a:p>
          <a:p>
            <a:pPr algn="ctr"/>
            <a:r>
              <a:rPr lang="ar-IQ" sz="2800" b="1" dirty="0" smtClean="0">
                <a:solidFill>
                  <a:schemeClr val="tx1"/>
                </a:solidFill>
              </a:rPr>
              <a:t>محاضرة ملقاة على طلبة الدكتوراه /محاسبة ادارية </a:t>
            </a:r>
          </a:p>
          <a:p>
            <a:pPr algn="ctr" rtl="1"/>
            <a:r>
              <a:rPr lang="ar-IQ" sz="2800" b="1" dirty="0" smtClean="0"/>
              <a:t>2018-2019</a:t>
            </a:r>
            <a:endParaRPr lang="en-US" sz="2800" dirty="0">
              <a:solidFill>
                <a:schemeClr val="tx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2587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609600" y="198437"/>
            <a:ext cx="11125200" cy="5364163"/>
          </a:xfrm>
        </p:spPr>
        <p:txBody>
          <a:bodyPr>
            <a:noAutofit/>
          </a:bodyPr>
          <a:lstStyle/>
          <a:p>
            <a:pPr marL="0" indent="0" algn="just">
              <a:buNone/>
            </a:pPr>
            <a:r>
              <a:rPr lang="ar-SA" b="1" u="sng" dirty="0"/>
              <a:t>دور مدخل </a:t>
            </a:r>
            <a:r>
              <a:rPr lang="en-US" b="1" u="sng" dirty="0"/>
              <a:t>(ABCII)</a:t>
            </a:r>
            <a:r>
              <a:rPr lang="ar-SA" b="1" u="sng" dirty="0"/>
              <a:t> في تحقيق استراتيجية قيادة التكلفة</a:t>
            </a:r>
            <a:endParaRPr lang="en-US" b="1" dirty="0"/>
          </a:p>
          <a:p>
            <a:pPr marL="0" indent="0" algn="just">
              <a:buNone/>
            </a:pPr>
            <a:r>
              <a:rPr lang="ar-SA" b="1" dirty="0"/>
              <a:t>يحقق مدخل </a:t>
            </a:r>
            <a:r>
              <a:rPr lang="en-US" b="1" dirty="0"/>
              <a:t>(ABCII)</a:t>
            </a:r>
            <a:r>
              <a:rPr lang="ar-SA" b="1" dirty="0"/>
              <a:t> أهداف قيادة التكلفة من خلال: (عطية، 2009: 245-246)</a:t>
            </a:r>
            <a:endParaRPr lang="en-US" b="1" dirty="0"/>
          </a:p>
          <a:p>
            <a:pPr marL="514350" lvl="0" indent="-514350" algn="just">
              <a:buFont typeface="+mj-lt"/>
              <a:buAutoNum type="arabicParenR"/>
            </a:pPr>
            <a:r>
              <a:rPr lang="ar-SA" b="1" dirty="0"/>
              <a:t>إن استخدام مدخل </a:t>
            </a:r>
            <a:r>
              <a:rPr lang="en-US" b="1" dirty="0"/>
              <a:t>(ABCII)</a:t>
            </a:r>
            <a:r>
              <a:rPr lang="ar-SA" b="1" dirty="0"/>
              <a:t> يتيح للإدارة فرصة اختيار التوليفة الأفضل من المواصفات والتي تحقق أدنى تكلفة ممكنة مما يساعد على إحداث تخفيض حقيقي في تكلفة المنتج وبالتالي تدعيم القدرة التنافسية للوحدة </a:t>
            </a:r>
            <a:r>
              <a:rPr lang="ar-SA" b="1" dirty="0" smtClean="0"/>
              <a:t>الاقتصادية.</a:t>
            </a:r>
            <a:endParaRPr lang="ar-IQ" b="1" dirty="0"/>
          </a:p>
          <a:p>
            <a:pPr marL="514350" lvl="0" indent="-514350" algn="just">
              <a:buFont typeface="+mj-lt"/>
              <a:buAutoNum type="arabicParenR"/>
            </a:pPr>
            <a:r>
              <a:rPr lang="ar-SA" b="1" dirty="0" smtClean="0"/>
              <a:t>إنه </a:t>
            </a:r>
            <a:r>
              <a:rPr lang="ar-SA" b="1" dirty="0"/>
              <a:t>في حالة توافر إمكانية إعداد تقارير المواصفات على أساس مسببات تغيرها يتيح فرصة لإدارة الوحدة الاقتصادية من دراسة الأنشطة المسببة للتكاليف ودراسة أمكانية تحسين الأداء فيها كما يبين المواصفات المسؤولة عن مبالغ التكلفة الكبيرة والتركيز عليها في دراسة أهمية المواصفات بدلاً من تشعب الدراسة لكل المواصفات ومستوياتها وانعكاس ذلك كله على تخفيض </a:t>
            </a:r>
            <a:r>
              <a:rPr lang="ar-SA" b="1" dirty="0" smtClean="0"/>
              <a:t>التكلفة.</a:t>
            </a:r>
            <a:endParaRPr lang="ar-IQ" b="1" dirty="0"/>
          </a:p>
          <a:p>
            <a:pPr marL="514350" lvl="0" indent="-514350" algn="just">
              <a:buFont typeface="+mj-lt"/>
              <a:buAutoNum type="arabicParenR"/>
            </a:pPr>
            <a:r>
              <a:rPr lang="ar-SA" b="1" dirty="0" smtClean="0"/>
              <a:t>إن </a:t>
            </a:r>
            <a:r>
              <a:rPr lang="ar-SA" b="1" dirty="0"/>
              <a:t>استخدام مدخل </a:t>
            </a:r>
            <a:r>
              <a:rPr lang="en-US" b="1" dirty="0"/>
              <a:t>(ABCII)</a:t>
            </a:r>
            <a:r>
              <a:rPr lang="ar-SA" b="1" dirty="0"/>
              <a:t> بشكل منتظم يوفر للوحدة الاقتصادية قاعدة بيانات عن كافة المواصفات المحتمل توافرها في المنتجات وتكلفة كل مستوى من مستويات كل مواصفة وبشكل تحليلي يمكن من القيام بالدراسات التحليلية للأساليب الإدارية التي تهدف إلى تخفيض تكلفة اقتناء المواد الأولية اللازمة لإنتاج المنتج مثل </a:t>
            </a:r>
            <a:r>
              <a:rPr lang="en-US" b="1" dirty="0"/>
              <a:t>(JIT)</a:t>
            </a:r>
            <a:r>
              <a:rPr lang="ar-SA" b="1" dirty="0"/>
              <a:t> وأسلوب تخطيط الاحتياجات من المواد </a:t>
            </a:r>
            <a:r>
              <a:rPr lang="en-US" b="1" dirty="0"/>
              <a:t>(MRP)</a:t>
            </a:r>
            <a:r>
              <a:rPr lang="ar-SA" b="1" dirty="0"/>
              <a:t>.</a:t>
            </a:r>
            <a:endParaRPr lang="en-US"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063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228600" y="274638"/>
            <a:ext cx="11658600" cy="6354761"/>
          </a:xfrm>
        </p:spPr>
        <p:txBody>
          <a:bodyPr>
            <a:noAutofit/>
          </a:bodyPr>
          <a:lstStyle/>
          <a:p>
            <a:pPr marL="514350" lvl="0" indent="-514350" algn="just">
              <a:buFont typeface="+mj-lt"/>
              <a:buAutoNum type="arabicParenR" startAt="4"/>
            </a:pPr>
            <a:r>
              <a:rPr lang="ar-SA" sz="3200" b="1" dirty="0"/>
              <a:t>تفيد المعلومات التي يوفرها مدخل </a:t>
            </a:r>
            <a:r>
              <a:rPr lang="en-US" sz="3200" b="1" dirty="0"/>
              <a:t>(ABCII)</a:t>
            </a:r>
            <a:r>
              <a:rPr lang="ar-SA" sz="3200" b="1" dirty="0"/>
              <a:t> في التعرف على مواصفات المنتج ومستويات الإنجاز عالية التكاليف وبالتالي محاولة التركيز على تخفيضها أو إلغائها وبما يؤدي إلى تخفيض تكاليف المنتج مع الأخذ بعين الاعتبار عدم التأثير على منفعة </a:t>
            </a:r>
            <a:r>
              <a:rPr lang="ar-SA" sz="3200" b="1" dirty="0" smtClean="0"/>
              <a:t>الزبون.</a:t>
            </a:r>
            <a:endParaRPr lang="ar-IQ" sz="3200" b="1" dirty="0"/>
          </a:p>
          <a:p>
            <a:pPr marL="514350" lvl="0" indent="-514350" algn="just">
              <a:buFont typeface="+mj-lt"/>
              <a:buAutoNum type="arabicParenR" startAt="4"/>
            </a:pPr>
            <a:r>
              <a:rPr lang="ar-SA" sz="3200" b="1" dirty="0" smtClean="0"/>
              <a:t>إن </a:t>
            </a:r>
            <a:r>
              <a:rPr lang="ar-SA" sz="3200" b="1" dirty="0"/>
              <a:t>مدخل </a:t>
            </a:r>
            <a:r>
              <a:rPr lang="en-US" sz="3200" b="1" dirty="0"/>
              <a:t>(ABCII)</a:t>
            </a:r>
            <a:r>
              <a:rPr lang="ar-SA" sz="3200" b="1" dirty="0"/>
              <a:t> يعد من أكثر المداخل فعالية في مجال تحقيق ريادة التكلفة ويسعى إلى البحث الدائم عن مواطن الاسراف وضعف الكفاءة وتلافيها وكذلك تحليل أنشطة الوحدة الاقتصادية من مدخل تحليل القيمة بغرض استبعاد الأنشطة غير المضيفة للقيمة مع تحليل وإعادة هندسة بدائل التصميم والإنتاج وغيرها من مواطن الأداء المؤثرة على </a:t>
            </a:r>
            <a:r>
              <a:rPr lang="ar-SA" sz="3200" b="1" dirty="0" smtClean="0"/>
              <a:t>التكلفة.</a:t>
            </a:r>
            <a:endParaRPr lang="ar-IQ" sz="3200" b="1" dirty="0"/>
          </a:p>
          <a:p>
            <a:pPr marL="514350" lvl="0" indent="-514350" algn="just">
              <a:buFont typeface="+mj-lt"/>
              <a:buAutoNum type="arabicParenR" startAt="4"/>
            </a:pPr>
            <a:r>
              <a:rPr lang="ar-SA" sz="3200" b="1" dirty="0" smtClean="0"/>
              <a:t>أن </a:t>
            </a:r>
            <a:r>
              <a:rPr lang="ar-SA" sz="3200" b="1" dirty="0"/>
              <a:t>تبني الوحدة الاقتصادية لمدخل </a:t>
            </a:r>
            <a:r>
              <a:rPr lang="en-US" sz="3200" b="1" dirty="0"/>
              <a:t>(ABCII)</a:t>
            </a:r>
            <a:r>
              <a:rPr lang="ar-SA" sz="3200" b="1" dirty="0"/>
              <a:t> يمكنها من تحديد التشكيلة الملائمة من استراتيجيات التنافس والتي تتمثل في تكاليف إنتاج منخفضة لكل منتج مع تمتع المنتج بجودة عالية والاستجابة السريعة لأذواق وحاجات الزبائن.</a:t>
            </a:r>
            <a:endParaRPr lang="en-US" sz="3200" b="1"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228601"/>
            <a:ext cx="11506200" cy="5867400"/>
          </a:xfrm>
        </p:spPr>
        <p:txBody>
          <a:bodyPr>
            <a:noAutofit/>
          </a:bodyPr>
          <a:lstStyle/>
          <a:p>
            <a:pPr marL="0" indent="0" algn="just">
              <a:buNone/>
            </a:pPr>
            <a:r>
              <a:rPr lang="ar-SA" sz="3200" b="1" u="sng" dirty="0"/>
              <a:t>دور مدخل </a:t>
            </a:r>
            <a:r>
              <a:rPr lang="en-US" sz="3200" b="1" u="sng" dirty="0"/>
              <a:t>(ABCII)</a:t>
            </a:r>
            <a:r>
              <a:rPr lang="ar-SA" sz="3200" b="1" u="sng" dirty="0"/>
              <a:t> في تحقيق استراتيجية التمايز</a:t>
            </a:r>
            <a:endParaRPr lang="en-US" sz="3200" b="1" dirty="0"/>
          </a:p>
          <a:p>
            <a:pPr marL="0" indent="0" algn="just">
              <a:buNone/>
            </a:pPr>
            <a:r>
              <a:rPr lang="ar-SA" sz="3200" b="1" dirty="0"/>
              <a:t>إن تشكيل المنتج طبقاً للمواصفات المطلوبة من قبل الزبائن يعني التمايز من خلال الإنتاج طبقاً للحاجات الفردية للزبائن إذ سيؤدي تقديم المنتج بهذا الأسلوب إلى زيادة قيمة المنتج المدركة من قبل الزبون، أما من وجهة نظر الوحدة الاقتصادية فإن تشكيل المنتج طبقاً للمواصفات المطلوبة من قبل الزبائن يعني إنتاج تشكيلة متباينة من السلع تحقق وتلبي الحاجات الفردية لكل الزبائن ذوي العلاقة (فريحات، 2008: 25).</a:t>
            </a:r>
            <a:endParaRPr lang="en-US" sz="3200" b="1" dirty="0"/>
          </a:p>
          <a:p>
            <a:pPr marL="0" indent="0" algn="just">
              <a:buNone/>
            </a:pPr>
            <a:r>
              <a:rPr lang="ar-SA" sz="3200" b="1" dirty="0"/>
              <a:t>وإن الهدف الأساسي للتمايز هو زيادة القيمة وذلك من خلال أحد المداخل الآتية: (القسوس، 2009: 73)</a:t>
            </a:r>
            <a:endParaRPr lang="en-US" sz="3200" b="1" dirty="0"/>
          </a:p>
          <a:p>
            <a:pPr lvl="0" algn="just"/>
            <a:r>
              <a:rPr lang="ar-SA" sz="3200" b="1" dirty="0"/>
              <a:t>تخفيض تكلفة الشراء.</a:t>
            </a:r>
            <a:endParaRPr lang="en-US" sz="3200" b="1" dirty="0"/>
          </a:p>
          <a:p>
            <a:pPr lvl="0" algn="just"/>
            <a:r>
              <a:rPr lang="ar-SA" sz="3200" b="1" dirty="0"/>
              <a:t>زيادة رضا الزبون.</a:t>
            </a:r>
            <a:endParaRPr lang="en-US" sz="3200" b="1" dirty="0"/>
          </a:p>
          <a:p>
            <a:pPr lvl="0" algn="just"/>
            <a:r>
              <a:rPr lang="ar-SA" sz="3200" b="1" dirty="0"/>
              <a:t>زيادة القيمة المدركة.</a:t>
            </a:r>
            <a:endParaRPr lang="en-US" sz="3200"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06362"/>
          </a:xfrm>
        </p:spPr>
        <p:txBody>
          <a:bodyPr>
            <a:normAutofit fontScale="90000"/>
          </a:bodyPr>
          <a:lstStyle/>
          <a:p>
            <a:r>
              <a:rPr lang="ar-IQ" dirty="0" smtClean="0"/>
              <a:t> </a:t>
            </a:r>
            <a:endParaRPr lang="en-US" dirty="0"/>
          </a:p>
        </p:txBody>
      </p:sp>
      <p:sp>
        <p:nvSpPr>
          <p:cNvPr id="4" name="عنصر نائب للمحتوى 3"/>
          <p:cNvSpPr>
            <a:spLocks noGrp="1"/>
          </p:cNvSpPr>
          <p:nvPr>
            <p:ph idx="1"/>
          </p:nvPr>
        </p:nvSpPr>
        <p:spPr>
          <a:xfrm>
            <a:off x="304800" y="274638"/>
            <a:ext cx="11506200" cy="6354762"/>
          </a:xfrm>
        </p:spPr>
        <p:txBody>
          <a:bodyPr>
            <a:noAutofit/>
          </a:bodyPr>
          <a:lstStyle/>
          <a:p>
            <a:pPr marL="0" indent="0" algn="just">
              <a:buNone/>
            </a:pPr>
            <a:r>
              <a:rPr lang="ar-SA" b="1" dirty="0"/>
              <a:t>ويرى الباحث إن مدخل </a:t>
            </a:r>
            <a:r>
              <a:rPr lang="en-US" b="1" dirty="0"/>
              <a:t>(ABCII)</a:t>
            </a:r>
            <a:r>
              <a:rPr lang="ar-SA" b="1" dirty="0"/>
              <a:t> يحقق التمايز من خلال المداخل الثلاث أعلاه وإنه يعمل على تخفيض التكلفة من التخلص من الأنشطة التي لا تضيف قيمة إلى الزبون والتي تشكل عبئاً إضافياً وزيادة قيمة الزبون عن طريق تقديم مجموعة المواصفات والخصائص التي تمثل قيمة للزبون ويكون الزبون مستعداً لدفع ثمن معين مقابل الحصول عليها، وتحقيق رضا الزبون عن طريق مراعاة ما يحتاجه الزبون في المنتج من مواصفات وخصائص تتلاءم مع حاجاته ورغباته.</a:t>
            </a:r>
            <a:endParaRPr lang="en-US" b="1" dirty="0"/>
          </a:p>
          <a:p>
            <a:pPr marL="0" indent="0" algn="just">
              <a:buNone/>
            </a:pPr>
            <a:r>
              <a:rPr lang="ar-SA" b="1" dirty="0"/>
              <a:t> </a:t>
            </a:r>
            <a:endParaRPr lang="en-US" b="1" dirty="0"/>
          </a:p>
          <a:p>
            <a:pPr marL="0" indent="0" algn="just">
              <a:buNone/>
            </a:pPr>
            <a:r>
              <a:rPr lang="ar-SA" b="1" dirty="0"/>
              <a:t>ويحقق مدخل </a:t>
            </a:r>
            <a:r>
              <a:rPr lang="en-US" b="1" dirty="0"/>
              <a:t>(ABCII)</a:t>
            </a:r>
            <a:r>
              <a:rPr lang="ar-SA" b="1" dirty="0"/>
              <a:t> أهداف استراتيجية التمايز من خلال: (عطية، 2009: 247-248)</a:t>
            </a:r>
            <a:endParaRPr lang="en-US" b="1" dirty="0"/>
          </a:p>
          <a:p>
            <a:pPr marL="514350" lvl="0" indent="-514350" algn="just">
              <a:buFont typeface="+mj-lt"/>
              <a:buAutoNum type="arabicParenR"/>
            </a:pPr>
            <a:r>
              <a:rPr lang="ar-SA" b="1" dirty="0"/>
              <a:t>تساهم معلومات مدخل </a:t>
            </a:r>
            <a:r>
              <a:rPr lang="en-US" b="1" dirty="0"/>
              <a:t>(ABCII)</a:t>
            </a:r>
            <a:r>
              <a:rPr lang="ar-SA" b="1" dirty="0"/>
              <a:t> في ترشيد قرارات إعادة هيكلة منتجات الوحدة الاقتصادية ونظم الإنتاج والجودة، إذ تعمل الوحدة الاقتصادية على تطوير منتجات لها مواصفات متميزة وذات قيمة عالية للزبون وهذا يسبب تغييرات في مواصفات المنتج مما يترتب عليه تكبد الوحدة الاقتصادية لتكاليف استثمارية إضافية تتعلق بمجال تطوير وتحسين المنتجات مما يتسبب في حدوث بعض التكاليف الاختيارية وقد تستلزم عملية تحسين وتطوير المنتجات الحصول على آلات جديدة وتدريب العاملين.</a:t>
            </a:r>
            <a:endParaRPr lang="en-US"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825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609600" y="228600"/>
            <a:ext cx="10972800" cy="5791199"/>
          </a:xfrm>
        </p:spPr>
        <p:txBody>
          <a:bodyPr>
            <a:noAutofit/>
          </a:bodyPr>
          <a:lstStyle/>
          <a:p>
            <a:pPr marL="514350" lvl="0" indent="-514350" algn="just">
              <a:buFont typeface="+mj-lt"/>
              <a:buAutoNum type="arabicParenR" startAt="2"/>
            </a:pPr>
            <a:r>
              <a:rPr lang="ar-SA" b="1" dirty="0"/>
              <a:t>إن مدخل </a:t>
            </a:r>
            <a:r>
              <a:rPr lang="en-US" b="1" dirty="0"/>
              <a:t>(ABCII)</a:t>
            </a:r>
            <a:r>
              <a:rPr lang="ar-SA" b="1" dirty="0"/>
              <a:t> يمثل ركيزة أساسية نحو تبني الوحدة الاقتصادية لاستراتيجية تسعير متميزة تساعدها في تحقيق أهدافها وبما يدعم الميزة التنافسية ويتم تحديدها في ضوء توافر معلومات دقيقة عن تكلفة مواصفات المنتجات إذ إنه:</a:t>
            </a:r>
            <a:endParaRPr lang="en-US" b="1" dirty="0"/>
          </a:p>
          <a:p>
            <a:pPr marL="514350" lvl="0" indent="-514350" algn="just">
              <a:buFont typeface="+mj-cs"/>
              <a:buAutoNum type="arabic2Minus"/>
            </a:pPr>
            <a:r>
              <a:rPr lang="ar-SA" b="1" dirty="0"/>
              <a:t>إذا كان الهدف زيادة حصة الوحدة الاقتصادية في السوق وتثبيت المنتج مع التضحية بجزء من هامش الربح فإن استراتيجية التسعير المستهدفة للمنتج ينبغي أن تبنى على أساس المحافظة على مستوى جودة مواصفات المنتج والتي تكون معادلة على الأقل لمستوى المنافسين مع محاولة تخفيض التكلفة وهذا يصلح للتطبيق في المدى </a:t>
            </a:r>
            <a:r>
              <a:rPr lang="ar-SA" b="1" dirty="0" smtClean="0"/>
              <a:t>القصير.</a:t>
            </a:r>
            <a:endParaRPr lang="ar-IQ" b="1" dirty="0"/>
          </a:p>
          <a:p>
            <a:pPr marL="514350" lvl="0" indent="-514350" algn="just">
              <a:buFont typeface="+mj-cs"/>
              <a:buAutoNum type="arabic2Minus"/>
            </a:pPr>
            <a:r>
              <a:rPr lang="ar-SA" b="1" dirty="0" smtClean="0"/>
              <a:t>إذا </a:t>
            </a:r>
            <a:r>
              <a:rPr lang="ar-SA" b="1" dirty="0"/>
              <a:t>كان الهدف هو دخول أسواق جديدة مع المحافظة على هامش الربح المستهدف فإن استراتيجية التسعير ينبغي ان تبنى على أساس محاولة الاهتمام بمستوى جودة المواصفات بحيث لا تقل عن مستوى جودة مواصفات منتجات المنافسين مع محاولة تحقيق وفورات في </a:t>
            </a:r>
            <a:r>
              <a:rPr lang="ar-SA" b="1" dirty="0" smtClean="0"/>
              <a:t>التكلفة.</a:t>
            </a:r>
            <a:endParaRPr lang="ar-IQ" b="1" dirty="0"/>
          </a:p>
          <a:p>
            <a:pPr marL="514350" lvl="0" indent="-514350" algn="just">
              <a:buFont typeface="+mj-cs"/>
              <a:buAutoNum type="arabic2Minus"/>
            </a:pPr>
            <a:r>
              <a:rPr lang="ar-SA" b="1" dirty="0" smtClean="0"/>
              <a:t>إذا </a:t>
            </a:r>
            <a:r>
              <a:rPr lang="ar-SA" b="1" dirty="0"/>
              <a:t>كان الهدف هو تعظيم الربحية من خلال زيادة المبيعات فإن استراتيجية التسعير ينبغي أن تبنى على أساس محاولة الإنتاج بتكاليف أقل من تكاليف المنافسين مع تحقيق نفس جودة مواصفات منتجات المنافسين أو أكثر.</a:t>
            </a:r>
            <a:endParaRPr lang="en-US" b="1" dirty="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8229600" cy="182562"/>
          </a:xfrm>
        </p:spPr>
        <p:txBody>
          <a:bodyPr>
            <a:normAutofit fontScale="90000"/>
          </a:bodyPr>
          <a:lstStyle/>
          <a:p>
            <a:r>
              <a:rPr lang="ar-IQ" dirty="0" smtClean="0"/>
              <a:t> </a:t>
            </a:r>
            <a:endParaRPr lang="en-US" dirty="0"/>
          </a:p>
        </p:txBody>
      </p:sp>
      <p:sp>
        <p:nvSpPr>
          <p:cNvPr id="3" name="عنصر نائب للمحتوى 2"/>
          <p:cNvSpPr>
            <a:spLocks noGrp="1"/>
          </p:cNvSpPr>
          <p:nvPr>
            <p:ph idx="1"/>
          </p:nvPr>
        </p:nvSpPr>
        <p:spPr>
          <a:xfrm>
            <a:off x="304800" y="457200"/>
            <a:ext cx="11506200" cy="6172200"/>
          </a:xfrm>
        </p:spPr>
        <p:txBody>
          <a:bodyPr>
            <a:normAutofit fontScale="92500" lnSpcReduction="10000"/>
          </a:bodyPr>
          <a:lstStyle/>
          <a:p>
            <a:pPr marL="742950" lvl="0" indent="-742950" algn="just">
              <a:buFont typeface="+mj-lt"/>
              <a:buAutoNum type="arabicParenR" startAt="3"/>
            </a:pPr>
            <a:r>
              <a:rPr lang="ar-SA" sz="3600" b="1" dirty="0"/>
              <a:t>تساعد معلومات مدخل </a:t>
            </a:r>
            <a:r>
              <a:rPr lang="en-US" sz="3600" b="1" dirty="0"/>
              <a:t>(ABCII)</a:t>
            </a:r>
            <a:r>
              <a:rPr lang="ar-SA" sz="3600" b="1" dirty="0"/>
              <a:t> على توفير واكتشاف الفرص التي تؤدي إلى تحسين جودة المنتجات وزيادة منفعة الزبون بالإضافة إلى تحقيق هدف تخفيض التكاليف بما يحقق رضا الزبون وكل ذلك يؤدي إلى دعم استراتيجية ريادة التكلفة والتميز في مواجهة الظروف التنافسية الشديدة.</a:t>
            </a:r>
            <a:endParaRPr lang="en-US" sz="3600" b="1" dirty="0"/>
          </a:p>
          <a:p>
            <a:pPr marL="742950" lvl="0" indent="-742950" algn="just">
              <a:buFont typeface="+mj-lt"/>
              <a:buAutoNum type="arabicParenR" startAt="3"/>
            </a:pPr>
            <a:r>
              <a:rPr lang="ar-SA" sz="3600" b="1" dirty="0"/>
              <a:t>إن استخدام مدخل </a:t>
            </a:r>
            <a:r>
              <a:rPr lang="en-US" sz="3600" b="1" dirty="0"/>
              <a:t>(ABCII)</a:t>
            </a:r>
            <a:r>
              <a:rPr lang="ar-SA" sz="3600" b="1" dirty="0"/>
              <a:t> يساهم بشكل كبير في تدعيم فلسفة التركيز على الزبون والتوجه باحتياجاته وتعتمد هذه الفلسفة على ضرورة تحديد مجموعة من المواصفات والخصائص الملموسة وغير الملموسة والتي يقوم الزبائن باختيار التشكيلة المناسبة منها والتي تحقق رضاهم.</a:t>
            </a:r>
            <a:endParaRPr lang="en-US" sz="3600" b="1" dirty="0"/>
          </a:p>
          <a:p>
            <a:pPr marL="742950" lvl="0" indent="-742950" algn="just">
              <a:buFont typeface="+mj-lt"/>
              <a:buAutoNum type="arabicParenR" startAt="3"/>
            </a:pPr>
            <a:r>
              <a:rPr lang="ar-SA" sz="3600" b="1" dirty="0"/>
              <a:t>إن مدخل </a:t>
            </a:r>
            <a:r>
              <a:rPr lang="en-US" sz="3600" b="1" dirty="0"/>
              <a:t>(ABCII)</a:t>
            </a:r>
            <a:r>
              <a:rPr lang="ar-SA" sz="3600" b="1" dirty="0"/>
              <a:t> يساهم في تطوير إطار عملي لتحقيق مفهوم إدارة الجودة الشاملة وذلك عن طريق تبني فلسفة التركيز على حاجات الزبون الخارجي (المواصفات المميزة للمنتج)، بما يستلزم تحديد وتحقيق متطلبات الزبون الداخلي (العلاقات التشابكية التي تتضمنها كل عملية) واللازمة لتحقيق المواصفات الرئيسية والفرعية وبالجودة المطلوبة.</a:t>
            </a:r>
            <a:endParaRPr lang="en-US" sz="3600" b="1"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شريط منحني إلى الأعلى 5"/>
          <p:cNvSpPr/>
          <p:nvPr/>
        </p:nvSpPr>
        <p:spPr>
          <a:xfrm>
            <a:off x="762000" y="304800"/>
            <a:ext cx="10744200" cy="3124200"/>
          </a:xfrm>
          <a:prstGeom prst="ellipseRibbon2">
            <a:avLst>
              <a:gd name="adj1" fmla="val 26441"/>
              <a:gd name="adj2" fmla="val 66711"/>
              <a:gd name="adj3" fmla="val 12500"/>
            </a:avLst>
          </a:prstGeom>
          <a:noFill/>
          <a:ln w="57150">
            <a:solidFill>
              <a:srgbClr val="0000CC"/>
            </a:solidFill>
          </a:ln>
          <a:effectLst>
            <a:glow rad="228600">
              <a:srgbClr val="FF0000">
                <a:alpha val="40000"/>
              </a:srgbClr>
            </a:glow>
          </a:effectLst>
        </p:spPr>
        <p:style>
          <a:lnRef idx="2">
            <a:schemeClr val="dk1"/>
          </a:lnRef>
          <a:fillRef idx="1">
            <a:schemeClr val="lt1"/>
          </a:fillRef>
          <a:effectRef idx="0">
            <a:schemeClr val="dk1"/>
          </a:effectRef>
          <a:fontRef idx="minor">
            <a:schemeClr val="dk1"/>
          </a:fontRef>
        </p:style>
        <p:txBody>
          <a:bodyPr rtlCol="1" anchor="ctr"/>
          <a:lstStyle/>
          <a:p>
            <a:pPr algn="ctr" eaLnBrk="1" fontAlgn="auto" hangingPunct="1">
              <a:spcBef>
                <a:spcPts val="0"/>
              </a:spcBef>
              <a:spcAft>
                <a:spcPts val="0"/>
              </a:spcAft>
              <a:defRPr/>
            </a:pPr>
            <a:r>
              <a:rPr lang="ar-IQ" sz="6000" dirty="0">
                <a:effectLst>
                  <a:glow rad="127000">
                    <a:srgbClr val="FF0000"/>
                  </a:glow>
                  <a:outerShdw blurRad="38100" dist="38100" dir="2700000" algn="tl">
                    <a:srgbClr val="000000">
                      <a:alpha val="43137"/>
                    </a:srgbClr>
                  </a:outerShdw>
                </a:effectLst>
                <a:cs typeface="PT Bold Heading" panose="02010400000000000000" pitchFamily="2" charset="-78"/>
              </a:rPr>
              <a:t>شكراً لحسن الاصغاء</a:t>
            </a:r>
          </a:p>
        </p:txBody>
      </p:sp>
      <p:pic>
        <p:nvPicPr>
          <p:cNvPr id="7" name="صورة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0350" y="2971800"/>
            <a:ext cx="41592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36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نسق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272</TotalTime>
  <Words>817</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PT Bold Heading</vt:lpstr>
      <vt:lpstr>Times New Roman</vt:lpstr>
      <vt:lpstr>نسق Office</vt:lpstr>
      <vt:lpstr>  المرتكزات المعرفية لستراتيجية بورتر والتكاليف على اساس المواصفات   STRATEGIC ANALYSIS MICHAEL PORTER MODELS&amp;ABC11</vt:lpstr>
      <vt:lpstr> </vt:lpstr>
      <vt:lpstr> </vt:lpstr>
      <vt:lpstr>PowerPoint Presentation</vt:lpstr>
      <vt:lpstr> </vt:lpstr>
      <vt:lpstr> </vt:lpstr>
      <vt:lpstr> </vt:lpstr>
      <vt:lpstr>PowerPoint Presentation</vt:lpstr>
    </vt:vector>
  </TitlesOfParts>
  <Company>By DR.Ahmed Saker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بحث تحت عنوان استعمال تقنية إدارة التكلفة المستهدفة لتخفيض                   التكاليف وتحقيق الميزة التنافسية</dc:title>
  <dc:creator>Faisal</dc:creator>
  <cp:lastModifiedBy>Faisal</cp:lastModifiedBy>
  <cp:revision>47</cp:revision>
  <dcterms:created xsi:type="dcterms:W3CDTF">2011-05-21T18:00:32Z</dcterms:created>
  <dcterms:modified xsi:type="dcterms:W3CDTF">2019-06-08T17:21:56Z</dcterms:modified>
</cp:coreProperties>
</file>