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71" r:id="rId9"/>
    <p:sldId id="274" r:id="rId10"/>
    <p:sldId id="27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714"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E9EF46CA-FF9D-45CC-ADE8-A391E58B9FD5}" type="datetimeFigureOut">
              <a:rPr lang="en-US" smtClean="0"/>
              <a:pPr/>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4106999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E9EF46CA-FF9D-45CC-ADE8-A391E58B9FD5}" type="datetimeFigureOut">
              <a:rPr lang="en-US" smtClean="0"/>
              <a:pPr/>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3038903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E9EF46CA-FF9D-45CC-ADE8-A391E58B9FD5}" type="datetimeFigureOut">
              <a:rPr lang="en-US" smtClean="0"/>
              <a:pPr/>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2713266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E9EF46CA-FF9D-45CC-ADE8-A391E58B9FD5}" type="datetimeFigureOut">
              <a:rPr lang="en-US" smtClean="0"/>
              <a:pPr/>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270466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E9EF46CA-FF9D-45CC-ADE8-A391E58B9FD5}" type="datetimeFigureOut">
              <a:rPr lang="en-US" smtClean="0"/>
              <a:pPr/>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2704674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E9EF46CA-FF9D-45CC-ADE8-A391E58B9FD5}" type="datetimeFigureOut">
              <a:rPr lang="en-US" smtClean="0"/>
              <a:pPr/>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1928808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E9EF46CA-FF9D-45CC-ADE8-A391E58B9FD5}" type="datetimeFigureOut">
              <a:rPr lang="en-US" smtClean="0"/>
              <a:pPr/>
              <a:t>6/8/2019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3531342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E9EF46CA-FF9D-45CC-ADE8-A391E58B9FD5}" type="datetimeFigureOut">
              <a:rPr lang="en-US" smtClean="0"/>
              <a:pPr/>
              <a:t>6/8/2019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710932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EF46CA-FF9D-45CC-ADE8-A391E58B9FD5}" type="datetimeFigureOut">
              <a:rPr lang="en-US" smtClean="0"/>
              <a:pPr/>
              <a:t>6/8/2019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2735373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9EF46CA-FF9D-45CC-ADE8-A391E58B9FD5}" type="datetimeFigureOut">
              <a:rPr lang="en-US" smtClean="0"/>
              <a:pPr/>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3913531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9EF46CA-FF9D-45CC-ADE8-A391E58B9FD5}" type="datetimeFigureOut">
              <a:rPr lang="en-US" smtClean="0"/>
              <a:pPr/>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3401718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5000"/>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F46CA-FF9D-45CC-ADE8-A391E58B9FD5}" type="datetimeFigureOut">
              <a:rPr lang="en-US" smtClean="0"/>
              <a:pPr/>
              <a:t>6/8/2019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886817-1D22-4A24-A0FA-D7E682012D54}" type="slidenum">
              <a:rPr lang="en-US" smtClean="0"/>
              <a:pPr/>
              <a:t>‹#›</a:t>
            </a:fld>
            <a:endParaRPr lang="en-US"/>
          </a:p>
        </p:txBody>
      </p:sp>
    </p:spTree>
    <p:extLst>
      <p:ext uri="{BB962C8B-B14F-4D97-AF65-F5344CB8AC3E}">
        <p14:creationId xmlns:p14="http://schemas.microsoft.com/office/powerpoint/2010/main" val="10090758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905000" y="762000"/>
            <a:ext cx="8382000" cy="2743200"/>
          </a:xfrm>
        </p:spPr>
        <p:txBody>
          <a:bodyPr>
            <a:normAutofit/>
          </a:bodyPr>
          <a:lstStyle/>
          <a:p>
            <a:r>
              <a:rPr lang="ar-IQ" b="1" dirty="0" smtClean="0">
                <a:solidFill>
                  <a:srgbClr val="0000CC"/>
                </a:solidFill>
                <a:effectLst>
                  <a:outerShdw blurRad="38100" dist="38100" dir="2700000" algn="tl">
                    <a:srgbClr val="000000">
                      <a:alpha val="43137"/>
                    </a:srgbClr>
                  </a:outerShdw>
                </a:effectLst>
              </a:rPr>
              <a:t>المرتكزات المعرفية للمحاسبة عن استهلاك </a:t>
            </a:r>
            <a:r>
              <a:rPr lang="ar-IQ" b="1" dirty="0" smtClean="0">
                <a:solidFill>
                  <a:srgbClr val="0000CC"/>
                </a:solidFill>
                <a:effectLst>
                  <a:outerShdw blurRad="38100" dist="38100" dir="2700000" algn="tl">
                    <a:srgbClr val="000000">
                      <a:alpha val="43137"/>
                    </a:srgbClr>
                  </a:outerShdw>
                </a:effectLst>
              </a:rPr>
              <a:t>الموارد</a:t>
            </a:r>
            <a:endParaRPr lang="en-US" dirty="0">
              <a:solidFill>
                <a:srgbClr val="0000CC"/>
              </a:solidFill>
              <a:effectLst>
                <a:outerShdw blurRad="38100" dist="38100" dir="2700000" algn="tl">
                  <a:srgbClr val="000000">
                    <a:alpha val="43137"/>
                  </a:srgbClr>
                </a:outerShdw>
              </a:effectLst>
            </a:endParaRPr>
          </a:p>
        </p:txBody>
      </p:sp>
      <p:sp>
        <p:nvSpPr>
          <p:cNvPr id="3" name="عنوان فرعي 2"/>
          <p:cNvSpPr>
            <a:spLocks noGrp="1"/>
          </p:cNvSpPr>
          <p:nvPr>
            <p:ph type="subTitle" idx="1"/>
          </p:nvPr>
        </p:nvSpPr>
        <p:spPr>
          <a:xfrm>
            <a:off x="2133600" y="3886200"/>
            <a:ext cx="7924800" cy="2057400"/>
          </a:xfrm>
        </p:spPr>
        <p:txBody>
          <a:bodyPr>
            <a:normAutofit/>
          </a:bodyPr>
          <a:lstStyle/>
          <a:p>
            <a:pPr algn="ctr"/>
            <a:r>
              <a:rPr lang="ar-IQ" sz="2800" b="1" dirty="0" smtClean="0">
                <a:solidFill>
                  <a:schemeClr val="tx1"/>
                </a:solidFill>
              </a:rPr>
              <a:t>أ.د.منال جبار سرور </a:t>
            </a:r>
          </a:p>
          <a:p>
            <a:pPr algn="ctr"/>
            <a:r>
              <a:rPr lang="ar-IQ" sz="2800" b="1" smtClean="0"/>
              <a:t>محاضرة ملقاة على طلبة دكتوراه محاسبة /محاسبة ادارية </a:t>
            </a:r>
            <a:endParaRPr lang="en-US" sz="2800" dirty="0">
              <a:solidFill>
                <a:schemeClr val="tx1"/>
              </a:solidFill>
            </a:endParaRPr>
          </a:p>
          <a:p>
            <a:pPr algn="ctr" rtl="1"/>
            <a:r>
              <a:rPr lang="ar-IQ" sz="2800" b="1" dirty="0" smtClean="0">
                <a:solidFill>
                  <a:schemeClr val="tx1"/>
                </a:solidFill>
              </a:rPr>
              <a:t>دكتوراه محاسبة/ الكورس الثاني</a:t>
            </a:r>
          </a:p>
          <a:p>
            <a:pPr algn="ctr" rtl="1"/>
            <a:r>
              <a:rPr lang="ar-IQ" sz="2800" b="1" dirty="0" smtClean="0"/>
              <a:t>2018-2019</a:t>
            </a:r>
            <a:endParaRPr lang="en-US" sz="2800" dirty="0">
              <a:solidFill>
                <a:schemeClr val="tx1"/>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شريط منحني إلى الأعلى 5"/>
          <p:cNvSpPr/>
          <p:nvPr/>
        </p:nvSpPr>
        <p:spPr>
          <a:xfrm>
            <a:off x="762000" y="304800"/>
            <a:ext cx="10744200" cy="3124200"/>
          </a:xfrm>
          <a:prstGeom prst="ellipseRibbon2">
            <a:avLst>
              <a:gd name="adj1" fmla="val 26441"/>
              <a:gd name="adj2" fmla="val 66711"/>
              <a:gd name="adj3" fmla="val 12500"/>
            </a:avLst>
          </a:prstGeom>
          <a:noFill/>
          <a:ln w="57150">
            <a:solidFill>
              <a:srgbClr val="0000CC"/>
            </a:solidFill>
          </a:ln>
          <a:effectLst>
            <a:glow rad="228600">
              <a:srgbClr val="FF0000">
                <a:alpha val="40000"/>
              </a:srgbClr>
            </a:glow>
          </a:effectLst>
        </p:spPr>
        <p:style>
          <a:lnRef idx="2">
            <a:schemeClr val="dk1"/>
          </a:lnRef>
          <a:fillRef idx="1">
            <a:schemeClr val="lt1"/>
          </a:fillRef>
          <a:effectRef idx="0">
            <a:schemeClr val="dk1"/>
          </a:effectRef>
          <a:fontRef idx="minor">
            <a:schemeClr val="dk1"/>
          </a:fontRef>
        </p:style>
        <p:txBody>
          <a:bodyPr rtlCol="1" anchor="ctr"/>
          <a:lstStyle/>
          <a:p>
            <a:pPr algn="ctr" eaLnBrk="1" fontAlgn="auto" hangingPunct="1">
              <a:spcBef>
                <a:spcPts val="0"/>
              </a:spcBef>
              <a:spcAft>
                <a:spcPts val="0"/>
              </a:spcAft>
              <a:defRPr/>
            </a:pPr>
            <a:r>
              <a:rPr lang="ar-IQ" sz="6000" dirty="0">
                <a:effectLst>
                  <a:glow rad="127000">
                    <a:srgbClr val="FF0000"/>
                  </a:glow>
                  <a:outerShdw blurRad="38100" dist="38100" dir="2700000" algn="tl">
                    <a:srgbClr val="000000">
                      <a:alpha val="43137"/>
                    </a:srgbClr>
                  </a:outerShdw>
                </a:effectLst>
                <a:cs typeface="PT Bold Heading" panose="02010400000000000000" pitchFamily="2" charset="-78"/>
              </a:rPr>
              <a:t>شكراً لحسن الاصغاء</a:t>
            </a:r>
          </a:p>
        </p:txBody>
      </p:sp>
      <p:pic>
        <p:nvPicPr>
          <p:cNvPr id="7" name="صورة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70350" y="2971800"/>
            <a:ext cx="41592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36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274638"/>
            <a:ext cx="8229600" cy="258762"/>
          </a:xfrm>
        </p:spPr>
        <p:txBody>
          <a:bodyPr>
            <a:normAutofit fontScale="90000"/>
          </a:bodyPr>
          <a:lstStyle/>
          <a:p>
            <a:r>
              <a:rPr lang="ar-IQ" dirty="0" smtClean="0"/>
              <a:t> </a:t>
            </a:r>
            <a:endParaRPr lang="en-US" dirty="0"/>
          </a:p>
        </p:txBody>
      </p:sp>
      <p:sp>
        <p:nvSpPr>
          <p:cNvPr id="3" name="عنصر نائب للمحتوى 2"/>
          <p:cNvSpPr>
            <a:spLocks noGrp="1"/>
          </p:cNvSpPr>
          <p:nvPr>
            <p:ph idx="1"/>
          </p:nvPr>
        </p:nvSpPr>
        <p:spPr>
          <a:xfrm>
            <a:off x="609600" y="198437"/>
            <a:ext cx="11125200" cy="5364163"/>
          </a:xfrm>
        </p:spPr>
        <p:txBody>
          <a:bodyPr>
            <a:noAutofit/>
          </a:bodyPr>
          <a:lstStyle/>
          <a:p>
            <a:pPr marL="0" indent="0" algn="just">
              <a:buNone/>
            </a:pPr>
            <a:r>
              <a:rPr lang="ar-IQ" sz="3200" b="1" u="sng" dirty="0"/>
              <a:t>إطار تخطيط التكاليف القائم على محاسبة استهلاك الموارد</a:t>
            </a:r>
            <a:endParaRPr lang="en-US" sz="3200" b="1" dirty="0"/>
          </a:p>
          <a:p>
            <a:pPr marL="0" indent="0" algn="just">
              <a:buNone/>
            </a:pPr>
            <a:r>
              <a:rPr lang="ar-IQ" sz="3200" b="1" dirty="0"/>
              <a:t>إن الجمع بين نظام محاسبة استهلاك الموارد وهيكل التكلفة القدرة على التعرف على الطبيعة الثابتة والمتغيرة للتكاليف يوفر الأساس لأي تكلفة المنتج وتخطيط الموارد والطاقة. توفر القدرة على فصل الطاقة غير المستخدمة على مستوى الموارد أساسًا لتخطيط وإدارة مستوى الطاقة غير المستخدمة المطلوب الاحتفاظ بها، أو حتى الحصول عليها، لكل مجمع موارد.</a:t>
            </a:r>
            <a:endParaRPr lang="en-US" sz="3200" b="1" dirty="0"/>
          </a:p>
          <a:p>
            <a:pPr marL="0" indent="0" algn="just">
              <a:buNone/>
            </a:pPr>
            <a:r>
              <a:rPr lang="ar-IQ" sz="3200" b="1" dirty="0"/>
              <a:t>نظرًا لأن الشركات تؤدي أعمالها من خلال الاستفادة من الطاقة، يجب أن تحاول فهم الطلب على الطاقة في أقرب وقت ممكن حتى يمكن للعمليات وتخطيط الإنتاج البدء في التركيز على الاستخدام الأمثل الطاقة.</a:t>
            </a:r>
            <a:endParaRPr lang="en-US" sz="3200" b="1"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274638"/>
            <a:ext cx="8229600" cy="106362"/>
          </a:xfrm>
        </p:spPr>
        <p:txBody>
          <a:bodyPr>
            <a:normAutofit fontScale="90000"/>
          </a:bodyPr>
          <a:lstStyle/>
          <a:p>
            <a:r>
              <a:rPr lang="ar-IQ" dirty="0" smtClean="0"/>
              <a:t> </a:t>
            </a:r>
            <a:endParaRPr lang="en-US" dirty="0"/>
          </a:p>
        </p:txBody>
      </p:sp>
      <p:sp>
        <p:nvSpPr>
          <p:cNvPr id="3" name="عنصر نائب للمحتوى 2"/>
          <p:cNvSpPr>
            <a:spLocks noGrp="1"/>
          </p:cNvSpPr>
          <p:nvPr>
            <p:ph idx="1"/>
          </p:nvPr>
        </p:nvSpPr>
        <p:spPr>
          <a:xfrm>
            <a:off x="228600" y="274638"/>
            <a:ext cx="11658600" cy="6354761"/>
          </a:xfrm>
        </p:spPr>
        <p:txBody>
          <a:bodyPr>
            <a:noAutofit/>
          </a:bodyPr>
          <a:lstStyle/>
          <a:p>
            <a:pPr marL="0" indent="0" algn="just">
              <a:buNone/>
            </a:pPr>
            <a:r>
              <a:rPr lang="ar-IQ" sz="3200" b="1" dirty="0"/>
              <a:t>تتضمن محاسبة استهلاك الموارد التخطيط التشغيلي للموارد وكيفية استهلاك نواتج مجمعات الموارد من قِبل بعضها البعض وكذلك بواسطة المنتجات النهائية. على الرغم من إن كل من كميات الموارد وما يرتبط بها من تكاليف ضرورية لدعم تنفيذ إستراتيجية أو خطة معينة، وتشكل هيكل التكاليف، جنبًا إلى جنب مع عرض محاسبة استهلاك الموارد لطبيعة التكاليف وأساس التخطيط.</a:t>
            </a:r>
            <a:endParaRPr lang="en-US" sz="3200" b="1" dirty="0"/>
          </a:p>
          <a:p>
            <a:pPr marL="0" indent="0" algn="just">
              <a:buNone/>
            </a:pPr>
            <a:r>
              <a:rPr lang="ar-IQ" sz="3200" b="1" dirty="0"/>
              <a:t>سيؤدي دمج محاسبة استهلاك الموارد في إطار تخطيط التكلفة إلى تحسين عملية تخطيط التكلفة من خلال تحسين المعلومات التي يوفرها إطار تخطيط التكلفة ليعكس بطريقة أكثر دقة مكان وكيفية تركيز الجهود لتحقيق أهداف التكلفة، ومكان وكيفية التعامل مع الاختناقات والتخطيط لمستوى مثالي من الطاقة. يعرض الشكل(1) إطارًا لتخطيط التكاليف استنادًا إلى منهج محاسبة استهلاك الموارد. يوضح الشكل أن تخطيط التكلفة يعتمد على ثلاثة أبعاد: تخطيط تكلفة المنتج، تخطيط الطاقة، وتحسين العملية. تم دمج محاسبة استهلاك الموارد مع أدوات تخطيط التكلفة لتحسين المعلومات التي يوفرها إطار تخطيط التكلفة(</a:t>
            </a:r>
            <a:r>
              <a:rPr lang="en-US" sz="3200" b="1" dirty="0"/>
              <a:t>El </a:t>
            </a:r>
            <a:r>
              <a:rPr lang="en-US" sz="3200" b="1" dirty="0" err="1"/>
              <a:t>Helbawy</a:t>
            </a:r>
            <a:r>
              <a:rPr lang="en-US" sz="3200" b="1" dirty="0"/>
              <a:t> &amp; Al </a:t>
            </a:r>
            <a:r>
              <a:rPr lang="en-US" sz="3200" b="1" dirty="0" err="1"/>
              <a:t>Qady</a:t>
            </a:r>
            <a:r>
              <a:rPr lang="en-US" sz="3200" b="1" dirty="0"/>
              <a:t>, 2018: 46)</a:t>
            </a:r>
            <a:r>
              <a:rPr lang="ar-IQ" sz="3200" b="1" dirty="0"/>
              <a:t>.</a:t>
            </a:r>
            <a:endParaRPr lang="en-US" sz="3200" b="1"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p:cNvPicPr>
          <p:nvPr>
            <p:ph idx="1"/>
          </p:nvPr>
        </p:nvPicPr>
        <p:blipFill rotWithShape="1">
          <a:blip r:embed="rId2">
            <a:extLst>
              <a:ext uri="{28A0092B-C50C-407E-A947-70E740481C1C}">
                <a14:useLocalDpi xmlns:a14="http://schemas.microsoft.com/office/drawing/2010/main" val="0"/>
              </a:ext>
            </a:extLst>
          </a:blip>
          <a:srcRect l="37291" t="11850" r="18871" b="4872"/>
          <a:stretch/>
        </p:blipFill>
        <p:spPr bwMode="auto">
          <a:xfrm>
            <a:off x="304800" y="0"/>
            <a:ext cx="11506200" cy="6858000"/>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274638"/>
            <a:ext cx="8229600" cy="106362"/>
          </a:xfrm>
        </p:spPr>
        <p:txBody>
          <a:bodyPr>
            <a:normAutofit fontScale="90000"/>
          </a:bodyPr>
          <a:lstStyle/>
          <a:p>
            <a:r>
              <a:rPr lang="ar-IQ" dirty="0" smtClean="0"/>
              <a:t> </a:t>
            </a:r>
            <a:endParaRPr lang="en-US" dirty="0"/>
          </a:p>
        </p:txBody>
      </p:sp>
      <p:sp>
        <p:nvSpPr>
          <p:cNvPr id="4" name="عنصر نائب للمحتوى 3"/>
          <p:cNvSpPr>
            <a:spLocks noGrp="1"/>
          </p:cNvSpPr>
          <p:nvPr>
            <p:ph idx="1"/>
          </p:nvPr>
        </p:nvSpPr>
        <p:spPr>
          <a:xfrm>
            <a:off x="304800" y="274638"/>
            <a:ext cx="11506200" cy="6354762"/>
          </a:xfrm>
        </p:spPr>
        <p:txBody>
          <a:bodyPr>
            <a:noAutofit/>
          </a:bodyPr>
          <a:lstStyle/>
          <a:p>
            <a:pPr marL="0" indent="0" algn="just">
              <a:buNone/>
            </a:pPr>
            <a:r>
              <a:rPr lang="ar-IQ" b="1" dirty="0"/>
              <a:t>التكامل بين مدخل التكلفة على أساس المواصفات ومحاسبة استهلاك الموارد</a:t>
            </a:r>
          </a:p>
          <a:p>
            <a:pPr marL="0" indent="0" algn="just">
              <a:buNone/>
            </a:pPr>
            <a:r>
              <a:rPr lang="ar-IQ" b="1" dirty="0"/>
              <a:t>ينطوي التكامل بين مدخل تكلفة المواصفات ومحاسبة استهلاك الموارد على إحداث تفاعل ودمج بين الجوانب التطبيقية لكل من مدخل المواصفات(</a:t>
            </a:r>
            <a:r>
              <a:rPr lang="en-US" b="1" dirty="0"/>
              <a:t>ABCII) </a:t>
            </a:r>
            <a:r>
              <a:rPr lang="ar-IQ" b="1" dirty="0"/>
              <a:t>ومحاسبة الموارد(</a:t>
            </a:r>
            <a:r>
              <a:rPr lang="en-US" b="1" dirty="0"/>
              <a:t>RCA) </a:t>
            </a:r>
            <a:r>
              <a:rPr lang="ar-IQ" b="1" dirty="0"/>
              <a:t>كما </a:t>
            </a:r>
            <a:r>
              <a:rPr lang="ar-IQ" b="1" dirty="0" smtClean="0"/>
              <a:t>يلي:</a:t>
            </a:r>
            <a:endParaRPr lang="ar-IQ" b="1" dirty="0"/>
          </a:p>
          <a:p>
            <a:pPr marL="0" indent="0" algn="just">
              <a:buNone/>
            </a:pPr>
            <a:r>
              <a:rPr lang="ar-IQ" b="1" dirty="0" smtClean="0"/>
              <a:t>‌أ-حيث </a:t>
            </a:r>
            <a:r>
              <a:rPr lang="ar-IQ" b="1" dirty="0"/>
              <a:t>يتولى مدخل تكلفة المواصفات ما يلي:</a:t>
            </a:r>
          </a:p>
          <a:p>
            <a:pPr marL="0" indent="0" algn="just">
              <a:buNone/>
            </a:pPr>
            <a:r>
              <a:rPr lang="ar-IQ" b="1" dirty="0" smtClean="0"/>
              <a:t>•التركيز </a:t>
            </a:r>
            <a:r>
              <a:rPr lang="ar-IQ" b="1" dirty="0"/>
              <a:t>على المواصفات المرغوبة من جانب الزبائن والتي تحقق قدرة المنتج على الاستجابة لتوقعات الزبائن بصفة مستمرة، وتحديد نوع تلك المواصفات هل هي أساسية أم مميزة أم محفزة.</a:t>
            </a:r>
          </a:p>
          <a:p>
            <a:pPr marL="0" indent="0" algn="just">
              <a:buNone/>
            </a:pPr>
            <a:r>
              <a:rPr lang="ar-IQ" b="1" dirty="0" smtClean="0"/>
              <a:t>•تحديد </a:t>
            </a:r>
            <a:r>
              <a:rPr lang="ar-IQ" b="1" dirty="0"/>
              <a:t>مستويات إنجاز تلك المواصفات، وتهدف هذه المرحلة إلى تنقية وتصفية المواصفات ومستويات إنجازها، وذلك من خلال التركيز على المواصفات ومستويات الإنجاز التي تضيف قيمة للمنتج خلال دورة حياته والتخلص من تلك المواصفات ومستويات الإنجاز التي لا تضيف قيمة، مما ينعكس في النهاية في صورة تخفيض التكلفة مع الحفاظ على المواصفات المستهدفة.</a:t>
            </a:r>
          </a:p>
          <a:p>
            <a:pPr marL="0" indent="0" algn="just">
              <a:buNone/>
            </a:pPr>
            <a:r>
              <a:rPr lang="ar-IQ" b="1" dirty="0" smtClean="0"/>
              <a:t>•تحديد </a:t>
            </a:r>
            <a:r>
              <a:rPr lang="ar-IQ" b="1" dirty="0"/>
              <a:t>الأنشطة اللازمة لتحقيق المواصفات مع تصنيف تلك الأنشطة.</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274638"/>
            <a:ext cx="8229600" cy="182562"/>
          </a:xfrm>
        </p:spPr>
        <p:txBody>
          <a:bodyPr>
            <a:normAutofit fontScale="90000"/>
          </a:bodyPr>
          <a:lstStyle/>
          <a:p>
            <a:r>
              <a:rPr lang="ar-IQ" dirty="0" smtClean="0"/>
              <a:t> </a:t>
            </a:r>
            <a:endParaRPr lang="en-US" dirty="0"/>
          </a:p>
        </p:txBody>
      </p:sp>
      <p:sp>
        <p:nvSpPr>
          <p:cNvPr id="3" name="عنصر نائب للمحتوى 2"/>
          <p:cNvSpPr>
            <a:spLocks noGrp="1"/>
          </p:cNvSpPr>
          <p:nvPr>
            <p:ph idx="1"/>
          </p:nvPr>
        </p:nvSpPr>
        <p:spPr>
          <a:xfrm>
            <a:off x="152400" y="83569"/>
            <a:ext cx="11887200" cy="5791199"/>
          </a:xfrm>
        </p:spPr>
        <p:txBody>
          <a:bodyPr>
            <a:noAutofit/>
          </a:bodyPr>
          <a:lstStyle/>
          <a:p>
            <a:pPr marL="0" indent="0" algn="just">
              <a:buNone/>
            </a:pPr>
            <a:r>
              <a:rPr lang="ar-IQ" b="1" dirty="0" smtClean="0"/>
              <a:t>‌ب-بعدها </a:t>
            </a:r>
            <a:r>
              <a:rPr lang="ar-IQ" b="1" dirty="0"/>
              <a:t>يبدأ دور محاسبة استهلاك الموارد باعتبار إن محاسبة استهلاك الموارد هي الأداة الفعالة في إدارة الموارد إذ يتم تجميع تكاليف الموارد المتشابهة في مجمع واحد وتوجيهها لتشغيل أنشطة الوحدة الاقتصادية التي تحقق المواصفات المطلوبة، وهنا تتحدد المجمعات </a:t>
            </a:r>
            <a:r>
              <a:rPr lang="en-US" b="1" dirty="0"/>
              <a:t>Pools </a:t>
            </a:r>
            <a:r>
              <a:rPr lang="ar-IQ" b="1" dirty="0"/>
              <a:t>في نوعين هما مجمعات التكلفة المباشرة ومجمعات التكلفة غير المباشرة</a:t>
            </a:r>
            <a:r>
              <a:rPr lang="ar-IQ" b="1" dirty="0" smtClean="0"/>
              <a:t>.</a:t>
            </a:r>
            <a:endParaRPr lang="ar-IQ" b="1" dirty="0"/>
          </a:p>
          <a:p>
            <a:pPr marL="0" indent="0" algn="just">
              <a:buNone/>
            </a:pPr>
            <a:r>
              <a:rPr lang="ar-IQ" b="1" dirty="0"/>
              <a:t>يحقق التكامل بين كلا مدخل تكلفة المواصفات(</a:t>
            </a:r>
            <a:r>
              <a:rPr lang="en-US" b="1" dirty="0"/>
              <a:t>ABCII) </a:t>
            </a:r>
            <a:r>
              <a:rPr lang="ar-IQ" b="1" dirty="0"/>
              <a:t>ومحاسبة استهلاك الموارد(</a:t>
            </a:r>
            <a:r>
              <a:rPr lang="en-US" b="1" dirty="0"/>
              <a:t>RCA) </a:t>
            </a:r>
            <a:r>
              <a:rPr lang="ar-IQ" b="1" dirty="0"/>
              <a:t>العديد من المزايا في نواحي عدة منها:</a:t>
            </a:r>
          </a:p>
          <a:p>
            <a:pPr marL="0" indent="0" algn="just">
              <a:buNone/>
            </a:pPr>
            <a:r>
              <a:rPr lang="ar-IQ" b="1" dirty="0"/>
              <a:t>أولاً: دقة في تحديد الموارد وبالتالي التكاليف المتوقعة وهذا يحدث لما يلي: </a:t>
            </a:r>
          </a:p>
          <a:p>
            <a:pPr marL="0" indent="0" algn="just">
              <a:buNone/>
            </a:pPr>
            <a:r>
              <a:rPr lang="ar-IQ" b="1" dirty="0" smtClean="0"/>
              <a:t>•إمكانية </a:t>
            </a:r>
            <a:r>
              <a:rPr lang="ar-IQ" b="1" dirty="0"/>
              <a:t>تحديد الموارد بدقة، وبالتالي التكاليف المتوقعة لتنفيذ مواصفات المنتج عند مرحلة تصميم المنتج، وهي المرحلة التي تتحدد خلالها النسبة الأكبر من تكلفة المنتجات، وبدراسة التأثيرات المختلفة لعملية التشغيل والموارد المتاحة باستخدام مدخل(</a:t>
            </a:r>
            <a:r>
              <a:rPr lang="en-US" b="1" dirty="0"/>
              <a:t>RCA) </a:t>
            </a:r>
            <a:r>
              <a:rPr lang="ar-IQ" b="1" dirty="0"/>
              <a:t>سوف تتمكن من التنبؤ بكمية الموارد وبالتالي التكاليف المتوقعة لتنفيذ المواصفات في مرحلة تصميم المنتج.</a:t>
            </a:r>
          </a:p>
          <a:p>
            <a:pPr marL="0" indent="0" algn="just">
              <a:buNone/>
            </a:pPr>
            <a:r>
              <a:rPr lang="ar-IQ" b="1" dirty="0" smtClean="0"/>
              <a:t>•إعادة </a:t>
            </a:r>
            <a:r>
              <a:rPr lang="ar-IQ" b="1" dirty="0"/>
              <a:t>توظيف الموارد في الأنشطة الأساسية التي تحقق قيمة للزبائن، فبعد أن يتولى مدخل تكلفة المواصفات تحديد الأنشطة المحققة للمواصفات، وتصنيف هذه الأنشطة واستبعاد الأنشطة التي لا تضيف قيمة، تتولى محاسبة استهلاك الموارد ضبط وتخطيط الموارد وتقليل الفاقد وبالتالي تحسين أداء الأنشطة وتحقيق أعلى قدر من التوافق بين تكاليف الأنشطة وتفضيلات الزبائن.</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274638"/>
            <a:ext cx="8229600" cy="182562"/>
          </a:xfrm>
        </p:spPr>
        <p:txBody>
          <a:bodyPr>
            <a:normAutofit fontScale="90000"/>
          </a:bodyPr>
          <a:lstStyle/>
          <a:p>
            <a:r>
              <a:rPr lang="ar-IQ" dirty="0" smtClean="0"/>
              <a:t> </a:t>
            </a:r>
            <a:endParaRPr lang="en-US" dirty="0"/>
          </a:p>
        </p:txBody>
      </p:sp>
      <p:sp>
        <p:nvSpPr>
          <p:cNvPr id="3" name="عنصر نائب للمحتوى 2"/>
          <p:cNvSpPr>
            <a:spLocks noGrp="1"/>
          </p:cNvSpPr>
          <p:nvPr>
            <p:ph idx="1"/>
          </p:nvPr>
        </p:nvSpPr>
        <p:spPr>
          <a:xfrm>
            <a:off x="381000" y="274638"/>
            <a:ext cx="11506200" cy="6278561"/>
          </a:xfrm>
        </p:spPr>
        <p:txBody>
          <a:bodyPr>
            <a:normAutofit lnSpcReduction="10000"/>
          </a:bodyPr>
          <a:lstStyle/>
          <a:p>
            <a:pPr marL="0" indent="0" algn="just">
              <a:buNone/>
            </a:pPr>
            <a:r>
              <a:rPr lang="ar-IQ" b="1" dirty="0"/>
              <a:t>ثانياً: دقة في الرقابة على الموارد وتوفير آلية المساءلة من خلال:</a:t>
            </a:r>
          </a:p>
          <a:p>
            <a:pPr marL="0" indent="0" algn="just">
              <a:buNone/>
            </a:pPr>
            <a:r>
              <a:rPr lang="ar-IQ" b="1" dirty="0" smtClean="0"/>
              <a:t>•مفهوم </a:t>
            </a:r>
            <a:r>
              <a:rPr lang="ar-IQ" b="1" dirty="0"/>
              <a:t>مركزة الموارد النظام(</a:t>
            </a:r>
            <a:r>
              <a:rPr lang="en-US" b="1" dirty="0"/>
              <a:t>RCA) </a:t>
            </a:r>
            <a:r>
              <a:rPr lang="ar-IQ" b="1" dirty="0"/>
              <a:t>منظور يعكس الموارد / التكاليف، مع توافر أية مسالة المدير المسئول عن كل مجمع تكلفة، ومن ثم التركيز على المساءلة الفردية أكثر من التركيز على مساءلة الفريق ككل، بالإضافة إلى تركيز نظام(</a:t>
            </a:r>
            <a:r>
              <a:rPr lang="en-US" b="1" dirty="0"/>
              <a:t>RCA) </a:t>
            </a:r>
            <a:r>
              <a:rPr lang="ar-IQ" b="1" dirty="0"/>
              <a:t>على تحقيق الامثلية على مستوى وحدات الأداء الداخلية أكثر من التركيز على امثلية النظام ككل.</a:t>
            </a:r>
          </a:p>
          <a:p>
            <a:pPr marL="0" indent="0" algn="just">
              <a:buNone/>
            </a:pPr>
            <a:r>
              <a:rPr lang="ar-IQ" b="1" dirty="0" smtClean="0"/>
              <a:t>•معالجة </a:t>
            </a:r>
            <a:r>
              <a:rPr lang="ar-IQ" b="1" dirty="0"/>
              <a:t>الفاقد واستغلال الطاقة العاطلة، لأن محاسبة استهلاك الموارد(</a:t>
            </a:r>
            <a:r>
              <a:rPr lang="en-US" b="1" dirty="0"/>
              <a:t>RCA) </a:t>
            </a:r>
            <a:r>
              <a:rPr lang="ar-IQ" b="1" dirty="0"/>
              <a:t>تركز فقط في الموارد الثابتة في الملزمة على القدر المستخدم وليس بالقدر المتاح، باعتباره نموذج إنفاق وليس نموذج استهلاك موارد طويل الأجل.</a:t>
            </a:r>
          </a:p>
          <a:p>
            <a:pPr marL="0" indent="0" algn="just">
              <a:buNone/>
            </a:pPr>
            <a:r>
              <a:rPr lang="ar-IQ" b="1" dirty="0"/>
              <a:t>ثالثاً: الاستغلال الأمثل للموارد الوحدة الاقتصادية من خلال تعيين:</a:t>
            </a:r>
          </a:p>
          <a:p>
            <a:pPr marL="0" indent="0" algn="just">
              <a:buNone/>
            </a:pPr>
            <a:r>
              <a:rPr lang="ar-IQ" b="1" dirty="0" smtClean="0"/>
              <a:t>•تعيين </a:t>
            </a:r>
            <a:r>
              <a:rPr lang="ar-IQ" b="1" dirty="0"/>
              <a:t>التكلفة المخططة للمواصفات وبالتالي التكلفة الفعلية على أساس ما يستهلك من موارد لخدمة المواصفات المطلوبة للزبائن في شكل کمي، وهذه التكلفة تتدفق من مجمعات الموارد </a:t>
            </a:r>
            <a:r>
              <a:rPr lang="en-US" b="1" dirty="0"/>
              <a:t>Resources Pools(</a:t>
            </a:r>
            <a:r>
              <a:rPr lang="ar-IQ" b="1" dirty="0"/>
              <a:t>وهي الأنشطة المحققة للمواصفات أو العمليات، أو المنتجات، والزبائن، وقنوات التوزيع).</a:t>
            </a:r>
          </a:p>
          <a:p>
            <a:pPr marL="0" indent="0" algn="just">
              <a:buNone/>
            </a:pPr>
            <a:r>
              <a:rPr lang="ar-IQ" b="1" dirty="0" smtClean="0"/>
              <a:t>•الاستفادة </a:t>
            </a:r>
            <a:r>
              <a:rPr lang="ar-IQ" b="1" dirty="0"/>
              <a:t>من العلاقات المتشابكة المتداخلة بين الموارد بعضها البعض، وإيجاد قيمة مضافة للعميل سواء من خلال التوظيف الأمثل للعلاقات التبادلية وغير التبادلية بين الموارد والأنشطة، وبين الموارد بعضها البعض.</a:t>
            </a:r>
          </a:p>
          <a:p>
            <a:pPr algn="just"/>
            <a:endParaRPr lang="ar-IQ" b="1"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228600"/>
            <a:ext cx="11734800" cy="6400800"/>
          </a:xfrm>
        </p:spPr>
        <p:txBody>
          <a:bodyPr>
            <a:normAutofit fontScale="70000" lnSpcReduction="20000"/>
          </a:bodyPr>
          <a:lstStyle/>
          <a:p>
            <a:pPr marL="0" indent="0" algn="just">
              <a:buNone/>
            </a:pPr>
            <a:r>
              <a:rPr lang="ar-SA" sz="3100" b="1" dirty="0"/>
              <a:t>رابعاً: خلق المزايا النسبية للوحدات الاقتصادية ودعم قدرتها التنافسية من خلال:</a:t>
            </a:r>
            <a:endParaRPr lang="en-US" sz="3100" b="1" dirty="0"/>
          </a:p>
          <a:p>
            <a:pPr lvl="0" algn="just"/>
            <a:r>
              <a:rPr lang="ar-SA" sz="3100" b="1" dirty="0"/>
              <a:t>الفهم الجيد لهيكل التكلفة في الوحدة الاقتصادية وهياكل تكلفة المنافسين، مع التركيز على مناطق التميز لدى الوحدة الاقتصادية، ومن خلال محاسبة استهلاك الموارد يتم تنفيذ ما تقول فيه الوحدة الاقتصادية على المنافسين وتحقق ثلاث عناصر داعة القدرة التنافسية هي:</a:t>
            </a:r>
            <a:endParaRPr lang="en-US" sz="3100" b="1" dirty="0"/>
          </a:p>
          <a:p>
            <a:pPr algn="just"/>
            <a:r>
              <a:rPr lang="ar-SA" sz="3100" b="1" dirty="0"/>
              <a:t>التميز التكاليفي: من خلال الخفض الإيجابي للتكلفة مع المحافظة على مستوى الجودة. التميز بالجودة: من خلال التركيز على خصائص ومواصفات المنتج في ضوء رغبات الزبائن.</a:t>
            </a:r>
            <a:endParaRPr lang="en-US" sz="3100" b="1" dirty="0"/>
          </a:p>
          <a:p>
            <a:pPr algn="just"/>
            <a:r>
              <a:rPr lang="ar-SA" sz="3100" b="1" dirty="0"/>
              <a:t>التميز بالتجديد: من خلال الابتكارات المتلاحقة والتعديل المستمر في خصائص ومواصفات المنتج.</a:t>
            </a:r>
            <a:endParaRPr lang="en-US" sz="3100" b="1" dirty="0"/>
          </a:p>
          <a:p>
            <a:pPr lvl="0" algn="just"/>
            <a:r>
              <a:rPr lang="ar-SA" sz="3100" b="1" dirty="0"/>
              <a:t>الاهتمام بالمنتجات التي تباع بأسعار منخفضة من خلال التأثير في عملية تخصيص التكاليف لتحديد المنتجات التي يجب استبعادها.</a:t>
            </a:r>
            <a:endParaRPr lang="en-US" sz="3100" b="1" dirty="0"/>
          </a:p>
          <a:p>
            <a:pPr lvl="0" algn="just"/>
            <a:r>
              <a:rPr lang="ar-SA" sz="3100" b="1" dirty="0"/>
              <a:t>خلق القيمة الزبائن من خلال تبني الوحدة الاقتصادية لأدوات تحليلية تؤدي إلى اتخاذ القرارات التشغيلية والاستراتيجية التي تدعم القيمة المقدمة للزبائن وسوف يترتب على ذلك خلق القيمة للملاك والعمالة وكافة الأطراف المنتمية والمهتمة بالوحدة الاقتصادية.</a:t>
            </a:r>
            <a:endParaRPr lang="en-US" sz="3100" b="1" dirty="0"/>
          </a:p>
          <a:p>
            <a:pPr lvl="0" algn="just"/>
            <a:r>
              <a:rPr lang="ar-SA" sz="3100" b="1" dirty="0"/>
              <a:t>يستطيع نظام محاسبة استهلاك الموارد أن يدعم اتخاذ القرار في الأجل القصير من خلال توفير بيانات التكلفة الحدية لتركيز هذا النظام على هذا المفهوم حيث أن عملية تخصيص التكاليف في ظل هذا النظام يجب ألا تقود إلى التقرير عن مستوى دخل يمكن أن يشجع على الإفراط في الإنتاج، بل أن نظام محاسبة استهلاك الموارد يؤكد على الإدارة الجيدة للموارد ومنع الإفراط والفاقد في تلك الموارد.</a:t>
            </a:r>
            <a:endParaRPr lang="en-US" sz="3100" b="1" dirty="0"/>
          </a:p>
          <a:p>
            <a:pPr lvl="0" algn="just"/>
            <a:r>
              <a:rPr lang="ar-SA" sz="3100" b="1" dirty="0"/>
              <a:t>يستطيع نظام محاسبة استهلاك الموارد، من خلال توفيره للدقة في تبويب عناصر التكاليف إلى تكاليف ثابتة ومتغيرة متناسبة مع حجم المخرجات أن يوفر بيانات تكاليف يمكن الاعتماد عليها لأغراض إجراء التحليل التفاضلي في الأجل القصير.</a:t>
            </a:r>
            <a:endParaRPr lang="en-US" sz="3100" b="1" dirty="0"/>
          </a:p>
          <a:p>
            <a:pPr lvl="0" algn="just"/>
            <a:r>
              <a:rPr lang="ar-SA" sz="3100" b="1" dirty="0"/>
              <a:t>يستطيع نظام محاسبة استهلاك الموارد ومن خلال تعامله مع مدخل تكلفة المواصفات أن يولد بيانات تكلفة نموذج استهلاك الموارد طويل الأجل القائم على أساس الأنشطة المحققة للمواصفات، من ثم يمكن لهذا التكامل أن يدعم اتخاذ القرارات في الأجل الطويل.</a:t>
            </a:r>
            <a:endParaRPr lang="en-US" sz="3100" b="1" dirty="0"/>
          </a:p>
          <a:p>
            <a:pPr marL="0" indent="0" algn="just">
              <a:buNone/>
            </a:pPr>
            <a:endParaRPr lang="ar-IQ" b="1" dirty="0"/>
          </a:p>
        </p:txBody>
      </p:sp>
    </p:spTree>
    <p:extLst>
      <p:ext uri="{BB962C8B-B14F-4D97-AF65-F5344CB8AC3E}">
        <p14:creationId xmlns:p14="http://schemas.microsoft.com/office/powerpoint/2010/main" val="18226246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p:cNvPicPr>
          <p:nvPr>
            <p:ph idx="1"/>
          </p:nvPr>
        </p:nvPicPr>
        <p:blipFill rotWithShape="1">
          <a:blip r:embed="rId2">
            <a:extLst>
              <a:ext uri="{28A0092B-C50C-407E-A947-70E740481C1C}">
                <a14:useLocalDpi xmlns:a14="http://schemas.microsoft.com/office/drawing/2010/main" val="0"/>
              </a:ext>
            </a:extLst>
          </a:blip>
          <a:srcRect l="36155" t="17922" r="33903" b="1870"/>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7715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نسق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248</TotalTime>
  <Words>1138</Words>
  <Application>Microsoft Office PowerPoint</Application>
  <PresentationFormat>Widescreen</PresentationFormat>
  <Paragraphs>42</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PT Bold Heading</vt:lpstr>
      <vt:lpstr>Times New Roman</vt:lpstr>
      <vt:lpstr>نسق Office</vt:lpstr>
      <vt:lpstr>المرتكزات المعرفية للمحاسبة عن استهلاك الموارد</vt:lpstr>
      <vt:lpstr> </vt:lpstr>
      <vt:lpstr> </vt:lpstr>
      <vt:lpstr>PowerPoint Presentation</vt:lpstr>
      <vt:lpstr> </vt:lpstr>
      <vt:lpstr> </vt:lpstr>
      <vt:lpstr> </vt:lpstr>
      <vt:lpstr>PowerPoint Presentation</vt:lpstr>
      <vt:lpstr>PowerPoint Presentation</vt:lpstr>
      <vt:lpstr>PowerPoint Presentation</vt:lpstr>
    </vt:vector>
  </TitlesOfParts>
  <Company>By DR.Ahmed Saker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بحث تحت عنوان استعمال تقنية إدارة التكلفة المستهدفة لتخفيض                   التكاليف وتحقيق الميزة التنافسية</dc:title>
  <dc:creator>Faisal</dc:creator>
  <cp:lastModifiedBy>Faisal</cp:lastModifiedBy>
  <cp:revision>43</cp:revision>
  <dcterms:created xsi:type="dcterms:W3CDTF">2011-05-21T18:00:32Z</dcterms:created>
  <dcterms:modified xsi:type="dcterms:W3CDTF">2019-06-08T17:13:24Z</dcterms:modified>
</cp:coreProperties>
</file>