
<file path=[Content_Types].xml><?xml version="1.0" encoding="utf-8"?>
<Types xmlns="http://schemas.openxmlformats.org/package/2006/content-types">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 id="271" r:id="rId9"/>
    <p:sldId id="27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714" y="7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E9EF46CA-FF9D-45CC-ADE8-A391E58B9FD5}" type="datetimeFigureOut">
              <a:rPr lang="en-US" smtClean="0"/>
              <a:pPr/>
              <a:t>6/8/2019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886817-1D22-4A24-A0FA-D7E682012D54}" type="slidenum">
              <a:rPr lang="en-US" smtClean="0"/>
              <a:pPr/>
              <a:t>‹#›</a:t>
            </a:fld>
            <a:endParaRPr lang="en-US"/>
          </a:p>
        </p:txBody>
      </p:sp>
    </p:spTree>
    <p:extLst>
      <p:ext uri="{BB962C8B-B14F-4D97-AF65-F5344CB8AC3E}">
        <p14:creationId xmlns:p14="http://schemas.microsoft.com/office/powerpoint/2010/main" val="4106999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E9EF46CA-FF9D-45CC-ADE8-A391E58B9FD5}" type="datetimeFigureOut">
              <a:rPr lang="en-US" smtClean="0"/>
              <a:pPr/>
              <a:t>6/8/2019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886817-1D22-4A24-A0FA-D7E682012D54}" type="slidenum">
              <a:rPr lang="en-US" smtClean="0"/>
              <a:pPr/>
              <a:t>‹#›</a:t>
            </a:fld>
            <a:endParaRPr lang="en-US"/>
          </a:p>
        </p:txBody>
      </p:sp>
    </p:spTree>
    <p:extLst>
      <p:ext uri="{BB962C8B-B14F-4D97-AF65-F5344CB8AC3E}">
        <p14:creationId xmlns:p14="http://schemas.microsoft.com/office/powerpoint/2010/main" val="3038903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E9EF46CA-FF9D-45CC-ADE8-A391E58B9FD5}" type="datetimeFigureOut">
              <a:rPr lang="en-US" smtClean="0"/>
              <a:pPr/>
              <a:t>6/8/2019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886817-1D22-4A24-A0FA-D7E682012D54}" type="slidenum">
              <a:rPr lang="en-US" smtClean="0"/>
              <a:pPr/>
              <a:t>‹#›</a:t>
            </a:fld>
            <a:endParaRPr lang="en-US"/>
          </a:p>
        </p:txBody>
      </p:sp>
    </p:spTree>
    <p:extLst>
      <p:ext uri="{BB962C8B-B14F-4D97-AF65-F5344CB8AC3E}">
        <p14:creationId xmlns:p14="http://schemas.microsoft.com/office/powerpoint/2010/main" val="2713266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E9EF46CA-FF9D-45CC-ADE8-A391E58B9FD5}" type="datetimeFigureOut">
              <a:rPr lang="en-US" smtClean="0"/>
              <a:pPr/>
              <a:t>6/8/2019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886817-1D22-4A24-A0FA-D7E682012D54}" type="slidenum">
              <a:rPr lang="en-US" smtClean="0"/>
              <a:pPr/>
              <a:t>‹#›</a:t>
            </a:fld>
            <a:endParaRPr lang="en-US"/>
          </a:p>
        </p:txBody>
      </p:sp>
    </p:spTree>
    <p:extLst>
      <p:ext uri="{BB962C8B-B14F-4D97-AF65-F5344CB8AC3E}">
        <p14:creationId xmlns:p14="http://schemas.microsoft.com/office/powerpoint/2010/main" val="2704660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E9EF46CA-FF9D-45CC-ADE8-A391E58B9FD5}" type="datetimeFigureOut">
              <a:rPr lang="en-US" smtClean="0"/>
              <a:pPr/>
              <a:t>6/8/2019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886817-1D22-4A24-A0FA-D7E682012D54}" type="slidenum">
              <a:rPr lang="en-US" smtClean="0"/>
              <a:pPr/>
              <a:t>‹#›</a:t>
            </a:fld>
            <a:endParaRPr lang="en-US"/>
          </a:p>
        </p:txBody>
      </p:sp>
    </p:spTree>
    <p:extLst>
      <p:ext uri="{BB962C8B-B14F-4D97-AF65-F5344CB8AC3E}">
        <p14:creationId xmlns:p14="http://schemas.microsoft.com/office/powerpoint/2010/main" val="2704674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E9EF46CA-FF9D-45CC-ADE8-A391E58B9FD5}" type="datetimeFigureOut">
              <a:rPr lang="en-US" smtClean="0"/>
              <a:pPr/>
              <a:t>6/8/2019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886817-1D22-4A24-A0FA-D7E682012D54}" type="slidenum">
              <a:rPr lang="en-US" smtClean="0"/>
              <a:pPr/>
              <a:t>‹#›</a:t>
            </a:fld>
            <a:endParaRPr lang="en-US"/>
          </a:p>
        </p:txBody>
      </p:sp>
    </p:spTree>
    <p:extLst>
      <p:ext uri="{BB962C8B-B14F-4D97-AF65-F5344CB8AC3E}">
        <p14:creationId xmlns:p14="http://schemas.microsoft.com/office/powerpoint/2010/main" val="1928808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839788" y="2505075"/>
            <a:ext cx="5157787" cy="36845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6172200" y="2505075"/>
            <a:ext cx="5183188" cy="36845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E9EF46CA-FF9D-45CC-ADE8-A391E58B9FD5}" type="datetimeFigureOut">
              <a:rPr lang="en-US" smtClean="0"/>
              <a:pPr/>
              <a:t>6/8/2019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886817-1D22-4A24-A0FA-D7E682012D54}" type="slidenum">
              <a:rPr lang="en-US" smtClean="0"/>
              <a:pPr/>
              <a:t>‹#›</a:t>
            </a:fld>
            <a:endParaRPr lang="en-US"/>
          </a:p>
        </p:txBody>
      </p:sp>
    </p:spTree>
    <p:extLst>
      <p:ext uri="{BB962C8B-B14F-4D97-AF65-F5344CB8AC3E}">
        <p14:creationId xmlns:p14="http://schemas.microsoft.com/office/powerpoint/2010/main" val="3531342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E9EF46CA-FF9D-45CC-ADE8-A391E58B9FD5}" type="datetimeFigureOut">
              <a:rPr lang="en-US" smtClean="0"/>
              <a:pPr/>
              <a:t>6/8/2019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886817-1D22-4A24-A0FA-D7E682012D54}" type="slidenum">
              <a:rPr lang="en-US" smtClean="0"/>
              <a:pPr/>
              <a:t>‹#›</a:t>
            </a:fld>
            <a:endParaRPr lang="en-US"/>
          </a:p>
        </p:txBody>
      </p:sp>
    </p:spTree>
    <p:extLst>
      <p:ext uri="{BB962C8B-B14F-4D97-AF65-F5344CB8AC3E}">
        <p14:creationId xmlns:p14="http://schemas.microsoft.com/office/powerpoint/2010/main" val="710932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EF46CA-FF9D-45CC-ADE8-A391E58B9FD5}" type="datetimeFigureOut">
              <a:rPr lang="en-US" smtClean="0"/>
              <a:pPr/>
              <a:t>6/8/2019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886817-1D22-4A24-A0FA-D7E682012D54}" type="slidenum">
              <a:rPr lang="en-US" smtClean="0"/>
              <a:pPr/>
              <a:t>‹#›</a:t>
            </a:fld>
            <a:endParaRPr lang="en-US"/>
          </a:p>
        </p:txBody>
      </p:sp>
    </p:spTree>
    <p:extLst>
      <p:ext uri="{BB962C8B-B14F-4D97-AF65-F5344CB8AC3E}">
        <p14:creationId xmlns:p14="http://schemas.microsoft.com/office/powerpoint/2010/main" val="2735373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E9EF46CA-FF9D-45CC-ADE8-A391E58B9FD5}" type="datetimeFigureOut">
              <a:rPr lang="en-US" smtClean="0"/>
              <a:pPr/>
              <a:t>6/8/2019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886817-1D22-4A24-A0FA-D7E682012D54}" type="slidenum">
              <a:rPr lang="en-US" smtClean="0"/>
              <a:pPr/>
              <a:t>‹#›</a:t>
            </a:fld>
            <a:endParaRPr lang="en-US"/>
          </a:p>
        </p:txBody>
      </p:sp>
    </p:spTree>
    <p:extLst>
      <p:ext uri="{BB962C8B-B14F-4D97-AF65-F5344CB8AC3E}">
        <p14:creationId xmlns:p14="http://schemas.microsoft.com/office/powerpoint/2010/main" val="3913531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E9EF46CA-FF9D-45CC-ADE8-A391E58B9FD5}" type="datetimeFigureOut">
              <a:rPr lang="en-US" smtClean="0"/>
              <a:pPr/>
              <a:t>6/8/2019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886817-1D22-4A24-A0FA-D7E682012D54}" type="slidenum">
              <a:rPr lang="en-US" smtClean="0"/>
              <a:pPr/>
              <a:t>‹#›</a:t>
            </a:fld>
            <a:endParaRPr lang="en-US"/>
          </a:p>
        </p:txBody>
      </p:sp>
    </p:spTree>
    <p:extLst>
      <p:ext uri="{BB962C8B-B14F-4D97-AF65-F5344CB8AC3E}">
        <p14:creationId xmlns:p14="http://schemas.microsoft.com/office/powerpoint/2010/main" val="3401718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75000"/>
            <a:lum/>
          </a:blip>
          <a:srcRect/>
          <a:stretch>
            <a:fillRect t="-39000" b="-3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EF46CA-FF9D-45CC-ADE8-A391E58B9FD5}" type="datetimeFigureOut">
              <a:rPr lang="en-US" smtClean="0"/>
              <a:pPr/>
              <a:t>6/8/2019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886817-1D22-4A24-A0FA-D7E682012D54}" type="slidenum">
              <a:rPr lang="en-US" smtClean="0"/>
              <a:pPr/>
              <a:t>‹#›</a:t>
            </a:fld>
            <a:endParaRPr lang="en-US"/>
          </a:p>
        </p:txBody>
      </p:sp>
    </p:spTree>
    <p:extLst>
      <p:ext uri="{BB962C8B-B14F-4D97-AF65-F5344CB8AC3E}">
        <p14:creationId xmlns:p14="http://schemas.microsoft.com/office/powerpoint/2010/main" val="100907586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905000" y="762000"/>
            <a:ext cx="8382000" cy="2743200"/>
          </a:xfrm>
        </p:spPr>
        <p:txBody>
          <a:bodyPr>
            <a:normAutofit/>
          </a:bodyPr>
          <a:lstStyle/>
          <a:p>
            <a:r>
              <a:rPr lang="ar-SA" b="1" dirty="0">
                <a:solidFill>
                  <a:srgbClr val="0000CC"/>
                </a:solidFill>
                <a:effectLst>
                  <a:outerShdw blurRad="38100" dist="38100" dir="2700000" algn="tl">
                    <a:srgbClr val="000000">
                      <a:alpha val="43137"/>
                    </a:srgbClr>
                  </a:outerShdw>
                </a:effectLst>
              </a:rPr>
              <a:t>التكامل بين المحاسبة الادارية الاستراتيجية ونظم إدارة الجودة</a:t>
            </a:r>
            <a:endParaRPr lang="en-US" dirty="0">
              <a:solidFill>
                <a:srgbClr val="0000CC"/>
              </a:solidFill>
              <a:effectLst>
                <a:outerShdw blurRad="38100" dist="38100" dir="2700000" algn="tl">
                  <a:srgbClr val="000000">
                    <a:alpha val="43137"/>
                  </a:srgbClr>
                </a:outerShdw>
              </a:effectLst>
            </a:endParaRPr>
          </a:p>
        </p:txBody>
      </p:sp>
      <p:sp>
        <p:nvSpPr>
          <p:cNvPr id="3" name="عنوان فرعي 2"/>
          <p:cNvSpPr>
            <a:spLocks noGrp="1"/>
          </p:cNvSpPr>
          <p:nvPr>
            <p:ph type="subTitle" idx="1"/>
          </p:nvPr>
        </p:nvSpPr>
        <p:spPr>
          <a:xfrm>
            <a:off x="2133600" y="3886200"/>
            <a:ext cx="7924800" cy="2057400"/>
          </a:xfrm>
        </p:spPr>
        <p:txBody>
          <a:bodyPr>
            <a:normAutofit/>
          </a:bodyPr>
          <a:lstStyle/>
          <a:p>
            <a:r>
              <a:rPr lang="ar-IQ" sz="2800" b="1" dirty="0"/>
              <a:t>أ.د.منال جبار سرور </a:t>
            </a:r>
          </a:p>
          <a:p>
            <a:r>
              <a:rPr lang="ar-IQ" sz="2800" b="1"/>
              <a:t>محاضرة ملقاة على طلبة دكتوراه محاسبة /محاسبة ادارية</a:t>
            </a:r>
            <a:endParaRPr lang="ar-IQ" sz="2800" b="1" smtClean="0">
              <a:solidFill>
                <a:schemeClr val="tx1"/>
              </a:solidFill>
            </a:endParaRPr>
          </a:p>
          <a:p>
            <a:pPr algn="ctr" rtl="1"/>
            <a:r>
              <a:rPr lang="ar-IQ" sz="2800" b="1" dirty="0" smtClean="0">
                <a:solidFill>
                  <a:schemeClr val="tx1"/>
                </a:solidFill>
              </a:rPr>
              <a:t>دكتوراه </a:t>
            </a:r>
            <a:r>
              <a:rPr lang="ar-IQ" sz="2800" b="1" dirty="0" smtClean="0">
                <a:solidFill>
                  <a:schemeClr val="tx1"/>
                </a:solidFill>
              </a:rPr>
              <a:t>محاسبة/ الكورس الثاني</a:t>
            </a:r>
          </a:p>
          <a:p>
            <a:pPr algn="ctr" rtl="1"/>
            <a:r>
              <a:rPr lang="ar-IQ" sz="2800" b="1" dirty="0" smtClean="0"/>
              <a:t>2018-2019</a:t>
            </a:r>
            <a:endParaRPr lang="en-US" sz="2800" dirty="0">
              <a:solidFill>
                <a:schemeClr val="tx1"/>
              </a:solidFill>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981200" y="274638"/>
            <a:ext cx="8229600" cy="258762"/>
          </a:xfrm>
        </p:spPr>
        <p:txBody>
          <a:bodyPr>
            <a:normAutofit fontScale="90000"/>
          </a:bodyPr>
          <a:lstStyle/>
          <a:p>
            <a:r>
              <a:rPr lang="ar-IQ" dirty="0" smtClean="0"/>
              <a:t> </a:t>
            </a:r>
            <a:endParaRPr lang="en-US" dirty="0"/>
          </a:p>
        </p:txBody>
      </p:sp>
      <p:sp>
        <p:nvSpPr>
          <p:cNvPr id="3" name="عنصر نائب للمحتوى 2"/>
          <p:cNvSpPr>
            <a:spLocks noGrp="1"/>
          </p:cNvSpPr>
          <p:nvPr>
            <p:ph idx="1"/>
          </p:nvPr>
        </p:nvSpPr>
        <p:spPr>
          <a:xfrm>
            <a:off x="609600" y="198437"/>
            <a:ext cx="11125200" cy="5364163"/>
          </a:xfrm>
        </p:spPr>
        <p:txBody>
          <a:bodyPr>
            <a:noAutofit/>
          </a:bodyPr>
          <a:lstStyle/>
          <a:p>
            <a:pPr marL="0" indent="0" algn="just">
              <a:lnSpc>
                <a:spcPct val="100000"/>
              </a:lnSpc>
              <a:buNone/>
            </a:pPr>
            <a:r>
              <a:rPr lang="ar-IQ" sz="3200" b="1" dirty="0"/>
              <a:t>إن كل من المحاسبة الإدارية الاستراتيجية متوافقة من الناحية النظرية وتكمل بعضها البعض في الممارسة العملية، إذ إنه يبدو أن نموذج </a:t>
            </a:r>
            <a:r>
              <a:rPr lang="en-US" sz="3200" b="1" dirty="0"/>
              <a:t>ISO 9000 </a:t>
            </a:r>
            <a:r>
              <a:rPr lang="ar-IQ" sz="3200" b="1" dirty="0"/>
              <a:t>يفي بجميع المتطلبات التي يجب استخدامها لدعم المحاسبة الادارية الاستراتيجية، حيث أنه يوفر منهجًا متناسقًا للإدارة المتكاملة يمكنه تسهيل التطبيق المنهجي للأدوات الفردية المختلفة الخاصة بالمحاسبة الإدارية الاستراتيجية (على سبيل المثال، تكاليف الجودة، تكلفة سلسلة القيمة، التسعير الاستراتيجي، تحليل ربحية الزبائن) ومساعدة المدراء على فهم العلاقات القائمة بين هذه الأدوات واستراتيجية الوحدة الاقتصادية. وبهذا تصبح الوحدات الاقتصادية العاملة بموجب إرشادات </a:t>
            </a:r>
            <a:r>
              <a:rPr lang="en-US" sz="3200" b="1" dirty="0"/>
              <a:t>ISO 9000</a:t>
            </a:r>
            <a:r>
              <a:rPr lang="ar-IQ" sz="3200" b="1" dirty="0"/>
              <a:t> (والتي لا حصر لها في جميع أنحاء العالم) مهتمة باستخدام هذه التقنيات المحاسبية بالتزامن مع نظام إدارة الجودة الخاص بها، وبالتالي، يمكن أن تحصل المحاسبة الادارية الاستراتيجية على أهمية عملية. علاوة على ذلك، تظهر ممارسات المحاسبة الادارية الاستراتيجية كمكمل مثالي لإطار عمل </a:t>
            </a:r>
            <a:r>
              <a:rPr lang="en-US" sz="3200" b="1" dirty="0"/>
              <a:t>ISO 9000</a:t>
            </a:r>
            <a:r>
              <a:rPr lang="ar-IQ" sz="3200" b="1" dirty="0"/>
              <a:t>، لأنها قادرة على توفير مؤشرات محددة حول التأثيرات المحتملة والفعلية لإجراءات الجودة.</a:t>
            </a:r>
            <a:endParaRPr lang="en-US" sz="3200" b="1"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981200" y="274638"/>
            <a:ext cx="8229600" cy="106362"/>
          </a:xfrm>
        </p:spPr>
        <p:txBody>
          <a:bodyPr>
            <a:normAutofit fontScale="90000"/>
          </a:bodyPr>
          <a:lstStyle/>
          <a:p>
            <a:r>
              <a:rPr lang="ar-IQ" dirty="0" smtClean="0"/>
              <a:t> </a:t>
            </a:r>
            <a:endParaRPr lang="en-US" dirty="0"/>
          </a:p>
        </p:txBody>
      </p:sp>
      <p:sp>
        <p:nvSpPr>
          <p:cNvPr id="3" name="عنصر نائب للمحتوى 2"/>
          <p:cNvSpPr>
            <a:spLocks noGrp="1"/>
          </p:cNvSpPr>
          <p:nvPr>
            <p:ph idx="1"/>
          </p:nvPr>
        </p:nvSpPr>
        <p:spPr>
          <a:xfrm>
            <a:off x="609600" y="457201"/>
            <a:ext cx="11049000" cy="5668963"/>
          </a:xfrm>
        </p:spPr>
        <p:txBody>
          <a:bodyPr>
            <a:normAutofit/>
          </a:bodyPr>
          <a:lstStyle/>
          <a:p>
            <a:pPr marL="0" indent="0" algn="just">
              <a:buNone/>
            </a:pPr>
            <a:r>
              <a:rPr lang="ar-IQ" b="1" dirty="0"/>
              <a:t>وبالتالي، حتى إذا كانت الدوافع الأولية لدى معظم الوحدات الاقتصادية لتبني أنظمة </a:t>
            </a:r>
            <a:r>
              <a:rPr lang="en-US" b="1" dirty="0"/>
              <a:t>ISO 9000 </a:t>
            </a:r>
            <a:r>
              <a:rPr lang="ar-IQ" b="1" dirty="0"/>
              <a:t>لا تزال في الغالب خارجية (مثل توسيع الحصة السوقية أو الإعلان عن المنتجات)، فإن حقيقة توفر هذه المعلومات المحاسبية الإضافية الدقيقة للغاية حول المنافع المرتبطة بالجودة قد تشجع المديرين لتضمين الإطار تدريجياً من خلال تحويل تركيزه نحو المبادئ الأساسية لإدارة الجودة (مثل زيادة الإنتاجية وتحسين رضا الزبائن).</a:t>
            </a:r>
            <a:endParaRPr lang="en-US" b="1" dirty="0"/>
          </a:p>
          <a:p>
            <a:pPr marL="0" indent="0" algn="just">
              <a:buNone/>
            </a:pPr>
            <a:r>
              <a:rPr lang="ar-IQ" b="1" dirty="0"/>
              <a:t>وبغض النظر عن تقييم التأثيرات المتبادلة، فإن تحليل الاستخدام المشترك للمحاسبة الادارية الاستراتيجية ونظام إدارة الجودة سيساهم في تحديد واستكشاف روابط أكثر بين المحاسبة الإدارية وإدارة الجودة. </a:t>
            </a:r>
            <a:endParaRPr lang="en-US" b="1" dirty="0"/>
          </a:p>
          <a:p>
            <a:pPr marL="0" indent="0" algn="just">
              <a:buNone/>
            </a:pPr>
            <a:r>
              <a:rPr lang="ar-IQ" b="1" dirty="0"/>
              <a:t>إن التطبيق المتزامن لتقنيات المحاسبة الادارية الاستراتيجية ومبادئ نظام إدارة الجودة قد يؤدي إلى منافع كبيرة للوحدات الاقتصادية، من أجل جعل هذا التكامل ممكنًا عمليًا، من الضروري اكتشاف وفهم الروابط النظرية بينهما ومن خلال استكشاف الأطر النظرية الخاصة بهما يمكن استنتاج أن المحاسبة الادارية الاستراتيجية ونظم إدارة الجودة متكاملان. </a:t>
            </a:r>
            <a:endParaRPr lang="en-US" b="1" dirty="0"/>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09600" y="503237"/>
            <a:ext cx="11049000" cy="5592763"/>
          </a:xfrm>
        </p:spPr>
        <p:txBody>
          <a:bodyPr>
            <a:noAutofit/>
          </a:bodyPr>
          <a:lstStyle/>
          <a:p>
            <a:pPr marL="0" indent="0" algn="just">
              <a:buNone/>
            </a:pPr>
            <a:r>
              <a:rPr lang="ar-IQ" b="1" dirty="0"/>
              <a:t>توفر المتطلبات العامة التي وضعتها مجموعة معايير </a:t>
            </a:r>
            <a:r>
              <a:rPr lang="en-US" b="1" dirty="0"/>
              <a:t>ISO 9000</a:t>
            </a:r>
            <a:r>
              <a:rPr lang="ar-IQ" b="1" dirty="0"/>
              <a:t>، مثل استخدام مدخل العملية وإصدار إجراءات مكتوبة، أساسًا مناسبًا للتأسيس والاستخدام المنهجي للأدوات المميزة الأخرى مثل تلك التي تبنتها المحاسبة الادارية الاستراتيجية. بالإضافة إلى ذلك، فإن البيانات الوفيرة المتولدة في العمليات التنظيمية المختلفة بسبب اعتماد المتطلبات المحددة لـ </a:t>
            </a:r>
            <a:r>
              <a:rPr lang="en-US" b="1" dirty="0"/>
              <a:t>ISO 9001 </a:t>
            </a:r>
            <a:r>
              <a:rPr lang="ar-IQ" b="1" dirty="0"/>
              <a:t>تخدم كمدخل قيم لتقنيات المحاسبة الادارية الاستراتيجية. بالمقابل فإن جميع المؤشرات التي تم الحصول عليها والاستنتاجات المستخلصة من تطبيق أدوات المحاسبة الادارية الاستراتيجية هي مصدر المعلومات الملائمة لعملية اتخاذ القرار في نظام إدارة الجودة، لأنها تكشف عادة عن أسباب أو نتائج تنفيذ إجراءات التحسين </a:t>
            </a:r>
            <a:r>
              <a:rPr lang="en-US" b="1" dirty="0"/>
              <a:t>(</a:t>
            </a:r>
            <a:r>
              <a:rPr lang="en-US" b="1" dirty="0" err="1"/>
              <a:t>Fons</a:t>
            </a:r>
            <a:r>
              <a:rPr lang="en-US" b="1" dirty="0"/>
              <a:t>, 2018)</a:t>
            </a:r>
          </a:p>
          <a:p>
            <a:pPr marL="0" indent="0" algn="just">
              <a:buNone/>
            </a:pPr>
            <a:r>
              <a:rPr lang="ar-IQ" b="1" dirty="0" smtClean="0"/>
              <a:t>ويمكن </a:t>
            </a:r>
            <a:r>
              <a:rPr lang="ar-IQ" b="1" dirty="0"/>
              <a:t>بيان الروابط بين نظام إدارة الجودة والمحاسبة الادارية الاستراتيجية في </a:t>
            </a:r>
            <a:r>
              <a:rPr lang="ar-IQ" b="1" dirty="0" smtClean="0"/>
              <a:t>الأشكال التالية</a:t>
            </a:r>
            <a:endParaRPr lang="en-US" b="1"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981200" y="274638"/>
            <a:ext cx="8229600" cy="106362"/>
          </a:xfrm>
        </p:spPr>
        <p:txBody>
          <a:bodyPr>
            <a:normAutofit fontScale="90000"/>
          </a:bodyPr>
          <a:lstStyle/>
          <a:p>
            <a:r>
              <a:rPr lang="ar-IQ" dirty="0" smtClean="0"/>
              <a:t> </a:t>
            </a:r>
            <a:endParaRPr lang="en-US" dirty="0"/>
          </a:p>
        </p:txBody>
      </p:sp>
      <p:pic>
        <p:nvPicPr>
          <p:cNvPr id="6" name="صورة 5" descr="Word (فشل تنشيط المنتج)‪ - SMA ورقة بحثية.docx"/>
          <p:cNvPicPr>
            <a:picLocks noChangeAspect="1"/>
          </p:cNvPicPr>
          <p:nvPr/>
        </p:nvPicPr>
        <p:blipFill rotWithShape="1">
          <a:blip r:embed="rId2">
            <a:extLst>
              <a:ext uri="{28A0092B-C50C-407E-A947-70E740481C1C}">
                <a14:useLocalDpi xmlns:a14="http://schemas.microsoft.com/office/drawing/2010/main" val="0"/>
              </a:ext>
            </a:extLst>
          </a:blip>
          <a:srcRect l="22501" t="25620" r="28124" b="7045"/>
          <a:stretch/>
        </p:blipFill>
        <p:spPr>
          <a:xfrm>
            <a:off x="228600" y="761999"/>
            <a:ext cx="11582400" cy="5870575"/>
          </a:xfrm>
          <a:prstGeom prst="rect">
            <a:avLst/>
          </a:prstGeom>
          <a:ln>
            <a:solidFill>
              <a:srgbClr val="FFFFFF"/>
            </a:solidFill>
          </a:ln>
        </p:spPr>
      </p:pic>
      <p:sp>
        <p:nvSpPr>
          <p:cNvPr id="3" name="عنصر نائب للمحتوى 2"/>
          <p:cNvSpPr>
            <a:spLocks noGrp="1"/>
          </p:cNvSpPr>
          <p:nvPr>
            <p:ph idx="1"/>
          </p:nvPr>
        </p:nvSpPr>
        <p:spPr>
          <a:xfrm>
            <a:off x="228600" y="152401"/>
            <a:ext cx="11734800" cy="6480174"/>
          </a:xfrm>
        </p:spPr>
        <p:txBody>
          <a:bodyPr>
            <a:normAutofit/>
          </a:bodyPr>
          <a:lstStyle/>
          <a:p>
            <a:pPr marL="0" indent="0" algn="ctr">
              <a:lnSpc>
                <a:spcPct val="150000"/>
              </a:lnSpc>
              <a:buNone/>
            </a:pPr>
            <a:r>
              <a:rPr lang="ar-IQ" b="1" dirty="0" smtClean="0"/>
              <a:t>الروابط </a:t>
            </a:r>
            <a:r>
              <a:rPr lang="ar-IQ" b="1" dirty="0"/>
              <a:t>النظرية بين نظام إدارة الجودة والمحاسبة الإدارية الاستراتيجية</a:t>
            </a:r>
            <a:endParaRPr lang="en-US" dirty="0"/>
          </a:p>
          <a:p>
            <a:pPr marL="0" indent="0" algn="just" rtl="1">
              <a:lnSpc>
                <a:spcPct val="150000"/>
              </a:lnSpc>
              <a:buNone/>
            </a:pPr>
            <a:endParaRPr lang="en-US" sz="32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981200" y="274638"/>
            <a:ext cx="8229600" cy="182562"/>
          </a:xfrm>
        </p:spPr>
        <p:txBody>
          <a:bodyPr>
            <a:normAutofit fontScale="90000"/>
          </a:bodyPr>
          <a:lstStyle/>
          <a:p>
            <a:r>
              <a:rPr lang="ar-IQ" dirty="0" smtClean="0"/>
              <a:t> </a:t>
            </a:r>
            <a:endParaRPr lang="en-US" dirty="0"/>
          </a:p>
        </p:txBody>
      </p:sp>
      <p:sp>
        <p:nvSpPr>
          <p:cNvPr id="3" name="عنصر نائب للمحتوى 2"/>
          <p:cNvSpPr>
            <a:spLocks noGrp="1"/>
          </p:cNvSpPr>
          <p:nvPr>
            <p:ph idx="1"/>
          </p:nvPr>
        </p:nvSpPr>
        <p:spPr>
          <a:xfrm>
            <a:off x="609600" y="228600"/>
            <a:ext cx="10972800" cy="5791199"/>
          </a:xfrm>
        </p:spPr>
        <p:txBody>
          <a:bodyPr>
            <a:noAutofit/>
          </a:bodyPr>
          <a:lstStyle/>
          <a:p>
            <a:pPr marL="0" indent="0" algn="ctr">
              <a:buNone/>
            </a:pPr>
            <a:r>
              <a:rPr lang="ar-IQ" b="1" dirty="0" smtClean="0"/>
              <a:t>الرابط </a:t>
            </a:r>
            <a:r>
              <a:rPr lang="ar-IQ" b="1" dirty="0"/>
              <a:t>الأول: مدخل العملية ومتطلبات التوثيق</a:t>
            </a:r>
            <a:endParaRPr lang="en-US" dirty="0"/>
          </a:p>
          <a:p>
            <a:pPr marL="0" indent="0" algn="just">
              <a:buNone/>
            </a:pPr>
            <a:endParaRPr lang="en-US" dirty="0"/>
          </a:p>
        </p:txBody>
      </p:sp>
      <p:pic>
        <p:nvPicPr>
          <p:cNvPr id="4" name="صورة 3" descr="Word (فشل تنشيط المنتج)‪ - SMA ورقة بحثية.docx"/>
          <p:cNvPicPr>
            <a:picLocks noChangeAspect="1"/>
          </p:cNvPicPr>
          <p:nvPr/>
        </p:nvPicPr>
        <p:blipFill rotWithShape="1">
          <a:blip r:embed="rId2">
            <a:extLst>
              <a:ext uri="{28A0092B-C50C-407E-A947-70E740481C1C}">
                <a14:useLocalDpi xmlns:a14="http://schemas.microsoft.com/office/drawing/2010/main" val="0"/>
              </a:ext>
            </a:extLst>
          </a:blip>
          <a:srcRect l="22501" t="31425" r="28124" b="5884"/>
          <a:stretch/>
        </p:blipFill>
        <p:spPr>
          <a:xfrm>
            <a:off x="228600" y="685800"/>
            <a:ext cx="11734799" cy="6131998"/>
          </a:xfrm>
          <a:prstGeom prst="rect">
            <a:avLst/>
          </a:prstGeom>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981200" y="274638"/>
            <a:ext cx="8229600" cy="182562"/>
          </a:xfrm>
        </p:spPr>
        <p:txBody>
          <a:bodyPr>
            <a:normAutofit fontScale="90000"/>
          </a:bodyPr>
          <a:lstStyle/>
          <a:p>
            <a:r>
              <a:rPr lang="ar-IQ" dirty="0" smtClean="0"/>
              <a:t> </a:t>
            </a:r>
            <a:endParaRPr lang="en-US" dirty="0"/>
          </a:p>
        </p:txBody>
      </p:sp>
      <p:sp>
        <p:nvSpPr>
          <p:cNvPr id="3" name="عنصر نائب للمحتوى 2"/>
          <p:cNvSpPr>
            <a:spLocks noGrp="1"/>
          </p:cNvSpPr>
          <p:nvPr>
            <p:ph idx="1"/>
          </p:nvPr>
        </p:nvSpPr>
        <p:spPr>
          <a:xfrm>
            <a:off x="533400" y="228600"/>
            <a:ext cx="11049000" cy="5745163"/>
          </a:xfrm>
        </p:spPr>
        <p:txBody>
          <a:bodyPr>
            <a:noAutofit/>
          </a:bodyPr>
          <a:lstStyle/>
          <a:p>
            <a:pPr marL="0" indent="0" algn="ctr">
              <a:buNone/>
            </a:pPr>
            <a:r>
              <a:rPr lang="ar-IQ" b="1" dirty="0" smtClean="0"/>
              <a:t>الرابط </a:t>
            </a:r>
            <a:r>
              <a:rPr lang="ar-IQ" b="1" dirty="0"/>
              <a:t>الثاني: البيانات المقدمة من سجلات نظام إدارة الجودة</a:t>
            </a:r>
            <a:endParaRPr lang="en-US" dirty="0"/>
          </a:p>
          <a:p>
            <a:pPr marL="0" indent="0" algn="just" rtl="1">
              <a:buNone/>
            </a:pPr>
            <a:endParaRPr lang="en-US" dirty="0"/>
          </a:p>
        </p:txBody>
      </p:sp>
      <p:pic>
        <p:nvPicPr>
          <p:cNvPr id="5" name="صورة 4" descr="Word (فشل تنشيط المنتج)‪ - SMA ورقة بحثية.docx"/>
          <p:cNvPicPr>
            <a:picLocks noChangeAspect="1"/>
          </p:cNvPicPr>
          <p:nvPr/>
        </p:nvPicPr>
        <p:blipFill rotWithShape="1">
          <a:blip r:embed="rId2">
            <a:extLst>
              <a:ext uri="{28A0092B-C50C-407E-A947-70E740481C1C}">
                <a14:useLocalDpi xmlns:a14="http://schemas.microsoft.com/office/drawing/2010/main" val="0"/>
              </a:ext>
            </a:extLst>
          </a:blip>
          <a:srcRect l="22500" t="37230" r="29375" b="9366"/>
          <a:stretch/>
        </p:blipFill>
        <p:spPr>
          <a:xfrm>
            <a:off x="304800" y="685801"/>
            <a:ext cx="11658600" cy="5791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28600" y="228600"/>
            <a:ext cx="11734800" cy="6400800"/>
          </a:xfrm>
        </p:spPr>
        <p:txBody>
          <a:bodyPr>
            <a:normAutofit/>
          </a:bodyPr>
          <a:lstStyle/>
          <a:p>
            <a:pPr marL="0" indent="0" algn="ctr">
              <a:buNone/>
            </a:pPr>
            <a:r>
              <a:rPr lang="ar-IQ" b="1" dirty="0" smtClean="0"/>
              <a:t>الرابط </a:t>
            </a:r>
            <a:r>
              <a:rPr lang="ar-IQ" b="1" dirty="0"/>
              <a:t>الثالث: المعلومات التي تقدمها تقنيات المحاسبة الادارية الاستراتيجية لاتخاذ القرارات</a:t>
            </a:r>
            <a:endParaRPr lang="en-US" dirty="0"/>
          </a:p>
        </p:txBody>
      </p:sp>
      <p:pic>
        <p:nvPicPr>
          <p:cNvPr id="4" name="صورة 3" descr="Word (فشل تنشيط المنتج)‪ - SMA ورقة بحثية.docx"/>
          <p:cNvPicPr>
            <a:picLocks noChangeAspect="1"/>
          </p:cNvPicPr>
          <p:nvPr/>
        </p:nvPicPr>
        <p:blipFill rotWithShape="1">
          <a:blip r:embed="rId2">
            <a:extLst>
              <a:ext uri="{28A0092B-C50C-407E-A947-70E740481C1C}">
                <a14:useLocalDpi xmlns:a14="http://schemas.microsoft.com/office/drawing/2010/main" val="0"/>
              </a:ext>
            </a:extLst>
          </a:blip>
          <a:srcRect l="20625" t="29103" r="28750" b="13604"/>
          <a:stretch/>
        </p:blipFill>
        <p:spPr>
          <a:xfrm>
            <a:off x="381000" y="762001"/>
            <a:ext cx="11506200" cy="5791200"/>
          </a:xfrm>
          <a:prstGeom prst="rect">
            <a:avLst/>
          </a:prstGeom>
        </p:spPr>
      </p:pic>
    </p:spTree>
    <p:extLst>
      <p:ext uri="{BB962C8B-B14F-4D97-AF65-F5344CB8AC3E}">
        <p14:creationId xmlns:p14="http://schemas.microsoft.com/office/powerpoint/2010/main" val="182262460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شريط منحني إلى الأعلى 5"/>
          <p:cNvSpPr/>
          <p:nvPr/>
        </p:nvSpPr>
        <p:spPr>
          <a:xfrm>
            <a:off x="762000" y="304800"/>
            <a:ext cx="10744200" cy="3124200"/>
          </a:xfrm>
          <a:prstGeom prst="ellipseRibbon2">
            <a:avLst>
              <a:gd name="adj1" fmla="val 26441"/>
              <a:gd name="adj2" fmla="val 66711"/>
              <a:gd name="adj3" fmla="val 12500"/>
            </a:avLst>
          </a:prstGeom>
          <a:noFill/>
          <a:ln w="57150">
            <a:solidFill>
              <a:srgbClr val="0000CC"/>
            </a:solidFill>
          </a:ln>
          <a:effectLst>
            <a:glow rad="228600">
              <a:srgbClr val="FF0000">
                <a:alpha val="40000"/>
              </a:srgbClr>
            </a:glow>
          </a:effectLst>
        </p:spPr>
        <p:style>
          <a:lnRef idx="2">
            <a:schemeClr val="dk1"/>
          </a:lnRef>
          <a:fillRef idx="1">
            <a:schemeClr val="lt1"/>
          </a:fillRef>
          <a:effectRef idx="0">
            <a:schemeClr val="dk1"/>
          </a:effectRef>
          <a:fontRef idx="minor">
            <a:schemeClr val="dk1"/>
          </a:fontRef>
        </p:style>
        <p:txBody>
          <a:bodyPr rtlCol="1" anchor="ctr"/>
          <a:lstStyle/>
          <a:p>
            <a:pPr algn="ctr" eaLnBrk="1" fontAlgn="auto" hangingPunct="1">
              <a:spcBef>
                <a:spcPts val="0"/>
              </a:spcBef>
              <a:spcAft>
                <a:spcPts val="0"/>
              </a:spcAft>
              <a:defRPr/>
            </a:pPr>
            <a:r>
              <a:rPr lang="ar-IQ" sz="6000" dirty="0">
                <a:effectLst>
                  <a:glow rad="127000">
                    <a:srgbClr val="FF0000"/>
                  </a:glow>
                  <a:outerShdw blurRad="38100" dist="38100" dir="2700000" algn="tl">
                    <a:srgbClr val="000000">
                      <a:alpha val="43137"/>
                    </a:srgbClr>
                  </a:outerShdw>
                </a:effectLst>
                <a:cs typeface="PT Bold Heading" panose="02010400000000000000" pitchFamily="2" charset="-78"/>
              </a:rPr>
              <a:t>شكراً لحسن الاصغاء</a:t>
            </a:r>
          </a:p>
        </p:txBody>
      </p:sp>
      <p:pic>
        <p:nvPicPr>
          <p:cNvPr id="7" name="صورة 6"/>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70350" y="2971800"/>
            <a:ext cx="415925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5369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نسق Office">
  <a:themeElements>
    <a:clrScheme name="نسق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نسق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نسق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219</TotalTime>
  <Words>494</Words>
  <Application>Microsoft Office PowerPoint</Application>
  <PresentationFormat>Widescreen</PresentationFormat>
  <Paragraphs>21</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PT Bold Heading</vt:lpstr>
      <vt:lpstr>Times New Roman</vt:lpstr>
      <vt:lpstr>نسق Office</vt:lpstr>
      <vt:lpstr>التكامل بين المحاسبة الادارية الاستراتيجية ونظم إدارة الجودة</vt:lpstr>
      <vt:lpstr> </vt:lpstr>
      <vt:lpstr> </vt:lpstr>
      <vt:lpstr>PowerPoint Presentation</vt:lpstr>
      <vt:lpstr> </vt:lpstr>
      <vt:lpstr> </vt:lpstr>
      <vt:lpstr> </vt:lpstr>
      <vt:lpstr>PowerPoint Presentation</vt:lpstr>
      <vt:lpstr>PowerPoint Presentation</vt:lpstr>
    </vt:vector>
  </TitlesOfParts>
  <Company>By DR.Ahmed Saker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بحث تحت عنوان استعمال تقنية إدارة التكلفة المستهدفة لتخفيض                   التكاليف وتحقيق الميزة التنافسية</dc:title>
  <dc:creator>Faisal</dc:creator>
  <cp:lastModifiedBy>Faisal</cp:lastModifiedBy>
  <cp:revision>38</cp:revision>
  <dcterms:created xsi:type="dcterms:W3CDTF">2011-05-21T18:00:32Z</dcterms:created>
  <dcterms:modified xsi:type="dcterms:W3CDTF">2019-06-08T17:15:00Z</dcterms:modified>
</cp:coreProperties>
</file>