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71" r:id="rId9"/>
    <p:sldId id="274" r:id="rId10"/>
    <p:sldId id="273" r:id="rId11"/>
    <p:sldId id="275" r:id="rId12"/>
    <p:sldId id="276" r:id="rId13"/>
    <p:sldId id="277" r:id="rId14"/>
    <p:sldId id="27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410699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03890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132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192880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9EF46CA-FF9D-45CC-ADE8-A391E58B9FD5}"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5313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9EF46CA-FF9D-45CC-ADE8-A391E58B9FD5}"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7109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F46CA-FF9D-45CC-ADE8-A391E58B9FD5}"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3537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9135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40171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46CA-FF9D-45CC-ADE8-A391E58B9FD5}" type="datetimeFigureOut">
              <a:rPr lang="en-US" smtClean="0"/>
              <a:pPr/>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86817-1D22-4A24-A0FA-D7E682012D54}" type="slidenum">
              <a:rPr lang="en-US" smtClean="0"/>
              <a:pPr/>
              <a:t>‹#›</a:t>
            </a:fld>
            <a:endParaRPr lang="en-US"/>
          </a:p>
        </p:txBody>
      </p:sp>
    </p:spTree>
    <p:extLst>
      <p:ext uri="{BB962C8B-B14F-4D97-AF65-F5344CB8AC3E}">
        <p14:creationId xmlns:p14="http://schemas.microsoft.com/office/powerpoint/2010/main" val="1009075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5000" y="762000"/>
            <a:ext cx="8382000" cy="2743200"/>
          </a:xfrm>
        </p:spPr>
        <p:txBody>
          <a:bodyPr>
            <a:normAutofit/>
          </a:bodyPr>
          <a:lstStyle/>
          <a:p>
            <a:r>
              <a:rPr lang="ar-IQ" b="1" dirty="0" smtClean="0">
                <a:solidFill>
                  <a:srgbClr val="0000CC"/>
                </a:solidFill>
                <a:effectLst>
                  <a:outerShdw blurRad="38100" dist="38100" dir="2700000" algn="tl">
                    <a:srgbClr val="000000">
                      <a:alpha val="43137"/>
                    </a:srgbClr>
                  </a:outerShdw>
                </a:effectLst>
              </a:rPr>
              <a:t>المرتكزات المعرفية لادارة </a:t>
            </a:r>
            <a:r>
              <a:rPr lang="ar-IQ" b="1" dirty="0" smtClean="0">
                <a:solidFill>
                  <a:srgbClr val="0000CC"/>
                </a:solidFill>
                <a:effectLst>
                  <a:outerShdw blurRad="38100" dist="38100" dir="2700000" algn="tl">
                    <a:srgbClr val="000000">
                      <a:alpha val="43137"/>
                    </a:srgbClr>
                  </a:outerShdw>
                </a:effectLst>
              </a:rPr>
              <a:t>الجودة الشاملة </a:t>
            </a:r>
            <a:r>
              <a:rPr lang="en-US" b="1" dirty="0" smtClean="0">
                <a:solidFill>
                  <a:srgbClr val="0000CC"/>
                </a:solidFill>
                <a:effectLst>
                  <a:outerShdw blurRad="38100" dist="38100" dir="2700000" algn="tl">
                    <a:srgbClr val="000000">
                      <a:alpha val="43137"/>
                    </a:srgbClr>
                  </a:outerShdw>
                </a:effectLst>
              </a:rPr>
              <a:t>TQM</a:t>
            </a:r>
            <a:endParaRPr lang="en-US" dirty="0">
              <a:solidFill>
                <a:srgbClr val="0000CC"/>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2133600" y="3886200"/>
            <a:ext cx="7924800" cy="2057400"/>
          </a:xfrm>
        </p:spPr>
        <p:txBody>
          <a:bodyPr>
            <a:normAutofit/>
          </a:bodyPr>
          <a:lstStyle/>
          <a:p>
            <a:r>
              <a:rPr lang="ar-IQ" sz="2800" b="1" dirty="0"/>
              <a:t>أ.د.منال جبار سرور </a:t>
            </a:r>
          </a:p>
          <a:p>
            <a:r>
              <a:rPr lang="ar-IQ" sz="2800" b="1"/>
              <a:t>محاضرة ملقاة على طلبة دكتوراه محاسبة /محاسبة ادارية</a:t>
            </a:r>
          </a:p>
          <a:p>
            <a:pPr algn="ctr" rtl="1"/>
            <a:r>
              <a:rPr lang="ar-IQ" sz="2800" b="1" smtClean="0">
                <a:solidFill>
                  <a:schemeClr val="tx1"/>
                </a:solidFill>
              </a:rPr>
              <a:t>دكتوراه </a:t>
            </a:r>
            <a:r>
              <a:rPr lang="ar-IQ" sz="2800" b="1" dirty="0" smtClean="0">
                <a:solidFill>
                  <a:schemeClr val="tx1"/>
                </a:solidFill>
              </a:rPr>
              <a:t>محاسبة/ الكورس الثاني</a:t>
            </a:r>
          </a:p>
          <a:p>
            <a:pPr algn="ctr" rtl="1"/>
            <a:r>
              <a:rPr lang="ar-IQ" sz="2800" b="1" dirty="0" smtClean="0"/>
              <a:t>2018-2019</a:t>
            </a:r>
            <a:endParaRPr lang="en-US" sz="2800"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11734800" cy="6400800"/>
          </a:xfrm>
        </p:spPr>
        <p:txBody>
          <a:bodyPr>
            <a:noAutofit/>
          </a:bodyPr>
          <a:lstStyle/>
          <a:p>
            <a:pPr marL="342900" lvl="0" indent="-342900" algn="just">
              <a:lnSpc>
                <a:spcPct val="115000"/>
              </a:lnSpc>
              <a:spcAft>
                <a:spcPts val="800"/>
              </a:spcAft>
              <a:buFont typeface="Symbol" panose="05050102010706020507" pitchFamily="18" charset="2"/>
              <a:buChar char=""/>
            </a:pPr>
            <a:r>
              <a:rPr lang="ar-IQ" sz="2400" b="1" dirty="0">
                <a:latin typeface="Calibri" panose="020F0502020204030204" pitchFamily="34" charset="0"/>
                <a:ea typeface="Calibri" panose="020F0502020204030204" pitchFamily="34" charset="0"/>
                <a:cs typeface="Simplified Arabic" panose="02010000000000000000" pitchFamily="2" charset="-78"/>
              </a:rPr>
              <a:t>كلاهما يؤثر ويتأثر بكل وظيفة في الوحدة الاقتصادية. مثلما يتأثر توقع الزبون للجودة بكل شيء، بما في ذلك تصميم المنتج وتطويره، التصنيع، اللوجستيات، التفاعلات مع التسويق، المبيعات، خدمة الزبائن وأكثر من ذلك، تتأثر الاستدامة أيضًا بكل وظيفة داخل الوحدة الاقتصادية. مثل الاستدامة على المستوى المجتمعي، تتطلب التنمية المستدامة من الشركة مشاركة مجموعة متنوعة من الجهات الفاعلة الداخلية للشركة، نظرًا لأن العديد من تحديات إدارة الاستدامة تتطلب مساهمة العديد من وظائف الشركة. تعتبر مشاركة جميع الوحدات الوظيفية ضرورية لإنشاء حلول شاملة للاستدامة ولمنع مشاكل الاستدامة من "التذويب" جزئيًا أو الانتقال ذهابًا وإيابًا بين الوحدات الوظيفية.</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ar-IQ" sz="2400" b="1" dirty="0">
                <a:latin typeface="Calibri" panose="020F0502020204030204" pitchFamily="34" charset="0"/>
                <a:ea typeface="Calibri" panose="020F0502020204030204" pitchFamily="34" charset="0"/>
                <a:cs typeface="Simplified Arabic" panose="02010000000000000000" pitchFamily="2" charset="-78"/>
              </a:rPr>
              <a:t>يعتمد كلاهما على التحسين المستمر نحو الأداء المثالي: لن تصل الشركة أبدًا إلى الكمال سواء من حيث الجودة أو الاستدامة، كما أنها "لن تتم" أبدًا، بل تسعى دائمًا إلى التحسين نحو هدف الكمال.</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ar-IQ" sz="2400" b="1" dirty="0">
                <a:latin typeface="Calibri" panose="020F0502020204030204" pitchFamily="34" charset="0"/>
                <a:ea typeface="Calibri" panose="020F0502020204030204" pitchFamily="34" charset="0"/>
                <a:cs typeface="Simplified Arabic" panose="02010000000000000000" pitchFamily="2" charset="-78"/>
              </a:rPr>
              <a:t>يساعد كلاهما، في حالة القيام بهما بشكل جيد، إلى تحقيق فوائد مالية واستراتيجية كبيرة للوحدة الاقتصادية في شكل تخفيض للعيوب وإعادة العمل، خفض التكاليف، زيادة الربحية، تحسين السمعة، ولاء الزبائن.</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ar-IQ" sz="2400" b="1" dirty="0">
                <a:latin typeface="Calibri" panose="020F0502020204030204" pitchFamily="34" charset="0"/>
                <a:ea typeface="Calibri" panose="020F0502020204030204" pitchFamily="34" charset="0"/>
                <a:cs typeface="Simplified Arabic" panose="02010000000000000000" pitchFamily="2" charset="-78"/>
              </a:rPr>
              <a:t>في كليهما، تتحمل الإدارة العليا المسؤولية الكاملة. غالبية مشاكل الجودة هي سبب سوء الإدارة وليس ضعف جودة العمل. وبالمثل، يرتبط نجاح استدامة الشركات ارتباطًا مباشرًا بالتزام الرئيس التنفيذي. يتم إنشاء القيمة من خلال التنفيذ في جميع أنحاء الوحدة الاقتصادية.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1887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11734800" cy="6400800"/>
          </a:xfrm>
        </p:spPr>
        <p:txBody>
          <a:bodyPr>
            <a:noAutofit/>
          </a:bodyPr>
          <a:lstStyle/>
          <a:p>
            <a:pPr marL="0" indent="0" algn="just">
              <a:lnSpc>
                <a:spcPct val="100000"/>
              </a:lnSpc>
              <a:spcAft>
                <a:spcPts val="800"/>
              </a:spcAft>
              <a:buNone/>
            </a:pPr>
            <a:r>
              <a:rPr lang="ar-IQ" sz="2000" b="1" dirty="0">
                <a:latin typeface="Calibri" panose="020F0502020204030204" pitchFamily="34" charset="0"/>
                <a:ea typeface="Calibri" panose="020F0502020204030204" pitchFamily="34" charset="0"/>
              </a:rPr>
              <a:t>مع الأخذ في الاعتبار التحديات التي جلبتها التنمية المستدامة إلى المديرين والعناصر المشتركة لكل منها. فمن الواضح أن العنصر المهم في كل مرحلة من مراحل تطور إدارة الجودة هو مصطلح "المعاملات"، الذي يكمن في الأساس الارتباط بين الوحدة الاقتصادية وسياقها الاجتماعي الأوسع.</a:t>
            </a:r>
          </a:p>
          <a:p>
            <a:pPr marL="0" indent="0" algn="just">
              <a:lnSpc>
                <a:spcPct val="100000"/>
              </a:lnSpc>
              <a:spcAft>
                <a:spcPts val="800"/>
              </a:spcAft>
              <a:buNone/>
            </a:pPr>
            <a:r>
              <a:rPr lang="ar-IQ" sz="2000" b="1" dirty="0">
                <a:latin typeface="Calibri" panose="020F0502020204030204" pitchFamily="34" charset="0"/>
                <a:ea typeface="Calibri" panose="020F0502020204030204" pitchFamily="34" charset="0"/>
              </a:rPr>
              <a:t>إن الإجابة على السؤال حول ما إذا كانت التنمية المستدامة تمثل قضية في إدارة الجودة، اعتمادا على المناقشات السابقة. إنهم يعتقدون أنه إذا تم اعتبار "إدارة الجودة" بمثابة أداة لتحسين جودة السلع والخدمات بهدف زيادة رضا الزبائن مع مراعاة احتياجات وتوقعات أصحاب المصلحة من غير الزبائن، ويجادل </a:t>
            </a:r>
            <a:r>
              <a:rPr lang="en-US" sz="2000" b="1" dirty="0">
                <a:latin typeface="Calibri" panose="020F0502020204030204" pitchFamily="34" charset="0"/>
                <a:ea typeface="Calibri" panose="020F0502020204030204" pitchFamily="34" charset="0"/>
              </a:rPr>
              <a:t>Foley[2005] </a:t>
            </a:r>
            <a:r>
              <a:rPr lang="ar-IQ" sz="2000" b="1" dirty="0">
                <a:latin typeface="Calibri" panose="020F0502020204030204" pitchFamily="34" charset="0"/>
                <a:ea typeface="Calibri" panose="020F0502020204030204" pitchFamily="34" charset="0"/>
              </a:rPr>
              <a:t>أنه إذا كان بإمكان الوحدة الاقتصادية الاستمرار في تلبية احتياجات وتوقعات أصحاب المصلحة، فسيتم تحقيق هدف الاستدامة التنظيمية. استخدم </a:t>
            </a:r>
            <a:r>
              <a:rPr lang="en-US" sz="2000" b="1" dirty="0">
                <a:latin typeface="Calibri" panose="020F0502020204030204" pitchFamily="34" charset="0"/>
                <a:ea typeface="Calibri" panose="020F0502020204030204" pitchFamily="34" charset="0"/>
              </a:rPr>
              <a:t>Foley &amp; Zahner </a:t>
            </a:r>
            <a:r>
              <a:rPr lang="ar-IQ" sz="2000" b="1" dirty="0">
                <a:latin typeface="Calibri" panose="020F0502020204030204" pitchFamily="34" charset="0"/>
                <a:ea typeface="Calibri" panose="020F0502020204030204" pitchFamily="34" charset="0"/>
              </a:rPr>
              <a:t>تعريف صاحب المصلحة لإنشاء نموذج لاستدامة الوحدة الاقتصادية، والذي يولد شكلاً من أشكال إدارة الجودة في نظره للجودة كأحد رغبات وتوقعات أصحاب المصلحة، وكاستراتيجية لتوجيه الوحدة الاقتصادية نحو النجاح المستدام. في الإصدار التالي من </a:t>
            </a:r>
            <a:r>
              <a:rPr lang="en-US" sz="2000" b="1" dirty="0">
                <a:latin typeface="Calibri" panose="020F0502020204030204" pitchFamily="34" charset="0"/>
                <a:ea typeface="Calibri" panose="020F0502020204030204" pitchFamily="34" charset="0"/>
              </a:rPr>
              <a:t>ISO 9001، </a:t>
            </a:r>
            <a:r>
              <a:rPr lang="ar-IQ" sz="2000" b="1" dirty="0">
                <a:latin typeface="Calibri" panose="020F0502020204030204" pitchFamily="34" charset="0"/>
                <a:ea typeface="Calibri" panose="020F0502020204030204" pitchFamily="34" charset="0"/>
              </a:rPr>
              <a:t>لعام 2015، تم التركيز على أصحاب المصلحة وضرورة اتباع نهج مستدام لمتطلباتهم وتوقعاتهم من خلال تقييم الفرص والمخاطر الناشئة وتأثيرها على النجاح التنظيمي.</a:t>
            </a:r>
          </a:p>
          <a:p>
            <a:pPr marL="0" indent="0" algn="just">
              <a:lnSpc>
                <a:spcPct val="100000"/>
              </a:lnSpc>
              <a:spcAft>
                <a:spcPts val="800"/>
              </a:spcAft>
              <a:buNone/>
            </a:pPr>
            <a:r>
              <a:rPr lang="ar-IQ" sz="2000" b="1" dirty="0">
                <a:latin typeface="Calibri" panose="020F0502020204030204" pitchFamily="34" charset="0"/>
                <a:ea typeface="Calibri" panose="020F0502020204030204" pitchFamily="34" charset="0"/>
              </a:rPr>
              <a:t>إن إدارة الجودة تعمل كمحفز رئيسي لتطوير المسؤولية الاجتماعية للشركات في الاقتصادية. يُنظر إلى هذا المفهوم على أنه نهج لإدارة الأعمال في المجتمع بطريقة صديقة للبيئة، مع تلبية أهم هدف للنشاط الاقتصادي، وهو زيادة ثروة حملة الأسهم. وتحقيق التوازن بين السعي لتحقيق الأرباح والبحث عن الأساس المنطقي والقيام بالشيء الصحيح فيما يتعلق باحترام مصالح مجموعات أوسع من أصحاب المصلحة. وبالتالي، يمكن لنماذج إدارة الجودة (مثل </a:t>
            </a:r>
            <a:r>
              <a:rPr lang="en-US" sz="2000" b="1" dirty="0">
                <a:latin typeface="Calibri" panose="020F0502020204030204" pitchFamily="34" charset="0"/>
                <a:ea typeface="Calibri" panose="020F0502020204030204" pitchFamily="34" charset="0"/>
              </a:rPr>
              <a:t>ISO 9001) </a:t>
            </a:r>
            <a:r>
              <a:rPr lang="ar-IQ" sz="2000" b="1" dirty="0">
                <a:latin typeface="Calibri" panose="020F0502020204030204" pitchFamily="34" charset="0"/>
                <a:ea typeface="Calibri" panose="020F0502020204030204" pitchFamily="34" charset="0"/>
              </a:rPr>
              <a:t>أن تلعب دورًا مهمًا في تسهيل إدخال البعد الاجتماعي والبيئي الواسع لاستراتيجية الشركة، ودعم الوحدة الاقتصادية في تحقيق نهج التنمية المستدامة.</a:t>
            </a:r>
          </a:p>
          <a:p>
            <a:pPr marL="0" indent="0" algn="just">
              <a:lnSpc>
                <a:spcPct val="100000"/>
              </a:lnSpc>
              <a:spcAft>
                <a:spcPts val="800"/>
              </a:spcAft>
              <a:buNone/>
            </a:pPr>
            <a:r>
              <a:rPr lang="ar-IQ" sz="2000" b="1" dirty="0">
                <a:latin typeface="Calibri" panose="020F0502020204030204" pitchFamily="34" charset="0"/>
                <a:ea typeface="Calibri" panose="020F0502020204030204" pitchFamily="34" charset="0"/>
              </a:rPr>
              <a:t>وبالتالي، هناك ما يبرر تحديد المرحلة التالية من مقاربة الجودة باعتبارها إدارة الجودة المستدامة، والتي يمكن أن تكون إطارًا إداريًا لتحسين جودة وتطوير الشركة نحو التنمية المستدامة.</a:t>
            </a:r>
          </a:p>
        </p:txBody>
      </p:sp>
    </p:spTree>
    <p:extLst>
      <p:ext uri="{BB962C8B-B14F-4D97-AF65-F5344CB8AC3E}">
        <p14:creationId xmlns:p14="http://schemas.microsoft.com/office/powerpoint/2010/main" val="1589235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11734800" cy="6400800"/>
          </a:xfrm>
        </p:spPr>
        <p:txBody>
          <a:bodyPr>
            <a:noAutofit/>
          </a:bodyPr>
          <a:lstStyle/>
          <a:p>
            <a:pPr marL="0" indent="0" algn="just">
              <a:lnSpc>
                <a:spcPct val="100000"/>
              </a:lnSpc>
              <a:spcAft>
                <a:spcPts val="800"/>
              </a:spcAft>
              <a:buNone/>
            </a:pPr>
            <a:r>
              <a:rPr lang="ar-IQ" sz="2400" b="1" dirty="0">
                <a:latin typeface="Calibri" panose="020F0502020204030204" pitchFamily="34" charset="0"/>
                <a:ea typeface="Calibri" panose="020F0502020204030204" pitchFamily="34" charset="0"/>
                <a:cs typeface="+mj-cs"/>
              </a:rPr>
              <a:t>أهمية الجودة للوحدة الاقتصادية</a:t>
            </a:r>
          </a:p>
          <a:p>
            <a:pPr marL="0" indent="0" algn="just">
              <a:lnSpc>
                <a:spcPct val="100000"/>
              </a:lnSpc>
              <a:spcAft>
                <a:spcPts val="800"/>
              </a:spcAft>
              <a:buNone/>
            </a:pPr>
            <a:r>
              <a:rPr lang="ar-IQ" sz="2400" b="1" dirty="0">
                <a:latin typeface="Calibri" panose="020F0502020204030204" pitchFamily="34" charset="0"/>
                <a:ea typeface="Calibri" panose="020F0502020204030204" pitchFamily="34" charset="0"/>
                <a:cs typeface="+mj-cs"/>
              </a:rPr>
              <a:t>يعتقد كل من </a:t>
            </a:r>
            <a:r>
              <a:rPr lang="en-US" sz="2400" b="1" dirty="0" err="1">
                <a:latin typeface="Calibri" panose="020F0502020204030204" pitchFamily="34" charset="0"/>
                <a:ea typeface="Calibri" panose="020F0502020204030204" pitchFamily="34" charset="0"/>
                <a:cs typeface="+mj-cs"/>
              </a:rPr>
              <a:t>Krajewski</a:t>
            </a:r>
            <a:r>
              <a:rPr lang="en-US" sz="2400" b="1" dirty="0">
                <a:latin typeface="Calibri" panose="020F0502020204030204" pitchFamily="34" charset="0"/>
                <a:ea typeface="Calibri" panose="020F0502020204030204" pitchFamily="34" charset="0"/>
                <a:cs typeface="+mj-cs"/>
              </a:rPr>
              <a:t> &amp; </a:t>
            </a:r>
            <a:r>
              <a:rPr lang="en-US" sz="2400" b="1" dirty="0" err="1">
                <a:latin typeface="Calibri" panose="020F0502020204030204" pitchFamily="34" charset="0"/>
                <a:ea typeface="Calibri" panose="020F0502020204030204" pitchFamily="34" charset="0"/>
                <a:cs typeface="+mj-cs"/>
              </a:rPr>
              <a:t>Ritzman</a:t>
            </a:r>
            <a:r>
              <a:rPr lang="en-US" sz="2400" b="1" dirty="0">
                <a:latin typeface="Calibri" panose="020F0502020204030204" pitchFamily="34" charset="0"/>
                <a:ea typeface="Calibri" panose="020F0502020204030204" pitchFamily="34" charset="0"/>
                <a:cs typeface="+mj-cs"/>
              </a:rPr>
              <a:t> </a:t>
            </a:r>
            <a:r>
              <a:rPr lang="ar-IQ" sz="2400" b="1" dirty="0">
                <a:latin typeface="Calibri" panose="020F0502020204030204" pitchFamily="34" charset="0"/>
                <a:ea typeface="Calibri" panose="020F0502020204030204" pitchFamily="34" charset="0"/>
                <a:cs typeface="+mj-cs"/>
              </a:rPr>
              <a:t>بان نجاح الوحدة الاقتصادية يعتمد على مدى مراعاتها لرغبات الزبون ومدى قدرتها على ملئ الفجوة بين قدرتها التشغيلية وبين توقعات الزبائن، حيث إن الزبون بدأ بالاهتمام بجودة المنتجات في الوقت الحاضر أثر من الأوقات الماضية (المسعودي، 2008: 18). وقد تمت دراسة العلاقة بين الجودة، الربحية، الحصة السوقية دراسة معمقة من قبل معهد التخطيط الاستراتيجي في كامبريدج </a:t>
            </a:r>
            <a:r>
              <a:rPr lang="en-US" sz="2400" b="1" dirty="0">
                <a:latin typeface="Calibri" panose="020F0502020204030204" pitchFamily="34" charset="0"/>
                <a:ea typeface="Calibri" panose="020F0502020204030204" pitchFamily="34" charset="0"/>
                <a:cs typeface="+mj-cs"/>
              </a:rPr>
              <a:t>Institute Of Cambridge The Strategic Planning </a:t>
            </a:r>
            <a:r>
              <a:rPr lang="ar-IQ" sz="2400" b="1" dirty="0">
                <a:latin typeface="Calibri" panose="020F0502020204030204" pitchFamily="34" charset="0"/>
                <a:ea typeface="Calibri" panose="020F0502020204030204" pitchFamily="34" charset="0"/>
                <a:cs typeface="+mj-cs"/>
              </a:rPr>
              <a:t>وكان الاستنتاج بأن الجودة تمثل محركاً أساسياً للحصة السوقية وإنه عندما يكون هناك مستوى ممتاز من الجودة وحصة سوقية كبيرة فإن هناك ضماناً كبيراً للربحية وهذا يبين بلا أدنى شك بأن الجودة لها صلة قوية بالربحية حينما يكون مقياس الربح هو العائد على المبيعات او العائد على الاستثمار (</a:t>
            </a:r>
            <a:r>
              <a:rPr lang="en-US" sz="2400" b="1" dirty="0">
                <a:latin typeface="Calibri" panose="020F0502020204030204" pitchFamily="34" charset="0"/>
                <a:ea typeface="Calibri" panose="020F0502020204030204" pitchFamily="34" charset="0"/>
                <a:cs typeface="+mj-cs"/>
              </a:rPr>
              <a:t>Ross &amp; </a:t>
            </a:r>
            <a:r>
              <a:rPr lang="en-US" sz="2400" b="1" dirty="0" err="1">
                <a:latin typeface="Calibri" panose="020F0502020204030204" pitchFamily="34" charset="0"/>
                <a:ea typeface="Calibri" panose="020F0502020204030204" pitchFamily="34" charset="0"/>
                <a:cs typeface="+mj-cs"/>
              </a:rPr>
              <a:t>Omachonu</a:t>
            </a:r>
            <a:r>
              <a:rPr lang="en-US" sz="2400" b="1" dirty="0">
                <a:latin typeface="Calibri" panose="020F0502020204030204" pitchFamily="34" charset="0"/>
                <a:ea typeface="Calibri" panose="020F0502020204030204" pitchFamily="34" charset="0"/>
                <a:cs typeface="+mj-cs"/>
              </a:rPr>
              <a:t>, 2004: 13-14). </a:t>
            </a:r>
          </a:p>
          <a:p>
            <a:pPr marL="0" indent="0" algn="just">
              <a:lnSpc>
                <a:spcPct val="100000"/>
              </a:lnSpc>
              <a:spcAft>
                <a:spcPts val="800"/>
              </a:spcAft>
              <a:buNone/>
            </a:pPr>
            <a:r>
              <a:rPr lang="ar-IQ" sz="2400" b="1" dirty="0">
                <a:latin typeface="Calibri" panose="020F0502020204030204" pitchFamily="34" charset="0"/>
                <a:ea typeface="Calibri" panose="020F0502020204030204" pitchFamily="34" charset="0"/>
                <a:cs typeface="+mj-cs"/>
              </a:rPr>
              <a:t>ويرى كل من </a:t>
            </a:r>
            <a:r>
              <a:rPr lang="en-US" sz="2400" b="1" dirty="0">
                <a:latin typeface="Calibri" panose="020F0502020204030204" pitchFamily="34" charset="0"/>
                <a:ea typeface="Calibri" panose="020F0502020204030204" pitchFamily="34" charset="0"/>
                <a:cs typeface="+mj-cs"/>
              </a:rPr>
              <a:t>Render &amp; </a:t>
            </a:r>
            <a:r>
              <a:rPr lang="en-US" sz="2400" b="1" dirty="0" err="1">
                <a:latin typeface="Calibri" panose="020F0502020204030204" pitchFamily="34" charset="0"/>
                <a:ea typeface="Calibri" panose="020F0502020204030204" pitchFamily="34" charset="0"/>
                <a:cs typeface="+mj-cs"/>
              </a:rPr>
              <a:t>Heizer</a:t>
            </a:r>
            <a:r>
              <a:rPr lang="en-US" sz="2400" b="1" dirty="0">
                <a:latin typeface="Calibri" panose="020F0502020204030204" pitchFamily="34" charset="0"/>
                <a:ea typeface="Calibri" panose="020F0502020204030204" pitchFamily="34" charset="0"/>
                <a:cs typeface="+mj-cs"/>
              </a:rPr>
              <a:t> </a:t>
            </a:r>
            <a:r>
              <a:rPr lang="ar-IQ" sz="2400" b="1" dirty="0">
                <a:latin typeface="Calibri" panose="020F0502020204030204" pitchFamily="34" charset="0"/>
                <a:ea typeface="Calibri" panose="020F0502020204030204" pitchFamily="34" charset="0"/>
                <a:cs typeface="+mj-cs"/>
              </a:rPr>
              <a:t>بأن أهمية الجودة تتجلى في: (</a:t>
            </a:r>
            <a:r>
              <a:rPr lang="en-US" sz="2400" b="1" dirty="0">
                <a:latin typeface="Calibri" panose="020F0502020204030204" pitchFamily="34" charset="0"/>
                <a:ea typeface="Calibri" panose="020F0502020204030204" pitchFamily="34" charset="0"/>
                <a:cs typeface="+mj-cs"/>
              </a:rPr>
              <a:t>Render &amp; </a:t>
            </a:r>
            <a:r>
              <a:rPr lang="en-US" sz="2400" b="1" dirty="0" err="1">
                <a:latin typeface="Calibri" panose="020F0502020204030204" pitchFamily="34" charset="0"/>
                <a:ea typeface="Calibri" panose="020F0502020204030204" pitchFamily="34" charset="0"/>
                <a:cs typeface="+mj-cs"/>
              </a:rPr>
              <a:t>Heizer</a:t>
            </a:r>
            <a:r>
              <a:rPr lang="en-US" sz="2400" b="1" dirty="0">
                <a:latin typeface="Calibri" panose="020F0502020204030204" pitchFamily="34" charset="0"/>
                <a:ea typeface="Calibri" panose="020F0502020204030204" pitchFamily="34" charset="0"/>
                <a:cs typeface="+mj-cs"/>
              </a:rPr>
              <a:t>, 2011: 222-223).</a:t>
            </a:r>
          </a:p>
          <a:p>
            <a:pPr marL="0" indent="0" algn="just">
              <a:lnSpc>
                <a:spcPct val="100000"/>
              </a:lnSpc>
              <a:spcAft>
                <a:spcPts val="800"/>
              </a:spcAft>
              <a:buNone/>
            </a:pPr>
            <a:r>
              <a:rPr lang="ar-IQ" sz="2400" b="1" dirty="0" smtClean="0">
                <a:latin typeface="Calibri" panose="020F0502020204030204" pitchFamily="34" charset="0"/>
                <a:ea typeface="Calibri" panose="020F0502020204030204" pitchFamily="34" charset="0"/>
                <a:cs typeface="+mj-cs"/>
              </a:rPr>
              <a:t>أ‌- إن </a:t>
            </a:r>
            <a:r>
              <a:rPr lang="ar-IQ" sz="2400" b="1" dirty="0">
                <a:latin typeface="Calibri" panose="020F0502020204030204" pitchFamily="34" charset="0"/>
                <a:ea typeface="Calibri" panose="020F0502020204030204" pitchFamily="34" charset="0"/>
                <a:cs typeface="+mj-cs"/>
              </a:rPr>
              <a:t>تحسين الجودة يساعد الوحدات الاقتصادية على زيادة مبيعاتها وتخفيض تكاليفها وكلاهما يزيد من الربحية، وتحصل زيادة المبيعات من خلال سرعة استجابة الوحدات الاقتصادية لزبائنها ومتطلباتهم أو تخفيض أسعار البيع، وكذلك تحسين سمعة منتجاتها من خلال تحسين جودة تلك المنتجات وإن تحسين الجودة يسمح كذلك بتخفيض تكاليف الوحدات الاقتصادية وزيادة انتاجيتها وتخفيض أو التخلص من تكاليف إعادة العمل، السكراب، الضمان. ويظهر هذا واضحاً في الشكل (2) أدناه:</a:t>
            </a:r>
          </a:p>
        </p:txBody>
      </p:sp>
    </p:spTree>
    <p:extLst>
      <p:ext uri="{BB962C8B-B14F-4D97-AF65-F5344CB8AC3E}">
        <p14:creationId xmlns:p14="http://schemas.microsoft.com/office/powerpoint/2010/main" val="316426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228600"/>
            <a:ext cx="11506200" cy="6248400"/>
          </a:xfrm>
        </p:spPr>
        <p:txBody>
          <a:bodyPr/>
          <a:lstStyle/>
          <a:p>
            <a:pPr marL="0" indent="0" algn="ctr">
              <a:buNone/>
            </a:pPr>
            <a:r>
              <a:rPr lang="ar-IQ" b="1" dirty="0" smtClean="0"/>
              <a:t>ال</a:t>
            </a:r>
            <a:r>
              <a:rPr lang="ar-SA" b="1" dirty="0" smtClean="0"/>
              <a:t>علاقة </a:t>
            </a:r>
            <a:r>
              <a:rPr lang="ar-SA" b="1" dirty="0"/>
              <a:t>بين تحسين الجودة والربحية</a:t>
            </a:r>
            <a:endParaRPr lang="en-US" dirty="0"/>
          </a:p>
          <a:p>
            <a:endParaRPr lang="ar-IQ" dirty="0"/>
          </a:p>
        </p:txBody>
      </p:sp>
      <p:pic>
        <p:nvPicPr>
          <p:cNvPr id="5" name="صورة 4" descr="Word (فشل تنشيط المنتج)‪ - TQM Paper.docx"/>
          <p:cNvPicPr>
            <a:picLocks noChangeAspect="1"/>
          </p:cNvPicPr>
          <p:nvPr/>
        </p:nvPicPr>
        <p:blipFill rotWithShape="1">
          <a:blip r:embed="rId2">
            <a:extLst>
              <a:ext uri="{28A0092B-C50C-407E-A947-70E740481C1C}">
                <a14:useLocalDpi xmlns:a14="http://schemas.microsoft.com/office/drawing/2010/main" val="0"/>
              </a:ext>
            </a:extLst>
          </a:blip>
          <a:srcRect l="33125" t="31425" r="30626" b="22137"/>
          <a:stretch/>
        </p:blipFill>
        <p:spPr>
          <a:xfrm>
            <a:off x="533400" y="914400"/>
            <a:ext cx="11049000" cy="5562600"/>
          </a:xfrm>
          <a:prstGeom prst="rect">
            <a:avLst/>
          </a:prstGeom>
        </p:spPr>
      </p:pic>
    </p:spTree>
    <p:extLst>
      <p:ext uri="{BB962C8B-B14F-4D97-AF65-F5344CB8AC3E}">
        <p14:creationId xmlns:p14="http://schemas.microsoft.com/office/powerpoint/2010/main" val="366420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304800"/>
            <a:ext cx="11430000" cy="6248400"/>
          </a:xfrm>
        </p:spPr>
        <p:txBody>
          <a:bodyPr>
            <a:normAutofit fontScale="92500" lnSpcReduction="10000"/>
          </a:bodyPr>
          <a:lstStyle/>
          <a:p>
            <a:pPr marL="514350" lvl="0" indent="-514350" algn="just">
              <a:lnSpc>
                <a:spcPct val="115000"/>
              </a:lnSpc>
              <a:spcAft>
                <a:spcPts val="800"/>
              </a:spcAft>
              <a:buFont typeface="+mj-cs"/>
              <a:buAutoNum type="arabic1Minus" startAt="2"/>
            </a:pPr>
            <a:r>
              <a:rPr lang="ar-SA" b="1" dirty="0">
                <a:latin typeface="Calibri" panose="020F0502020204030204" pitchFamily="34" charset="0"/>
                <a:ea typeface="Calibri" panose="020F0502020204030204" pitchFamily="34" charset="0"/>
                <a:cs typeface="Simplified Arabic" panose="02010000000000000000" pitchFamily="2" charset="-78"/>
              </a:rPr>
              <a:t>يمكن للوحدة الاقتصادية الاعتماد على الجودة في تحسين سمعتها وهذا ما ينعكس على التصورات حول المنتجات الجديدة للوحدة الاقتصادية وينعكس أيضاً على ممارسات الموظفين، العلاقة مع الموردين.</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mj-cs"/>
              <a:buAutoNum type="arabic1Minus" startAt="2"/>
            </a:pPr>
            <a:r>
              <a:rPr lang="ar-SA" b="1" dirty="0">
                <a:latin typeface="Calibri" panose="020F0502020204030204" pitchFamily="34" charset="0"/>
                <a:ea typeface="Calibri" panose="020F0502020204030204" pitchFamily="34" charset="0"/>
                <a:cs typeface="Simplified Arabic" panose="02010000000000000000" pitchFamily="2" charset="-78"/>
              </a:rPr>
              <a:t>تعقد العديد من المحاكم على الوحدات الاقتصادية التي تصمم أو تنتج سلع أو خدمات تؤدي إلى اضرار أو إصابات نتيجة استخدامها، وإن هناك قوانين في العديد من الدول مثل قانون سلامة المنتجات الاستهلاكية حيث يحدد هذا القانون معايير للمنتجات ويقوم بحظر تداولها في الأسواق عندما لا تصل المنتجات إلى تلك المعايير، إن النفقات القانونية جراء الإصابات التي تحدث نتيجة استخدام بعض المنتجات ربما تكون مبالغ كبيرة وتؤدي على خسائر كبيرة فضلاً عن تشويه سمعة الوحدة الاقتصادية ومنتجاتها.</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mj-cs"/>
              <a:buAutoNum type="arabic1Minus" startAt="2"/>
            </a:pPr>
            <a:r>
              <a:rPr lang="ar-SA" b="1" dirty="0">
                <a:latin typeface="Calibri" panose="020F0502020204030204" pitchFamily="34" charset="0"/>
                <a:ea typeface="Calibri" panose="020F0502020204030204" pitchFamily="34" charset="0"/>
                <a:cs typeface="Simplified Arabic" panose="02010000000000000000" pitchFamily="2" charset="-78"/>
              </a:rPr>
              <a:t>إن من نتائج عصر التكنولوجيا هو أن أصبحت الجودة شيء عالمي حيث إن كل من الوحدة الاقتصادية والدولة تسعيان للمنافسة بشكل فعال في الاقتصاد العالمي ولتحقيق ذلك يجب أن تكون تحقق المنتجات التصميم والجودة والاسعار العالمية حيث إن رداءة المنتجات يؤدي إلى الاضرار بربحية الوحدة الاقتصادية وبميزان المدفوعات على المستوى القومي.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7730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ريط منحني إلى الأعلى 5"/>
          <p:cNvSpPr/>
          <p:nvPr/>
        </p:nvSpPr>
        <p:spPr>
          <a:xfrm>
            <a:off x="762000" y="304800"/>
            <a:ext cx="10744200" cy="3124200"/>
          </a:xfrm>
          <a:prstGeom prst="ellipseRibbon2">
            <a:avLst>
              <a:gd name="adj1" fmla="val 26441"/>
              <a:gd name="adj2" fmla="val 66711"/>
              <a:gd name="adj3" fmla="val 12500"/>
            </a:avLst>
          </a:prstGeom>
          <a:noFill/>
          <a:ln w="57150">
            <a:solidFill>
              <a:srgbClr val="0000CC"/>
            </a:solidFill>
          </a:ln>
          <a:effectLst>
            <a:glow rad="228600">
              <a:srgbClr val="FF0000">
                <a:alpha val="40000"/>
              </a:srgbClr>
            </a:glow>
          </a:effectLst>
        </p:spPr>
        <p:style>
          <a:lnRef idx="2">
            <a:schemeClr val="dk1"/>
          </a:lnRef>
          <a:fillRef idx="1">
            <a:schemeClr val="lt1"/>
          </a:fillRef>
          <a:effectRef idx="0">
            <a:schemeClr val="dk1"/>
          </a:effectRef>
          <a:fontRef idx="minor">
            <a:schemeClr val="dk1"/>
          </a:fontRef>
        </p:style>
        <p:txBody>
          <a:bodyPr rtlCol="1" anchor="ctr"/>
          <a:lstStyle/>
          <a:p>
            <a:pPr algn="ctr" eaLnBrk="1" fontAlgn="auto" hangingPunct="1">
              <a:spcBef>
                <a:spcPts val="0"/>
              </a:spcBef>
              <a:spcAft>
                <a:spcPts val="0"/>
              </a:spcAft>
              <a:defRPr/>
            </a:pPr>
            <a:r>
              <a:rPr lang="ar-IQ" sz="6000" dirty="0">
                <a:effectLst>
                  <a:glow rad="127000">
                    <a:srgbClr val="FF0000"/>
                  </a:glow>
                  <a:outerShdw blurRad="38100" dist="38100" dir="2700000" algn="tl">
                    <a:srgbClr val="000000">
                      <a:alpha val="43137"/>
                    </a:srgbClr>
                  </a:outerShdw>
                </a:effectLst>
                <a:cs typeface="PT Bold Heading" panose="02010400000000000000" pitchFamily="2" charset="-78"/>
              </a:rPr>
              <a:t>شكراً لحسن الاصغاء</a:t>
            </a:r>
          </a:p>
        </p:txBody>
      </p:sp>
      <p:pic>
        <p:nvPicPr>
          <p:cNvPr id="7" name="صورة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0350" y="2971800"/>
            <a:ext cx="41592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2587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198437"/>
            <a:ext cx="11125200" cy="5364163"/>
          </a:xfrm>
        </p:spPr>
        <p:txBody>
          <a:bodyPr>
            <a:noAutofit/>
          </a:bodyPr>
          <a:lstStyle/>
          <a:p>
            <a:pPr marL="0" indent="0" algn="just">
              <a:buNone/>
            </a:pPr>
            <a:r>
              <a:rPr lang="ar-IQ" sz="3000" b="1" dirty="0"/>
              <a:t>استدامة الوحدات الاقتصادية</a:t>
            </a:r>
          </a:p>
          <a:p>
            <a:pPr marL="0" indent="0" algn="just">
              <a:buNone/>
            </a:pPr>
            <a:r>
              <a:rPr lang="ar-IQ" sz="3000" b="1" dirty="0"/>
              <a:t>يمكن تحقيق استدامة الوحدة الاقتصادية من خلال مختلف منهجيات الإدارة والمعايير والممارسات الجيدة، فمثلاً هناك نموذج طور من قبل</a:t>
            </a:r>
            <a:r>
              <a:rPr lang="en-US" sz="3000" b="1" dirty="0"/>
              <a:t>Asif &amp; Searcy، </a:t>
            </a:r>
            <a:r>
              <a:rPr lang="ar-IQ" sz="3000" b="1" dirty="0"/>
              <a:t>ما يسمى نموذج نظام إدارة التنمية المستدامة (</a:t>
            </a:r>
            <a:r>
              <a:rPr lang="en-US" sz="3000" b="1" dirty="0"/>
              <a:t>SDMS). </a:t>
            </a:r>
            <a:r>
              <a:rPr lang="ar-IQ" sz="3000" b="1" dirty="0"/>
              <a:t>وفقًا لـ </a:t>
            </a:r>
            <a:r>
              <a:rPr lang="en-US" sz="3000" b="1" dirty="0"/>
              <a:t>Asif &amp; Searcy، "</a:t>
            </a:r>
            <a:r>
              <a:rPr lang="ar-IQ" sz="3000" b="1" dirty="0"/>
              <a:t>إن التطبيق والتقييم المنتظمين للتنمية المستدامة للوحدات الاقتصادية أمر صعب في غياب نهج منظم. وإنه يحتاج إلى وجود المتطلبات المعيارية المحددة لأنظمة الإدارة في سياق دورة خطط-اعمل-تحقق-نفذ (</a:t>
            </a:r>
            <a:r>
              <a:rPr lang="en-US" sz="3000" b="1" dirty="0"/>
              <a:t>PDCA). </a:t>
            </a:r>
            <a:r>
              <a:rPr lang="ar-IQ" sz="3000" b="1" dirty="0"/>
              <a:t>الموضحة في الشكل (4). ويتضمن نظام إدارة التنمية المستدامة العناصر الموضحة في الجدول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228600" y="274638"/>
            <a:ext cx="11658600" cy="6354761"/>
          </a:xfrm>
        </p:spPr>
        <p:txBody>
          <a:bodyPr>
            <a:noAutofit/>
          </a:bodyPr>
          <a:lstStyle/>
          <a:p>
            <a:pPr marL="0" indent="0" algn="ctr">
              <a:buNone/>
            </a:pPr>
            <a:r>
              <a:rPr lang="ar-IQ" b="1" dirty="0" smtClean="0"/>
              <a:t>العناصر </a:t>
            </a:r>
            <a:r>
              <a:rPr lang="ar-IQ" b="1" dirty="0"/>
              <a:t>الوصفية الأساسية في نظام إدارة التنمية المستدامة </a:t>
            </a:r>
            <a:r>
              <a:rPr lang="en-US" b="1" dirty="0" smtClean="0"/>
              <a:t>SDMS</a:t>
            </a:r>
          </a:p>
          <a:p>
            <a:pPr marL="0" indent="0" algn="ctr">
              <a:buNone/>
            </a:pPr>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val="2874557304"/>
              </p:ext>
            </p:extLst>
          </p:nvPr>
        </p:nvGraphicFramePr>
        <p:xfrm>
          <a:off x="228600" y="838201"/>
          <a:ext cx="11658600" cy="6014788"/>
        </p:xfrm>
        <a:graphic>
          <a:graphicData uri="http://schemas.openxmlformats.org/drawingml/2006/table">
            <a:tbl>
              <a:tblPr rtl="1" firstRow="1" firstCol="1" bandRow="1">
                <a:tableStyleId>{5C22544A-7EE6-4342-B048-85BDC9FD1C3A}</a:tableStyleId>
              </a:tblPr>
              <a:tblGrid>
                <a:gridCol w="2892524"/>
                <a:gridCol w="8766076"/>
              </a:tblGrid>
              <a:tr h="589246">
                <a:tc>
                  <a:txBody>
                    <a:bodyPr/>
                    <a:lstStyle/>
                    <a:p>
                      <a:pPr algn="just" rtl="1">
                        <a:lnSpc>
                          <a:spcPct val="115000"/>
                        </a:lnSpc>
                        <a:spcAft>
                          <a:spcPts val="800"/>
                        </a:spcAft>
                      </a:pPr>
                      <a:r>
                        <a:rPr lang="ar-IQ" sz="2000" b="1" dirty="0">
                          <a:effectLst/>
                        </a:rPr>
                        <a:t>القيم الأساسية للتنمية المستدامة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nchor="ctr"/>
                </a:tc>
                <a:tc>
                  <a:txBody>
                    <a:bodyPr/>
                    <a:lstStyle/>
                    <a:p>
                      <a:pPr algn="just" rtl="1">
                        <a:lnSpc>
                          <a:spcPct val="115000"/>
                        </a:lnSpc>
                        <a:spcAft>
                          <a:spcPts val="800"/>
                        </a:spcAft>
                      </a:pPr>
                      <a:r>
                        <a:rPr lang="ar-IQ" sz="2000" b="1">
                          <a:effectLst/>
                        </a:rPr>
                        <a:t>الخصائص</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nchor="ctr"/>
                </a:tc>
              </a:tr>
              <a:tr h="589246">
                <a:tc>
                  <a:txBody>
                    <a:bodyPr/>
                    <a:lstStyle/>
                    <a:p>
                      <a:pPr algn="just" rtl="1">
                        <a:lnSpc>
                          <a:spcPct val="115000"/>
                        </a:lnSpc>
                        <a:spcAft>
                          <a:spcPts val="800"/>
                        </a:spcAft>
                      </a:pPr>
                      <a:r>
                        <a:rPr lang="ar-IQ" sz="2000" b="1">
                          <a:effectLst/>
                        </a:rPr>
                        <a:t>الإدارة الموجهة نحو أصحاب المصلحة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c>
                  <a:txBody>
                    <a:bodyPr/>
                    <a:lstStyle/>
                    <a:p>
                      <a:pPr algn="just" rtl="1">
                        <a:lnSpc>
                          <a:spcPct val="115000"/>
                        </a:lnSpc>
                        <a:spcAft>
                          <a:spcPts val="800"/>
                        </a:spcAft>
                      </a:pPr>
                      <a:r>
                        <a:rPr lang="ar-IQ" sz="2000" b="1" dirty="0">
                          <a:effectLst/>
                        </a:rPr>
                        <a:t>يتركز مفهوم الاستدامة على الحاجة إلى تلبية متطلبات أصحاب المصلحة بطريقة منهجية ومتكاملة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r>
              <a:tr h="1300489">
                <a:tc>
                  <a:txBody>
                    <a:bodyPr/>
                    <a:lstStyle/>
                    <a:p>
                      <a:pPr algn="just" rtl="1">
                        <a:lnSpc>
                          <a:spcPct val="115000"/>
                        </a:lnSpc>
                        <a:spcAft>
                          <a:spcPts val="800"/>
                        </a:spcAft>
                      </a:pPr>
                      <a:r>
                        <a:rPr lang="ar-IQ" sz="2000" b="1">
                          <a:effectLst/>
                        </a:rPr>
                        <a:t>النقاط الثلاث الاساسية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c>
                  <a:txBody>
                    <a:bodyPr/>
                    <a:lstStyle/>
                    <a:p>
                      <a:pPr algn="just" rtl="1">
                        <a:lnSpc>
                          <a:spcPct val="115000"/>
                        </a:lnSpc>
                        <a:spcAft>
                          <a:spcPts val="800"/>
                        </a:spcAft>
                      </a:pPr>
                      <a:r>
                        <a:rPr lang="ar-IQ" sz="2000" b="1">
                          <a:effectLst/>
                        </a:rPr>
                        <a:t>تحتاج الوحدات الاقتصادية إلى فهم الآثار الاجتماعية والبيئية والاقتصادية لأعمالها.</a:t>
                      </a:r>
                      <a:endParaRPr lang="en-US" sz="1400" b="1">
                        <a:effectLst/>
                      </a:endParaRPr>
                    </a:p>
                    <a:p>
                      <a:pPr algn="just" rtl="1">
                        <a:lnSpc>
                          <a:spcPct val="115000"/>
                        </a:lnSpc>
                        <a:spcAft>
                          <a:spcPts val="800"/>
                        </a:spcAft>
                      </a:pPr>
                      <a:r>
                        <a:rPr lang="ar-IQ" sz="2000" b="1">
                          <a:effectLst/>
                        </a:rPr>
                        <a:t>ينبغي اتخاذ التدابير لضمان أن العمليات التجارية للوحدة الاقتصادية لا تؤثر سلبًا على هذه النقاط الثلاثة الأساسية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r>
              <a:tr h="1839105">
                <a:tc>
                  <a:txBody>
                    <a:bodyPr/>
                    <a:lstStyle/>
                    <a:p>
                      <a:pPr algn="just" rtl="1">
                        <a:lnSpc>
                          <a:spcPct val="115000"/>
                        </a:lnSpc>
                        <a:spcAft>
                          <a:spcPts val="800"/>
                        </a:spcAft>
                      </a:pPr>
                      <a:r>
                        <a:rPr lang="ar-IQ" sz="2000" b="1">
                          <a:effectLst/>
                        </a:rPr>
                        <a:t>المنهج المنظم</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c>
                  <a:txBody>
                    <a:bodyPr/>
                    <a:lstStyle/>
                    <a:p>
                      <a:pPr algn="just" rtl="1">
                        <a:lnSpc>
                          <a:spcPct val="115000"/>
                        </a:lnSpc>
                        <a:spcAft>
                          <a:spcPts val="800"/>
                        </a:spcAft>
                      </a:pPr>
                      <a:r>
                        <a:rPr lang="ar-IQ" sz="2000" b="1" dirty="0">
                          <a:effectLst/>
                        </a:rPr>
                        <a:t>تحتاج الوحدات الاقتصادية إلى منهج منظم لإدارة التنمية المستدامة. ينعكس النهج المنظم في:</a:t>
                      </a:r>
                      <a:endParaRPr lang="en-US" sz="1400" b="1" dirty="0">
                        <a:effectLst/>
                      </a:endParaRPr>
                    </a:p>
                    <a:p>
                      <a:pPr marL="342900" lvl="0" indent="-342900" algn="just" rtl="1">
                        <a:lnSpc>
                          <a:spcPct val="115000"/>
                        </a:lnSpc>
                        <a:spcAft>
                          <a:spcPts val="800"/>
                        </a:spcAft>
                        <a:buFont typeface="Symbol" panose="05050102010706020507" pitchFamily="18" charset="2"/>
                        <a:buChar char=""/>
                      </a:pPr>
                      <a:r>
                        <a:rPr lang="ar-IQ" sz="2000" b="1" dirty="0">
                          <a:effectLst/>
                        </a:rPr>
                        <a:t>إدارة الحقائق.</a:t>
                      </a:r>
                      <a:endParaRPr lang="en-US" sz="1400" b="1" dirty="0">
                        <a:effectLst/>
                      </a:endParaRPr>
                    </a:p>
                    <a:p>
                      <a:pPr marL="342900" lvl="0" indent="-342900" algn="just" rtl="1">
                        <a:lnSpc>
                          <a:spcPct val="115000"/>
                        </a:lnSpc>
                        <a:spcAft>
                          <a:spcPts val="800"/>
                        </a:spcAft>
                        <a:buFont typeface="Symbol" panose="05050102010706020507" pitchFamily="18" charset="2"/>
                        <a:buChar char=""/>
                      </a:pPr>
                      <a:r>
                        <a:rPr lang="ar-IQ" sz="2000" b="1" dirty="0">
                          <a:effectLst/>
                        </a:rPr>
                        <a:t>التركيز على النتائج وخلق القيمة.</a:t>
                      </a:r>
                      <a:endParaRPr lang="en-US" sz="1400" b="1" dirty="0">
                        <a:effectLst/>
                      </a:endParaRPr>
                    </a:p>
                    <a:p>
                      <a:pPr marL="342900" lvl="0" indent="-342900" algn="just" rtl="1">
                        <a:lnSpc>
                          <a:spcPct val="115000"/>
                        </a:lnSpc>
                        <a:spcAft>
                          <a:spcPts val="800"/>
                        </a:spcAft>
                        <a:buFont typeface="Symbol" panose="05050102010706020507" pitchFamily="18" charset="2"/>
                        <a:buChar char=""/>
                      </a:pPr>
                      <a:r>
                        <a:rPr lang="ar-IQ" sz="2000" b="1" dirty="0">
                          <a:effectLst/>
                        </a:rPr>
                        <a:t>منظور النظم على إدارة التنمية المستدامة.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r>
              <a:tr h="883868">
                <a:tc>
                  <a:txBody>
                    <a:bodyPr/>
                    <a:lstStyle/>
                    <a:p>
                      <a:pPr algn="just" rtl="1">
                        <a:lnSpc>
                          <a:spcPct val="115000"/>
                        </a:lnSpc>
                        <a:spcAft>
                          <a:spcPts val="800"/>
                        </a:spcAft>
                      </a:pPr>
                      <a:r>
                        <a:rPr lang="ar-IQ" sz="2000" b="1">
                          <a:effectLst/>
                        </a:rPr>
                        <a:t>الإدارة الاستراتيجية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c>
                  <a:txBody>
                    <a:bodyPr/>
                    <a:lstStyle/>
                    <a:p>
                      <a:pPr algn="just" rtl="1">
                        <a:lnSpc>
                          <a:spcPct val="115000"/>
                        </a:lnSpc>
                        <a:spcAft>
                          <a:spcPts val="800"/>
                        </a:spcAft>
                      </a:pPr>
                      <a:r>
                        <a:rPr lang="ar-IQ" sz="2000" b="1">
                          <a:effectLst/>
                        </a:rPr>
                        <a:t>يجب معالجة التنمية المستدامة بطريقة استراتيجية من خلال الالتزام الواضح للإدارة العليا. يجب أن تتماشى العمليات التكتيكية والأنشطة التشغيلية مع الأولويات الإستراتيجية للوحدة الاقتصادية.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r>
              <a:tr h="589246">
                <a:tc>
                  <a:txBody>
                    <a:bodyPr/>
                    <a:lstStyle/>
                    <a:p>
                      <a:pPr algn="just" rtl="1">
                        <a:lnSpc>
                          <a:spcPct val="115000"/>
                        </a:lnSpc>
                        <a:spcAft>
                          <a:spcPts val="800"/>
                        </a:spcAft>
                      </a:pPr>
                      <a:r>
                        <a:rPr lang="ar-IQ" sz="2000" b="1">
                          <a:effectLst/>
                        </a:rPr>
                        <a:t>الابتكار والتعلم</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c>
                  <a:txBody>
                    <a:bodyPr/>
                    <a:lstStyle/>
                    <a:p>
                      <a:pPr algn="just" rtl="1">
                        <a:lnSpc>
                          <a:spcPct val="115000"/>
                        </a:lnSpc>
                        <a:spcAft>
                          <a:spcPts val="800"/>
                        </a:spcAft>
                      </a:pPr>
                      <a:r>
                        <a:rPr lang="ar-IQ" sz="2000" b="1" dirty="0">
                          <a:effectLst/>
                        </a:rPr>
                        <a:t>تحتاج الوحدات الاقتصادية إلى ضمان التحسين والابتكار والتعلم بشكل لا نهاية له عبر جميع أبعاد متطلبات أصحاب المصلحة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1874" marR="61874"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503237"/>
            <a:ext cx="11049000" cy="5592763"/>
          </a:xfrm>
        </p:spPr>
        <p:txBody>
          <a:bodyPr>
            <a:noAutofit/>
          </a:bodyPr>
          <a:lstStyle/>
          <a:p>
            <a:pPr marL="0" indent="0" algn="ctr">
              <a:buNone/>
            </a:pPr>
            <a:r>
              <a:rPr lang="ar-IQ" b="1" dirty="0"/>
              <a:t>إدارة الاستدامة التنظيمية على أساس دورة </a:t>
            </a:r>
            <a:r>
              <a:rPr lang="en-US" b="1" dirty="0"/>
              <a:t>PDCA</a:t>
            </a:r>
            <a:endParaRPr lang="en-US" dirty="0"/>
          </a:p>
        </p:txBody>
      </p:sp>
      <p:pic>
        <p:nvPicPr>
          <p:cNvPr id="4" name="صورة 3"/>
          <p:cNvPicPr/>
          <p:nvPr/>
        </p:nvPicPr>
        <p:blipFill rotWithShape="1">
          <a:blip r:embed="rId2">
            <a:extLst>
              <a:ext uri="{28A0092B-C50C-407E-A947-70E740481C1C}">
                <a14:useLocalDpi xmlns:a14="http://schemas.microsoft.com/office/drawing/2010/main" val="0"/>
              </a:ext>
            </a:extLst>
          </a:blip>
          <a:srcRect l="10835" t="28511" r="12413" b="12120"/>
          <a:stretch/>
        </p:blipFill>
        <p:spPr bwMode="auto">
          <a:xfrm>
            <a:off x="304800" y="990600"/>
            <a:ext cx="11506200" cy="5638800"/>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4" name="عنصر نائب للمحتوى 3"/>
          <p:cNvSpPr>
            <a:spLocks noGrp="1"/>
          </p:cNvSpPr>
          <p:nvPr>
            <p:ph idx="1"/>
          </p:nvPr>
        </p:nvSpPr>
        <p:spPr>
          <a:xfrm>
            <a:off x="304800" y="274638"/>
            <a:ext cx="11506200" cy="6354762"/>
          </a:xfrm>
        </p:spPr>
        <p:txBody>
          <a:bodyPr>
            <a:noAutofit/>
          </a:bodyPr>
          <a:lstStyle/>
          <a:p>
            <a:pPr marL="0" indent="0" algn="just">
              <a:buNone/>
            </a:pPr>
            <a:r>
              <a:rPr lang="ar-IQ" b="1" dirty="0"/>
              <a:t>وفقًا للمؤلفين، فإن هيكل نظام إدارة التنمية المستدامة القائم على </a:t>
            </a:r>
            <a:r>
              <a:rPr lang="en-US" b="1" dirty="0"/>
              <a:t>PDCA </a:t>
            </a:r>
            <a:r>
              <a:rPr lang="ar-IQ" b="1" dirty="0"/>
              <a:t>يجعل من الممكن دمجها مع معايير أخرى، بما في ذلك </a:t>
            </a:r>
            <a:r>
              <a:rPr lang="en-US" b="1" dirty="0"/>
              <a:t>ISO 9001 </a:t>
            </a:r>
            <a:r>
              <a:rPr lang="ar-IQ" b="1" dirty="0"/>
              <a:t>و </a:t>
            </a:r>
            <a:r>
              <a:rPr lang="en-US" b="1" dirty="0"/>
              <a:t>ISO 14001 </a:t>
            </a:r>
            <a:r>
              <a:rPr lang="ar-IQ" b="1" dirty="0"/>
              <a:t>و </a:t>
            </a:r>
            <a:r>
              <a:rPr lang="en-US" b="1" dirty="0"/>
              <a:t>OHSAS 18001 </a:t>
            </a:r>
            <a:r>
              <a:rPr lang="ar-IQ" b="1" dirty="0"/>
              <a:t>وغيرها من معايير المواصفات.</a:t>
            </a:r>
          </a:p>
          <a:p>
            <a:pPr marL="0" indent="0" algn="just">
              <a:buNone/>
            </a:pPr>
            <a:r>
              <a:rPr lang="ar-IQ" b="1" dirty="0"/>
              <a:t>بصورة مختصرة، يوضح المدخل المذكور أعلاه بشكل متبادل أن تنفيذ التنمية المستدامة في العمليات التجارية يتطلب منهجًا استراتيجيًا، بما في ذلك التزام كبار المديرين، ودمج التنمية المستدامة في رؤية الشركة ورسالتها، وكذلك وضع المبادئ والممارسات لجميع مستويات المؤسسة. </a:t>
            </a:r>
            <a:r>
              <a:rPr lang="en-US" b="1" dirty="0" err="1"/>
              <a:t>Boechat</a:t>
            </a:r>
            <a:r>
              <a:rPr lang="en-US" b="1" dirty="0"/>
              <a:t> et al. </a:t>
            </a:r>
            <a:r>
              <a:rPr lang="ar-IQ" b="1" dirty="0"/>
              <a:t>حددوا ثلاثة أبعاد أساسية لترجمة قضايا الاستدامة إلى أولويات استراتيجية للشركات والمديرين:</a:t>
            </a:r>
          </a:p>
          <a:p>
            <a:pPr marL="0" indent="0" algn="just">
              <a:buNone/>
            </a:pPr>
            <a:r>
              <a:rPr lang="ar-IQ" b="1" dirty="0" smtClean="0"/>
              <a:t>1) تحديد </a:t>
            </a:r>
            <a:r>
              <a:rPr lang="ar-IQ" b="1" dirty="0"/>
              <a:t>قضايا الاستدامة الاستراتيجية ويجب فهمها من أجل تحديد المخاطر والفرص وعلاقتها باستراتيجية أعمال الشركة، وتحويلها إلى مصدر للمزايا التنافسية.</a:t>
            </a:r>
          </a:p>
          <a:p>
            <a:pPr marL="0" indent="0" algn="just">
              <a:buNone/>
            </a:pPr>
            <a:r>
              <a:rPr lang="ar-IQ" b="1" dirty="0" smtClean="0"/>
              <a:t>2) تتالي </a:t>
            </a:r>
            <a:r>
              <a:rPr lang="ar-IQ" b="1" dirty="0"/>
              <a:t>الأولويات الاستراتيجية في سلسلة التوريد وإشراك شركاء سلسلة التوريد من أجل الاستفادة من الأداء المالي والاجتماعي والبيئي.</a:t>
            </a:r>
          </a:p>
          <a:p>
            <a:pPr marL="0" indent="0" algn="just">
              <a:buNone/>
            </a:pPr>
            <a:r>
              <a:rPr lang="ar-IQ" b="1" dirty="0" smtClean="0"/>
              <a:t>3) إشراك </a:t>
            </a:r>
            <a:r>
              <a:rPr lang="ar-IQ" b="1" dirty="0"/>
              <a:t>أقسام الشركات ووظائف الشركات التي تعزز الاستدامة في الشركة يجب أن تكون عملية يتم مشاركتها بين وحدات الاعمال المختلفة. بمجرد أن تحدد كل وحدة أنشطتها ذات الصلة، فإن تأثيرها الموحد سيفيد أداء الشركة الأساسي.</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228600"/>
            <a:ext cx="10972800" cy="5791199"/>
          </a:xfrm>
        </p:spPr>
        <p:txBody>
          <a:bodyPr>
            <a:noAutofit/>
          </a:bodyPr>
          <a:lstStyle/>
          <a:p>
            <a:pPr marL="0" indent="0" algn="just">
              <a:lnSpc>
                <a:spcPct val="115000"/>
              </a:lnSpc>
              <a:spcAft>
                <a:spcPts val="800"/>
              </a:spcAft>
              <a:buNone/>
            </a:pPr>
            <a:r>
              <a:rPr lang="ar-IQ" b="1" dirty="0">
                <a:latin typeface="Calibri" panose="020F0502020204030204" pitchFamily="34" charset="0"/>
                <a:ea typeface="Calibri" panose="020F0502020204030204" pitchFamily="34" charset="0"/>
                <a:cs typeface="Simplified Arabic" panose="02010000000000000000" pitchFamily="2" charset="-78"/>
              </a:rPr>
              <a:t>يعتمد نجاح عملية التنمية المستدامة، قبل كل شيء، على جودة العملية التي تتحقق من خلالها. التنمية المستدامة ليست خاصية وليست حالة ثابتة بل هي عملية تغيير اتجاهي يتحسن بها النظام بمرور الوقت بطريقة مستدامة. التنمية المستدامة هي عملية التعلم ويجب أن تدمج عملية التحسين المستمر هذه ببطء ولكن بثبات في هيكل الشركة والإجراءات الحالية.</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r>
              <a:rPr lang="ar-IQ" b="1" dirty="0">
                <a:latin typeface="Calibri" panose="020F0502020204030204" pitchFamily="34" charset="0"/>
                <a:ea typeface="Calibri" panose="020F0502020204030204" pitchFamily="34" charset="0"/>
                <a:cs typeface="Simplified Arabic" panose="02010000000000000000" pitchFamily="2" charset="-78"/>
              </a:rPr>
              <a:t>مع الأخذ في الاعتبار أن الطريقة التي تعمل على المدى الطويل وتؤكد فاعليتها في العديد من الوحدات الاقتصادية في جميع أنحاء العالم هي إدارة الجودة، والسؤال الذي يطرح نفسه هو ما إذا كان يمكن تفعيل قضايا التنمية المستدامة بشكل فعال من خلال إدراجها في نظام إدارة الجودة يعمل في الوحدة الاقتصادية.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304800" y="457200"/>
            <a:ext cx="11506200" cy="6172200"/>
          </a:xfrm>
        </p:spPr>
        <p:txBody>
          <a:bodyPr>
            <a:normAutofit fontScale="92500"/>
          </a:bodyPr>
          <a:lstStyle/>
          <a:p>
            <a:pPr marL="0" indent="0">
              <a:buNone/>
            </a:pPr>
            <a:r>
              <a:rPr lang="ar-IQ" sz="3600" b="1" dirty="0"/>
              <a:t>إدارة الجودة المستدامة</a:t>
            </a:r>
          </a:p>
          <a:p>
            <a:pPr marL="0" indent="0" algn="just">
              <a:buNone/>
            </a:pPr>
            <a:r>
              <a:rPr lang="ar-IQ" b="1" dirty="0"/>
              <a:t>بافتراض استمرار تأثير إدارة الجودة على الوحدة الاقتصادية، يبدو أن هناك ما يبرر التساؤلات حول أنواع مبادرات التحسين التي تعتمد على إدارة الجودة والتي ستتطور في المستقبل لمواجهة التغييرات التنظيمية وتغيرات السوق المتوقعة. وعلى الرغم من التعقيد المتزايد وسرعة التغييرات، فإن التنبؤ بالمستقبل يكاد يكون مستحيلاً، ومع ذلك، لا يزال بإمكاننا ويجب أن نحاول التنبؤ بالمستقبل. يعتبر تحديد الاتجاه الذي ستتطور به إدارة الجودة (</a:t>
            </a:r>
            <a:r>
              <a:rPr lang="en-US" b="1" dirty="0"/>
              <a:t>QM) </a:t>
            </a:r>
            <a:r>
              <a:rPr lang="ar-IQ" b="1" dirty="0"/>
              <a:t>أمرًا ذا قيمة بالمعنى المعرفي والنفعي. وهو يمكن فهم التحديات الخارجية، التي لا يمكن تجنبها، ويجعل تطوير السيناريوهات أسهل من خلال تقديم إرشادات مفيدة في اتخاذ القرار بشأن تشكيل نظام إدارة الجودة في الشركات التي تقوم بعملية التصنيع</a:t>
            </a:r>
            <a:r>
              <a:rPr lang="ar-IQ" b="1" dirty="0" smtClean="0"/>
              <a:t>.</a:t>
            </a:r>
          </a:p>
          <a:p>
            <a:pPr marL="0" indent="0" algn="just">
              <a:buNone/>
            </a:pPr>
            <a:r>
              <a:rPr lang="ar-IQ" b="1" dirty="0"/>
              <a:t>سيتم تشكيل إدارة الجودة مستقبلا في الوحدة الاقتصادية من خلال نوعين من العوامل (الشكل 5): خارجي، والذي يشير إلى التغيرات في بيئة الأعمال، والداخلية، والتي تشير إلى القضايا داخل حركة إدارة الجودة.</a:t>
            </a:r>
          </a:p>
          <a:p>
            <a:pPr marL="0" indent="0" algn="just">
              <a:buNone/>
            </a:pPr>
            <a:r>
              <a:rPr lang="ar-IQ" b="1" dirty="0"/>
              <a:t>العوامل الخارجية، التي تؤثر حاليًا على عمل الشركة وطريقة تشكيل استراتيجيتها، هي التحديات التي تطرحها التنمية المستدامة. التنمية المستدامة هي الاتجاه المتزايد المقبل في الإدارة خلال السنوات المقبلة، سيشكل هذا الاتجاه ويفرض تغييرات مستمرة في منهجيات الإجراءات المتخذة وبناء الميزة التنافسية للشركات. وبالتالي، يجب على الوحدات الاقتصادية تحديد الاتجاهات وتقييم تأثيرها على نشاطها والفرص التي تخلقها، وإدراجها ودمجها في استراتيجية العمل الملزمة.</a:t>
            </a:r>
          </a:p>
          <a:p>
            <a:pPr marL="0" indent="0" algn="just">
              <a:buNone/>
            </a:pPr>
            <a:endParaRPr lang="ar-IQ" b="1" dirty="0" smtClean="0"/>
          </a:p>
          <a:p>
            <a:endParaRPr lang="ar-IQ" sz="36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11734800" cy="6400800"/>
          </a:xfrm>
        </p:spPr>
        <p:txBody>
          <a:bodyPr>
            <a:normAutofit/>
          </a:bodyPr>
          <a:lstStyle/>
          <a:p>
            <a:pPr marL="0" indent="0" algn="ctr">
              <a:buNone/>
            </a:pPr>
            <a:r>
              <a:rPr lang="ar-IQ" b="1" dirty="0"/>
              <a:t> نموذج موجهات إدارة الجودة الشاملة الداخلية والخارجية</a:t>
            </a:r>
            <a:endParaRPr lang="en-US" dirty="0"/>
          </a:p>
          <a:p>
            <a:pPr marL="0" indent="0" algn="ctr">
              <a:buNone/>
            </a:pPr>
            <a:endParaRPr lang="ar-IQ" b="1" dirty="0"/>
          </a:p>
        </p:txBody>
      </p:sp>
      <p:pic>
        <p:nvPicPr>
          <p:cNvPr id="9" name="صورة 8"/>
          <p:cNvPicPr/>
          <p:nvPr/>
        </p:nvPicPr>
        <p:blipFill rotWithShape="1">
          <a:blip r:embed="rId2">
            <a:extLst>
              <a:ext uri="{28A0092B-C50C-407E-A947-70E740481C1C}">
                <a14:useLocalDpi xmlns:a14="http://schemas.microsoft.com/office/drawing/2010/main" val="0"/>
              </a:ext>
            </a:extLst>
          </a:blip>
          <a:srcRect l="11558" t="36896" r="11510" b="7760"/>
          <a:stretch/>
        </p:blipFill>
        <p:spPr bwMode="auto">
          <a:xfrm>
            <a:off x="381000" y="762000"/>
            <a:ext cx="11430000" cy="5867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2624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228600"/>
            <a:ext cx="11582400" cy="5948363"/>
          </a:xfrm>
        </p:spPr>
        <p:txBody>
          <a:bodyPr>
            <a:normAutofit fontScale="92500" lnSpcReduction="10000"/>
          </a:bodyPr>
          <a:lstStyle/>
          <a:p>
            <a:pPr marL="0" indent="0" algn="just">
              <a:lnSpc>
                <a:spcPct val="115000"/>
              </a:lnSpc>
              <a:spcAft>
                <a:spcPts val="800"/>
              </a:spcAft>
              <a:buNone/>
            </a:pPr>
            <a:r>
              <a:rPr lang="ar-IQ" b="1" dirty="0">
                <a:latin typeface="Calibri" panose="020F0502020204030204" pitchFamily="34" charset="0"/>
                <a:ea typeface="Calibri" panose="020F0502020204030204" pitchFamily="34" charset="0"/>
                <a:cs typeface="Simplified Arabic" panose="02010000000000000000" pitchFamily="2" charset="-78"/>
              </a:rPr>
              <a:t>تحليل كلا النهجين التنمية المستدامة والجودة، يؤدي إلى استنتاج أن لديهم الكثير من القواسم المشتركة:</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ar-IQ" b="1" dirty="0">
                <a:latin typeface="Calibri" panose="020F0502020204030204" pitchFamily="34" charset="0"/>
                <a:ea typeface="Calibri" panose="020F0502020204030204" pitchFamily="34" charset="0"/>
                <a:cs typeface="Simplified Arabic" panose="02010000000000000000" pitchFamily="2" charset="-78"/>
              </a:rPr>
              <a:t>لقد مر كلاهما بتقدم تاريخي ومفاهيمي من التفاعل السلبي إلى التكامل الاستراتيجي الاستباقي. على مر السنين، تطورت مشكلات الجودة من التركيز على أداء المنتج إلى معالجة شاملة بهدف التميز التجاري. وبالمثل، ارتبطت التنمية المستدامة لسنوات عديدة بالجوانب البيئية وتدهور البيئة الطبيعية الناجم عن تطور الحضارة فقط، في حين الآن أصبحت مفهوم واسع يشير إلى مصطلحات مثل "جودة الحياة" و "المسؤولية الاجتماعية للشركات".</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ar-IQ" b="1" dirty="0">
                <a:latin typeface="Calibri" panose="020F0502020204030204" pitchFamily="34" charset="0"/>
                <a:ea typeface="Calibri" panose="020F0502020204030204" pitchFamily="34" charset="0"/>
                <a:cs typeface="Simplified Arabic" panose="02010000000000000000" pitchFamily="2" charset="-78"/>
              </a:rPr>
              <a:t>يؤثر كل من الارتياح ورفاهية وسلامة الزبائن والموظفين وأصحاب المصلحة الآخرين. في إدارة الجودة، تطور تركيز الزبائن إلى المفاهيم الأوسع للأطراف المهتمة وأصحاب المصلحة من البشر وأصحاب المصلحة البيئية والاستدامة </a:t>
            </a:r>
            <a:r>
              <a:rPr lang="ar-IQ" b="1" dirty="0" smtClean="0">
                <a:latin typeface="Calibri" panose="020F0502020204030204" pitchFamily="34" charset="0"/>
                <a:ea typeface="Calibri" panose="020F0502020204030204" pitchFamily="34" charset="0"/>
                <a:cs typeface="Simplified Arabic" panose="02010000000000000000" pitchFamily="2" charset="-78"/>
              </a:rPr>
              <a:t>المجتمعية.</a:t>
            </a:r>
            <a:endParaRPr lang="ar-IQ" sz="2000"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ar-IQ" b="1" dirty="0" smtClean="0">
                <a:latin typeface="Calibri" panose="020F0502020204030204" pitchFamily="34" charset="0"/>
                <a:ea typeface="Calibri" panose="020F0502020204030204" pitchFamily="34" charset="0"/>
                <a:cs typeface="Simplified Arabic" panose="02010000000000000000" pitchFamily="2" charset="-78"/>
              </a:rPr>
              <a:t>يعتمد </a:t>
            </a:r>
            <a:r>
              <a:rPr lang="ar-IQ" b="1" dirty="0">
                <a:latin typeface="Calibri" panose="020F0502020204030204" pitchFamily="34" charset="0"/>
                <a:ea typeface="Calibri" panose="020F0502020204030204" pitchFamily="34" charset="0"/>
                <a:cs typeface="Simplified Arabic" panose="02010000000000000000" pitchFamily="2" charset="-78"/>
              </a:rPr>
              <a:t>كلاهما على مجموعة أساسية من القيم، مثل "صفرية العيوب" و "جعل التكاليف الخارجية مرئية" و "ابعاد الخوف" بين الإدارة والموظفين. على غرار الجودة، تركز التنمية المستدامة أيضًا على الأشخاص ليس فقط من حيث رضا الزبائن، ولكن تتعلق بجودة الحياة العملية ورضا الموظفين.</a:t>
            </a:r>
            <a:endParaRPr lang="ar-IQ" b="1" dirty="0"/>
          </a:p>
        </p:txBody>
      </p:sp>
    </p:spTree>
    <p:extLst>
      <p:ext uri="{BB962C8B-B14F-4D97-AF65-F5344CB8AC3E}">
        <p14:creationId xmlns:p14="http://schemas.microsoft.com/office/powerpoint/2010/main" val="1957715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1926</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PT Bold Heading</vt:lpstr>
      <vt:lpstr>Simplified Arabic</vt:lpstr>
      <vt:lpstr>Symbol</vt:lpstr>
      <vt:lpstr>Times New Roman</vt:lpstr>
      <vt:lpstr>نسق Office</vt:lpstr>
      <vt:lpstr>المرتكزات المعرفية لادارة الجودة الشاملة TQM</vt:lpstr>
      <vt:lpstr> </vt:lpstr>
      <vt:lpstr> </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تحت عنوان استعمال تقنية إدارة التكلفة المستهدفة لتخفيض                   التكاليف وتحقيق الميزة التنافسية</dc:title>
  <dc:creator>Faisal</dc:creator>
  <cp:lastModifiedBy>Faisal</cp:lastModifiedBy>
  <cp:revision>45</cp:revision>
  <dcterms:created xsi:type="dcterms:W3CDTF">2011-05-21T18:00:32Z</dcterms:created>
  <dcterms:modified xsi:type="dcterms:W3CDTF">2019-06-08T17:17:09Z</dcterms:modified>
</cp:coreProperties>
</file>