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5" r:id="rId4"/>
    <p:sldId id="260" r:id="rId5"/>
    <p:sldId id="268" r:id="rId6"/>
    <p:sldId id="270" r:id="rId7"/>
    <p:sldId id="269" r:id="rId8"/>
    <p:sldId id="271" r:id="rId9"/>
    <p:sldId id="272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91A"/>
    <a:srgbClr val="1E3ADA"/>
    <a:srgbClr val="6B8DE1"/>
    <a:srgbClr val="6C92E1"/>
    <a:srgbClr val="6524DE"/>
    <a:srgbClr val="6313DC"/>
    <a:srgbClr val="7BEBD8"/>
    <a:srgbClr val="8335E5"/>
    <a:srgbClr val="030553"/>
    <a:srgbClr val="7D4B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886" autoAdjust="0"/>
  </p:normalViewPr>
  <p:slideViewPr>
    <p:cSldViewPr snapToGrid="0" showGuides="1">
      <p:cViewPr varScale="1">
        <p:scale>
          <a:sx n="60" d="100"/>
          <a:sy n="60" d="100"/>
        </p:scale>
        <p:origin x="1056" y="84"/>
      </p:cViewPr>
      <p:guideLst>
        <p:guide orient="horz" pos="2064"/>
        <p:guide pos="3840"/>
        <p:guide pos="456"/>
        <p:guide pos="7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29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8BDD7-4F37-46AB-9A13-BF4D77EDD71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8F48A-6110-47DA-8521-A1D1FFD22F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49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023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F8F48A-6110-47DA-8521-A1D1FFD22FE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85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0BBB5-FEB0-47AD-A01D-A9D3462038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207C41-C17D-4E84-B9CC-CA142B94C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5F25D-6082-47DE-9B2C-675944DD1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4B0FF-3B25-4E5C-A0A7-4E1636362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77007-1A01-499B-ACAD-C9F9C20B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962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81C24-32F4-4208-B651-CDCBFCD03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B74779-B577-461F-A409-71F6A5A11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044BD-4FA0-432C-95D7-517D2DE8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7F283-FE61-4C9A-9E39-74D429C5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9B807-6FE9-4E47-846B-BCB39B7AE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8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2594DD-FFD4-4AA9-BCDA-0BA87C1463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9C2B6E-24EB-42CE-8B4D-3178D08C7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92C56-63F3-4246-AAEE-2FBC89E80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10319-C816-40EC-B1D0-FD9748E41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4E9AB-6952-407A-9F06-2EB917172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7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ADCE2-978E-4923-B0E9-4C966B679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B0BD6-F012-4C6D-BDAD-9E90ED25A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2F9E5-192C-4E88-9147-D263893B1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A7138-3EAF-4C9D-903E-55D9BC040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B0B82-496D-45C3-A682-7AF9AFFB9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12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3DAD0-5F6F-47DA-A010-1C4A30C88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8EFA6E-A768-42A8-B2C3-F100D8260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46640-E89E-47CE-984D-0C0ECF7C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77A8F-F167-4C43-AEE7-45067080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DA754-ED79-4909-833D-55BF9A5D8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08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AA026-BFE6-4D2A-9ABF-C593B566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747E8-A36B-4B4A-B2A4-B5283152AB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6B59D-87BD-4F32-B9BC-31F9B1A5D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49B47-0C41-4DCC-9902-126916D9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D28B7-2F2D-4E80-A107-C1F266C63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D650A-4D0F-46AE-A132-267FCD92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7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4C6F9-F6F6-4EA1-98AA-81B84F7C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B83E-B37C-46C9-8284-D6EBA0033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150B8-0288-44AC-9CE7-E7BD9FB32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F5DCAE-6027-49B9-A818-F45FADE27B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4FAE16-DBCB-4A42-BFFC-053F2D529A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E8C038-E6A1-499D-9E24-FA598042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F911B6-A759-487E-8CB6-CF9EF737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906EC0-369D-4138-8D70-148CFDEE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554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02F8A-97AC-456C-B9E3-45A7D520C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40F483-F2B9-47A3-9B5C-8C264B701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849874-9D9B-4597-B20D-33D6F58BC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35894C-9062-435A-9758-82ED9C6D7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A3F6AD-4D61-4238-AB7D-613625BFF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AACDC9-944D-47C6-B286-82C86AD94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AAC43-3846-4080-B764-AB2DB308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370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F4779-0336-4AFA-B9A7-259EE8BEC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2F449-DDC3-4694-81E5-91A4B8F43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00A2C4-3B2E-46AC-9605-73F5B2CC1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909769-F5A5-4635-BD0C-D6049DEB9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252DC3-D3D7-446F-A866-D7820B7BF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CDB00-5218-4567-902B-845073BE8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2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61E4-9FF7-494B-A1C9-C9A1DD705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245657-DA21-4769-84F8-88DC64450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67B310-6692-4981-9CB8-FE79A091F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A2C9E-A9AD-4BB9-A691-90BB84F58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B3D45D-C826-4846-BBFC-A0D98B7E7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16961-40DC-443E-9DB8-3A987DF49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33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341CFC-63B9-4A19-A8AB-62B9E452A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5A838B-134E-40B6-A7E3-1119BB8BF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943BB-9EAD-4CBC-9CA2-75F70C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036C-9E7C-4FFC-99FA-414B61E345DD}" type="datetimeFigureOut">
              <a:rPr lang="en-US" smtClean="0"/>
              <a:t>4/21/2019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4E537-5CBA-4B86-9D30-577B9F741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79E72-0F12-4646-BCDF-4C9EAA89C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580AB-5C3C-4B4F-8E2A-8B7A0A8CE6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37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24slides.com/?utm_campaign=mp&amp;utm_medium=ppt&amp;utm_source=pptlink&amp;utm_content=&amp;utm_term=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C1165547-DF3A-4694-9097-2BDAF2003713}"/>
              </a:ext>
            </a:extLst>
          </p:cNvPr>
          <p:cNvSpPr txBox="1"/>
          <p:nvPr/>
        </p:nvSpPr>
        <p:spPr>
          <a:xfrm>
            <a:off x="1007250" y="2781776"/>
            <a:ext cx="630038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ar-IQ" sz="4800" b="1" dirty="0" err="1">
                <a:solidFill>
                  <a:srgbClr val="EA691A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اساسيات</a:t>
            </a:r>
            <a:r>
              <a:rPr lang="ar-IQ" sz="4800" b="1" dirty="0">
                <a:solidFill>
                  <a:srgbClr val="EA691A"/>
                </a:solidFill>
                <a:latin typeface="Sakkal Majalla" panose="02000000000000000000" pitchFamily="2" charset="-78"/>
                <a:ea typeface="Roboto" panose="02000000000000000000" pitchFamily="2" charset="0"/>
                <a:cs typeface="Sakkal Majalla" panose="02000000000000000000" pitchFamily="2" charset="-78"/>
              </a:rPr>
              <a:t> البحث العلمي</a:t>
            </a:r>
            <a:endParaRPr lang="en-US" sz="4800" b="1" dirty="0">
              <a:solidFill>
                <a:srgbClr val="EA691A"/>
              </a:solidFill>
              <a:latin typeface="Sakkal Majalla" panose="02000000000000000000" pitchFamily="2" charset="-78"/>
              <a:ea typeface="Roboto" panose="02000000000000000000" pitchFamily="2" charset="0"/>
              <a:cs typeface="Sakkal Majalla" panose="02000000000000000000" pitchFamily="2" charset="-78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BBBCB2E-F413-4381-8378-02FDC20EA4F6}"/>
              </a:ext>
            </a:extLst>
          </p:cNvPr>
          <p:cNvSpPr/>
          <p:nvPr/>
        </p:nvSpPr>
        <p:spPr>
          <a:xfrm>
            <a:off x="515989" y="4121713"/>
            <a:ext cx="6052619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sz="28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ea typeface="Roboto Condensed" panose="02000000000000000000" pitchFamily="2" charset="0"/>
                <a:cs typeface="Sakkal Majalla" panose="02000000000000000000" pitchFamily="2" charset="-78"/>
              </a:rPr>
              <a:t>قسم المالية والمصرفية            </a:t>
            </a:r>
            <a:r>
              <a:rPr lang="ar-IQ" sz="28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cs typeface="Sakkal Majalla" panose="02000000000000000000" pitchFamily="2" charset="-78"/>
              </a:rPr>
              <a:t>المرحلة الثالثة </a:t>
            </a:r>
          </a:p>
          <a:p>
            <a:pPr algn="ctr"/>
            <a:r>
              <a:rPr lang="ar-IQ" sz="28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cs typeface="Sakkal Majalla" panose="02000000000000000000" pitchFamily="2" charset="-78"/>
              </a:rPr>
              <a:t>الكورس الثاني                                   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cs typeface="Sakkal Majalla" panose="02000000000000000000" pitchFamily="2" charset="-78"/>
              </a:rPr>
              <a:t>    </a:t>
            </a:r>
            <a:r>
              <a:rPr lang="ar-IQ" sz="28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cs typeface="Sakkal Majalla" panose="02000000000000000000" pitchFamily="2" charset="-78"/>
              </a:rPr>
              <a:t>                                      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  <a:cs typeface="Sakkal Majalla" panose="02000000000000000000" pitchFamily="2" charset="-78"/>
              </a:rPr>
              <a:t>    </a:t>
            </a:r>
            <a:endParaRPr lang="ar-IQ" sz="28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  <a:cs typeface="Segoe UI" panose="020B0502040204020203" pitchFamily="34" charset="0"/>
            </a:endParaRPr>
          </a:p>
        </p:txBody>
      </p:sp>
      <p:sp>
        <p:nvSpPr>
          <p:cNvPr id="3" name="Title 2" hidden="1">
            <a:extLst>
              <a:ext uri="{FF2B5EF4-FFF2-40B4-BE49-F238E27FC236}">
                <a16:creationId xmlns:a16="http://schemas.microsoft.com/office/drawing/2014/main" id="{016C325E-5B69-4D07-BBFB-7DB217A69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Human resources slide 1</a:t>
            </a:r>
          </a:p>
        </p:txBody>
      </p:sp>
      <p:pic>
        <p:nvPicPr>
          <p:cNvPr id="5" name="Picture 4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BD7B2872-FCBC-4354-B662-8DAA50C0D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27" y="0"/>
            <a:ext cx="2421021" cy="2421021"/>
          </a:xfrm>
          <a:prstGeom prst="rect">
            <a:avLst/>
          </a:prstGeom>
        </p:spPr>
      </p:pic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4E20DD5-C3DE-4332-8B66-AFC0822B09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98" t="9800" r="53232" b="6079"/>
          <a:stretch/>
        </p:blipFill>
        <p:spPr>
          <a:xfrm>
            <a:off x="6830030" y="182880"/>
            <a:ext cx="4189615" cy="6675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947D53-7EFE-4E4E-A514-98BF5020DC7F}"/>
              </a:ext>
            </a:extLst>
          </p:cNvPr>
          <p:cNvSpPr txBox="1"/>
          <p:nvPr/>
        </p:nvSpPr>
        <p:spPr>
          <a:xfrm>
            <a:off x="1065665" y="5221132"/>
            <a:ext cx="45368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ar-IQ" sz="2400" b="1" dirty="0">
                <a:solidFill>
                  <a:srgbClr val="1E3ADA"/>
                </a:solidFill>
              </a:rPr>
              <a:t>د. يوسف عفتان عبدالله</a:t>
            </a:r>
          </a:p>
          <a:p>
            <a:pPr algn="ctr"/>
            <a:r>
              <a:rPr lang="en-GB" sz="2400" b="1" dirty="0">
                <a:solidFill>
                  <a:srgbClr val="1E3ADA"/>
                </a:solidFill>
              </a:rPr>
              <a:t>yousif@coadec.uobaghdad.edu.iq</a:t>
            </a:r>
          </a:p>
        </p:txBody>
      </p:sp>
    </p:spTree>
    <p:extLst>
      <p:ext uri="{BB962C8B-B14F-4D97-AF65-F5344CB8AC3E}">
        <p14:creationId xmlns:p14="http://schemas.microsoft.com/office/powerpoint/2010/main" val="3254356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36B850-15F2-41BC-A54E-6E0F332F011D}"/>
              </a:ext>
            </a:extLst>
          </p:cNvPr>
          <p:cNvSpPr txBox="1"/>
          <p:nvPr/>
        </p:nvSpPr>
        <p:spPr>
          <a:xfrm>
            <a:off x="733192" y="4331033"/>
            <a:ext cx="484570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5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</a:t>
            </a:r>
            <a:endParaRPr lang="en-US" sz="5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B74FAF-1757-48A8-BBFB-722E8E1D6FA4}"/>
              </a:ext>
            </a:extLst>
          </p:cNvPr>
          <p:cNvSpPr/>
          <p:nvPr/>
        </p:nvSpPr>
        <p:spPr>
          <a:xfrm>
            <a:off x="733192" y="5358396"/>
            <a:ext cx="3536195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dirty="0">
                <a:latin typeface="+mj-lt"/>
              </a:rPr>
              <a:t>Lorem ipsum dolor sit amet, consectetur adipiscing elit. </a:t>
            </a:r>
            <a:endParaRPr lang="en-US" sz="16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5" name="Group 4" descr="This image is an icon of three human beings. ">
            <a:extLst>
              <a:ext uri="{FF2B5EF4-FFF2-40B4-BE49-F238E27FC236}">
                <a16:creationId xmlns:a16="http://schemas.microsoft.com/office/drawing/2014/main" id="{5D1C056A-1D7A-4D89-A2E0-446D9944C6FB}"/>
              </a:ext>
            </a:extLst>
          </p:cNvPr>
          <p:cNvGrpSpPr/>
          <p:nvPr/>
        </p:nvGrpSpPr>
        <p:grpSpPr>
          <a:xfrm>
            <a:off x="791651" y="3549996"/>
            <a:ext cx="569186" cy="530997"/>
            <a:chOff x="-27444701" y="-10180638"/>
            <a:chExt cx="10883901" cy="10153650"/>
          </a:xfrm>
          <a:solidFill>
            <a:schemeClr val="bg1">
              <a:lumMod val="50000"/>
            </a:schemeClr>
          </a:solidFill>
        </p:grpSpPr>
        <p:sp>
          <p:nvSpPr>
            <p:cNvPr id="6" name="Freeform 35">
              <a:extLst>
                <a:ext uri="{FF2B5EF4-FFF2-40B4-BE49-F238E27FC236}">
                  <a16:creationId xmlns:a16="http://schemas.microsoft.com/office/drawing/2014/main" id="{C9FAB44B-F1A9-406C-8DC0-7BC29AA64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69538" y="-10180638"/>
              <a:ext cx="1906588" cy="1978025"/>
            </a:xfrm>
            <a:custGeom>
              <a:avLst/>
              <a:gdLst>
                <a:gd name="T0" fmla="*/ 554 w 639"/>
                <a:gd name="T1" fmla="*/ 327 h 664"/>
                <a:gd name="T2" fmla="*/ 438 w 639"/>
                <a:gd name="T3" fmla="*/ 526 h 664"/>
                <a:gd name="T4" fmla="*/ 204 w 639"/>
                <a:gd name="T5" fmla="*/ 521 h 664"/>
                <a:gd name="T6" fmla="*/ 97 w 639"/>
                <a:gd name="T7" fmla="*/ 316 h 664"/>
                <a:gd name="T8" fmla="*/ 222 w 639"/>
                <a:gd name="T9" fmla="*/ 123 h 664"/>
                <a:gd name="T10" fmla="*/ 447 w 639"/>
                <a:gd name="T11" fmla="*/ 133 h 664"/>
                <a:gd name="T12" fmla="*/ 554 w 639"/>
                <a:gd name="T13" fmla="*/ 327 h 664"/>
                <a:gd name="T14" fmla="*/ 638 w 639"/>
                <a:gd name="T15" fmla="*/ 327 h 664"/>
                <a:gd name="T16" fmla="*/ 519 w 639"/>
                <a:gd name="T17" fmla="*/ 82 h 664"/>
                <a:gd name="T18" fmla="*/ 244 w 639"/>
                <a:gd name="T19" fmla="*/ 25 h 664"/>
                <a:gd name="T20" fmla="*/ 39 w 639"/>
                <a:gd name="T21" fmla="*/ 200 h 664"/>
                <a:gd name="T22" fmla="*/ 53 w 639"/>
                <a:gd name="T23" fmla="*/ 482 h 664"/>
                <a:gd name="T24" fmla="*/ 407 w 639"/>
                <a:gd name="T25" fmla="*/ 629 h 664"/>
                <a:gd name="T26" fmla="*/ 638 w 639"/>
                <a:gd name="T27" fmla="*/ 327 h 664"/>
                <a:gd name="T28" fmla="*/ 554 w 639"/>
                <a:gd name="T29" fmla="*/ 327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9" h="664">
                  <a:moveTo>
                    <a:pt x="554" y="327"/>
                  </a:moveTo>
                  <a:cubicBezTo>
                    <a:pt x="553" y="410"/>
                    <a:pt x="510" y="485"/>
                    <a:pt x="438" y="526"/>
                  </a:cubicBezTo>
                  <a:cubicBezTo>
                    <a:pt x="365" y="569"/>
                    <a:pt x="275" y="564"/>
                    <a:pt x="204" y="521"/>
                  </a:cubicBezTo>
                  <a:cubicBezTo>
                    <a:pt x="133" y="478"/>
                    <a:pt x="94" y="398"/>
                    <a:pt x="97" y="316"/>
                  </a:cubicBezTo>
                  <a:cubicBezTo>
                    <a:pt x="99" y="234"/>
                    <a:pt x="150" y="161"/>
                    <a:pt x="222" y="123"/>
                  </a:cubicBezTo>
                  <a:cubicBezTo>
                    <a:pt x="292" y="85"/>
                    <a:pt x="379" y="92"/>
                    <a:pt x="447" y="133"/>
                  </a:cubicBezTo>
                  <a:cubicBezTo>
                    <a:pt x="514" y="174"/>
                    <a:pt x="553" y="249"/>
                    <a:pt x="554" y="327"/>
                  </a:cubicBezTo>
                  <a:cubicBezTo>
                    <a:pt x="555" y="381"/>
                    <a:pt x="639" y="381"/>
                    <a:pt x="638" y="327"/>
                  </a:cubicBezTo>
                  <a:cubicBezTo>
                    <a:pt x="637" y="232"/>
                    <a:pt x="594" y="141"/>
                    <a:pt x="519" y="82"/>
                  </a:cubicBezTo>
                  <a:cubicBezTo>
                    <a:pt x="441" y="21"/>
                    <a:pt x="340" y="0"/>
                    <a:pt x="244" y="25"/>
                  </a:cubicBezTo>
                  <a:cubicBezTo>
                    <a:pt x="154" y="48"/>
                    <a:pt x="76" y="116"/>
                    <a:pt x="39" y="200"/>
                  </a:cubicBezTo>
                  <a:cubicBezTo>
                    <a:pt x="0" y="292"/>
                    <a:pt x="5" y="395"/>
                    <a:pt x="53" y="482"/>
                  </a:cubicBezTo>
                  <a:cubicBezTo>
                    <a:pt x="122" y="606"/>
                    <a:pt x="271" y="664"/>
                    <a:pt x="407" y="629"/>
                  </a:cubicBezTo>
                  <a:cubicBezTo>
                    <a:pt x="543" y="594"/>
                    <a:pt x="637" y="466"/>
                    <a:pt x="638" y="327"/>
                  </a:cubicBezTo>
                  <a:cubicBezTo>
                    <a:pt x="639" y="273"/>
                    <a:pt x="555" y="273"/>
                    <a:pt x="554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7" name="Freeform 36">
              <a:extLst>
                <a:ext uri="{FF2B5EF4-FFF2-40B4-BE49-F238E27FC236}">
                  <a16:creationId xmlns:a16="http://schemas.microsoft.com/office/drawing/2014/main" id="{12B0F9D4-64CB-42CD-88AA-7E8CAD1F1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596600" y="-8610601"/>
              <a:ext cx="3186113" cy="2139950"/>
            </a:xfrm>
            <a:custGeom>
              <a:avLst/>
              <a:gdLst>
                <a:gd name="T0" fmla="*/ 846 w 1068"/>
                <a:gd name="T1" fmla="*/ 102 h 718"/>
                <a:gd name="T2" fmla="*/ 981 w 1068"/>
                <a:gd name="T3" fmla="*/ 330 h 718"/>
                <a:gd name="T4" fmla="*/ 981 w 1068"/>
                <a:gd name="T5" fmla="*/ 480 h 718"/>
                <a:gd name="T6" fmla="*/ 981 w 1068"/>
                <a:gd name="T7" fmla="*/ 559 h 718"/>
                <a:gd name="T8" fmla="*/ 961 w 1068"/>
                <a:gd name="T9" fmla="*/ 618 h 718"/>
                <a:gd name="T10" fmla="*/ 882 w 1068"/>
                <a:gd name="T11" fmla="*/ 634 h 718"/>
                <a:gd name="T12" fmla="*/ 214 w 1068"/>
                <a:gd name="T13" fmla="*/ 634 h 718"/>
                <a:gd name="T14" fmla="*/ 152 w 1068"/>
                <a:gd name="T15" fmla="*/ 634 h 718"/>
                <a:gd name="T16" fmla="*/ 90 w 1068"/>
                <a:gd name="T17" fmla="*/ 571 h 718"/>
                <a:gd name="T18" fmla="*/ 90 w 1068"/>
                <a:gd name="T19" fmla="*/ 524 h 718"/>
                <a:gd name="T20" fmla="*/ 90 w 1068"/>
                <a:gd name="T21" fmla="*/ 355 h 718"/>
                <a:gd name="T22" fmla="*/ 173 w 1068"/>
                <a:gd name="T23" fmla="*/ 144 h 718"/>
                <a:gd name="T24" fmla="*/ 222 w 1068"/>
                <a:gd name="T25" fmla="*/ 104 h 718"/>
                <a:gd name="T26" fmla="*/ 180 w 1068"/>
                <a:gd name="T27" fmla="*/ 31 h 718"/>
                <a:gd name="T28" fmla="*/ 13 w 1068"/>
                <a:gd name="T29" fmla="*/ 277 h 718"/>
                <a:gd name="T30" fmla="*/ 6 w 1068"/>
                <a:gd name="T31" fmla="*/ 448 h 718"/>
                <a:gd name="T32" fmla="*/ 9 w 1068"/>
                <a:gd name="T33" fmla="*/ 604 h 718"/>
                <a:gd name="T34" fmla="*/ 161 w 1068"/>
                <a:gd name="T35" fmla="*/ 718 h 718"/>
                <a:gd name="T36" fmla="*/ 805 w 1068"/>
                <a:gd name="T37" fmla="*/ 718 h 718"/>
                <a:gd name="T38" fmla="*/ 908 w 1068"/>
                <a:gd name="T39" fmla="*/ 718 h 718"/>
                <a:gd name="T40" fmla="*/ 1059 w 1068"/>
                <a:gd name="T41" fmla="*/ 615 h 718"/>
                <a:gd name="T42" fmla="*/ 1065 w 1068"/>
                <a:gd name="T43" fmla="*/ 545 h 718"/>
                <a:gd name="T44" fmla="*/ 1065 w 1068"/>
                <a:gd name="T45" fmla="*/ 456 h 718"/>
                <a:gd name="T46" fmla="*/ 1060 w 1068"/>
                <a:gd name="T47" fmla="*/ 288 h 718"/>
                <a:gd name="T48" fmla="*/ 888 w 1068"/>
                <a:gd name="T49" fmla="*/ 30 h 718"/>
                <a:gd name="T50" fmla="*/ 846 w 1068"/>
                <a:gd name="T51" fmla="*/ 102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8" h="718">
                  <a:moveTo>
                    <a:pt x="846" y="102"/>
                  </a:moveTo>
                  <a:cubicBezTo>
                    <a:pt x="924" y="152"/>
                    <a:pt x="975" y="237"/>
                    <a:pt x="981" y="330"/>
                  </a:cubicBezTo>
                  <a:cubicBezTo>
                    <a:pt x="984" y="379"/>
                    <a:pt x="981" y="430"/>
                    <a:pt x="981" y="480"/>
                  </a:cubicBezTo>
                  <a:cubicBezTo>
                    <a:pt x="981" y="506"/>
                    <a:pt x="981" y="533"/>
                    <a:pt x="981" y="559"/>
                  </a:cubicBezTo>
                  <a:cubicBezTo>
                    <a:pt x="981" y="583"/>
                    <a:pt x="978" y="601"/>
                    <a:pt x="961" y="618"/>
                  </a:cubicBezTo>
                  <a:cubicBezTo>
                    <a:pt x="941" y="638"/>
                    <a:pt x="910" y="634"/>
                    <a:pt x="882" y="634"/>
                  </a:cubicBezTo>
                  <a:cubicBezTo>
                    <a:pt x="659" y="634"/>
                    <a:pt x="436" y="634"/>
                    <a:pt x="214" y="634"/>
                  </a:cubicBezTo>
                  <a:cubicBezTo>
                    <a:pt x="193" y="634"/>
                    <a:pt x="173" y="634"/>
                    <a:pt x="152" y="634"/>
                  </a:cubicBezTo>
                  <a:cubicBezTo>
                    <a:pt x="117" y="634"/>
                    <a:pt x="90" y="606"/>
                    <a:pt x="90" y="571"/>
                  </a:cubicBezTo>
                  <a:cubicBezTo>
                    <a:pt x="89" y="556"/>
                    <a:pt x="90" y="540"/>
                    <a:pt x="90" y="524"/>
                  </a:cubicBezTo>
                  <a:cubicBezTo>
                    <a:pt x="90" y="468"/>
                    <a:pt x="90" y="412"/>
                    <a:pt x="90" y="355"/>
                  </a:cubicBezTo>
                  <a:cubicBezTo>
                    <a:pt x="90" y="276"/>
                    <a:pt x="117" y="202"/>
                    <a:pt x="173" y="144"/>
                  </a:cubicBezTo>
                  <a:cubicBezTo>
                    <a:pt x="188" y="129"/>
                    <a:pt x="204" y="116"/>
                    <a:pt x="222" y="104"/>
                  </a:cubicBezTo>
                  <a:cubicBezTo>
                    <a:pt x="267" y="74"/>
                    <a:pt x="225" y="2"/>
                    <a:pt x="180" y="31"/>
                  </a:cubicBezTo>
                  <a:cubicBezTo>
                    <a:pt x="94" y="88"/>
                    <a:pt x="32" y="175"/>
                    <a:pt x="13" y="277"/>
                  </a:cubicBezTo>
                  <a:cubicBezTo>
                    <a:pt x="2" y="333"/>
                    <a:pt x="6" y="391"/>
                    <a:pt x="6" y="448"/>
                  </a:cubicBezTo>
                  <a:cubicBezTo>
                    <a:pt x="6" y="499"/>
                    <a:pt x="0" y="554"/>
                    <a:pt x="9" y="604"/>
                  </a:cubicBezTo>
                  <a:cubicBezTo>
                    <a:pt x="23" y="676"/>
                    <a:pt x="92" y="718"/>
                    <a:pt x="161" y="718"/>
                  </a:cubicBezTo>
                  <a:cubicBezTo>
                    <a:pt x="375" y="718"/>
                    <a:pt x="590" y="718"/>
                    <a:pt x="805" y="718"/>
                  </a:cubicBezTo>
                  <a:cubicBezTo>
                    <a:pt x="839" y="718"/>
                    <a:pt x="873" y="718"/>
                    <a:pt x="908" y="718"/>
                  </a:cubicBezTo>
                  <a:cubicBezTo>
                    <a:pt x="977" y="718"/>
                    <a:pt x="1035" y="682"/>
                    <a:pt x="1059" y="615"/>
                  </a:cubicBezTo>
                  <a:cubicBezTo>
                    <a:pt x="1066" y="593"/>
                    <a:pt x="1065" y="568"/>
                    <a:pt x="1065" y="545"/>
                  </a:cubicBezTo>
                  <a:cubicBezTo>
                    <a:pt x="1065" y="515"/>
                    <a:pt x="1065" y="486"/>
                    <a:pt x="1065" y="456"/>
                  </a:cubicBezTo>
                  <a:cubicBezTo>
                    <a:pt x="1065" y="400"/>
                    <a:pt x="1068" y="344"/>
                    <a:pt x="1060" y="288"/>
                  </a:cubicBezTo>
                  <a:cubicBezTo>
                    <a:pt x="1045" y="182"/>
                    <a:pt x="978" y="87"/>
                    <a:pt x="888" y="30"/>
                  </a:cubicBezTo>
                  <a:cubicBezTo>
                    <a:pt x="843" y="0"/>
                    <a:pt x="801" y="73"/>
                    <a:pt x="84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8" name="Freeform 37">
              <a:extLst>
                <a:ext uri="{FF2B5EF4-FFF2-40B4-BE49-F238E27FC236}">
                  <a16:creationId xmlns:a16="http://schemas.microsoft.com/office/drawing/2014/main" id="{0FD5A500-BBCF-4857-86E7-EBF5AA53D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19225" y="-3736976"/>
              <a:ext cx="1903413" cy="1978025"/>
            </a:xfrm>
            <a:custGeom>
              <a:avLst/>
              <a:gdLst>
                <a:gd name="T0" fmla="*/ 554 w 638"/>
                <a:gd name="T1" fmla="*/ 327 h 664"/>
                <a:gd name="T2" fmla="*/ 437 w 638"/>
                <a:gd name="T3" fmla="*/ 527 h 664"/>
                <a:gd name="T4" fmla="*/ 203 w 638"/>
                <a:gd name="T5" fmla="*/ 521 h 664"/>
                <a:gd name="T6" fmla="*/ 96 w 638"/>
                <a:gd name="T7" fmla="*/ 316 h 664"/>
                <a:gd name="T8" fmla="*/ 222 w 638"/>
                <a:gd name="T9" fmla="*/ 123 h 664"/>
                <a:gd name="T10" fmla="*/ 446 w 638"/>
                <a:gd name="T11" fmla="*/ 133 h 664"/>
                <a:gd name="T12" fmla="*/ 554 w 638"/>
                <a:gd name="T13" fmla="*/ 327 h 664"/>
                <a:gd name="T14" fmla="*/ 638 w 638"/>
                <a:gd name="T15" fmla="*/ 327 h 664"/>
                <a:gd name="T16" fmla="*/ 519 w 638"/>
                <a:gd name="T17" fmla="*/ 82 h 664"/>
                <a:gd name="T18" fmla="*/ 244 w 638"/>
                <a:gd name="T19" fmla="*/ 25 h 664"/>
                <a:gd name="T20" fmla="*/ 39 w 638"/>
                <a:gd name="T21" fmla="*/ 201 h 664"/>
                <a:gd name="T22" fmla="*/ 53 w 638"/>
                <a:gd name="T23" fmla="*/ 482 h 664"/>
                <a:gd name="T24" fmla="*/ 406 w 638"/>
                <a:gd name="T25" fmla="*/ 630 h 664"/>
                <a:gd name="T26" fmla="*/ 638 w 638"/>
                <a:gd name="T27" fmla="*/ 327 h 664"/>
                <a:gd name="T28" fmla="*/ 554 w 638"/>
                <a:gd name="T29" fmla="*/ 327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8" h="664">
                  <a:moveTo>
                    <a:pt x="554" y="327"/>
                  </a:moveTo>
                  <a:cubicBezTo>
                    <a:pt x="553" y="410"/>
                    <a:pt x="509" y="485"/>
                    <a:pt x="437" y="527"/>
                  </a:cubicBezTo>
                  <a:cubicBezTo>
                    <a:pt x="365" y="569"/>
                    <a:pt x="274" y="564"/>
                    <a:pt x="203" y="521"/>
                  </a:cubicBezTo>
                  <a:cubicBezTo>
                    <a:pt x="133" y="478"/>
                    <a:pt x="94" y="398"/>
                    <a:pt x="96" y="316"/>
                  </a:cubicBezTo>
                  <a:cubicBezTo>
                    <a:pt x="99" y="234"/>
                    <a:pt x="150" y="161"/>
                    <a:pt x="222" y="123"/>
                  </a:cubicBezTo>
                  <a:cubicBezTo>
                    <a:pt x="292" y="86"/>
                    <a:pt x="379" y="92"/>
                    <a:pt x="446" y="133"/>
                  </a:cubicBezTo>
                  <a:cubicBezTo>
                    <a:pt x="514" y="174"/>
                    <a:pt x="553" y="250"/>
                    <a:pt x="554" y="327"/>
                  </a:cubicBezTo>
                  <a:cubicBezTo>
                    <a:pt x="554" y="381"/>
                    <a:pt x="638" y="382"/>
                    <a:pt x="638" y="327"/>
                  </a:cubicBezTo>
                  <a:cubicBezTo>
                    <a:pt x="637" y="232"/>
                    <a:pt x="594" y="141"/>
                    <a:pt x="519" y="82"/>
                  </a:cubicBezTo>
                  <a:cubicBezTo>
                    <a:pt x="441" y="21"/>
                    <a:pt x="340" y="0"/>
                    <a:pt x="244" y="25"/>
                  </a:cubicBezTo>
                  <a:cubicBezTo>
                    <a:pt x="154" y="48"/>
                    <a:pt x="76" y="116"/>
                    <a:pt x="39" y="201"/>
                  </a:cubicBezTo>
                  <a:cubicBezTo>
                    <a:pt x="0" y="292"/>
                    <a:pt x="5" y="395"/>
                    <a:pt x="53" y="482"/>
                  </a:cubicBezTo>
                  <a:cubicBezTo>
                    <a:pt x="122" y="606"/>
                    <a:pt x="271" y="664"/>
                    <a:pt x="406" y="630"/>
                  </a:cubicBezTo>
                  <a:cubicBezTo>
                    <a:pt x="542" y="595"/>
                    <a:pt x="636" y="466"/>
                    <a:pt x="638" y="327"/>
                  </a:cubicBezTo>
                  <a:cubicBezTo>
                    <a:pt x="638" y="273"/>
                    <a:pt x="554" y="273"/>
                    <a:pt x="554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9" name="Freeform 38">
              <a:extLst>
                <a:ext uri="{FF2B5EF4-FFF2-40B4-BE49-F238E27FC236}">
                  <a16:creationId xmlns:a16="http://schemas.microsoft.com/office/drawing/2014/main" id="{443598C0-BD9C-4522-87F3-C9C8F628E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444701" y="-2163763"/>
              <a:ext cx="3182938" cy="2136775"/>
            </a:xfrm>
            <a:custGeom>
              <a:avLst/>
              <a:gdLst>
                <a:gd name="T0" fmla="*/ 846 w 1067"/>
                <a:gd name="T1" fmla="*/ 102 h 717"/>
                <a:gd name="T2" fmla="*/ 980 w 1067"/>
                <a:gd name="T3" fmla="*/ 329 h 717"/>
                <a:gd name="T4" fmla="*/ 981 w 1067"/>
                <a:gd name="T5" fmla="*/ 479 h 717"/>
                <a:gd name="T6" fmla="*/ 981 w 1067"/>
                <a:gd name="T7" fmla="*/ 558 h 717"/>
                <a:gd name="T8" fmla="*/ 961 w 1067"/>
                <a:gd name="T9" fmla="*/ 617 h 717"/>
                <a:gd name="T10" fmla="*/ 882 w 1067"/>
                <a:gd name="T11" fmla="*/ 633 h 717"/>
                <a:gd name="T12" fmla="*/ 213 w 1067"/>
                <a:gd name="T13" fmla="*/ 633 h 717"/>
                <a:gd name="T14" fmla="*/ 152 w 1067"/>
                <a:gd name="T15" fmla="*/ 633 h 717"/>
                <a:gd name="T16" fmla="*/ 89 w 1067"/>
                <a:gd name="T17" fmla="*/ 571 h 717"/>
                <a:gd name="T18" fmla="*/ 89 w 1067"/>
                <a:gd name="T19" fmla="*/ 523 h 717"/>
                <a:gd name="T20" fmla="*/ 89 w 1067"/>
                <a:gd name="T21" fmla="*/ 355 h 717"/>
                <a:gd name="T22" fmla="*/ 172 w 1067"/>
                <a:gd name="T23" fmla="*/ 144 h 717"/>
                <a:gd name="T24" fmla="*/ 222 w 1067"/>
                <a:gd name="T25" fmla="*/ 103 h 717"/>
                <a:gd name="T26" fmla="*/ 179 w 1067"/>
                <a:gd name="T27" fmla="*/ 31 h 717"/>
                <a:gd name="T28" fmla="*/ 12 w 1067"/>
                <a:gd name="T29" fmla="*/ 276 h 717"/>
                <a:gd name="T30" fmla="*/ 5 w 1067"/>
                <a:gd name="T31" fmla="*/ 447 h 717"/>
                <a:gd name="T32" fmla="*/ 9 w 1067"/>
                <a:gd name="T33" fmla="*/ 604 h 717"/>
                <a:gd name="T34" fmla="*/ 161 w 1067"/>
                <a:gd name="T35" fmla="*/ 717 h 717"/>
                <a:gd name="T36" fmla="*/ 804 w 1067"/>
                <a:gd name="T37" fmla="*/ 717 h 717"/>
                <a:gd name="T38" fmla="*/ 907 w 1067"/>
                <a:gd name="T39" fmla="*/ 717 h 717"/>
                <a:gd name="T40" fmla="*/ 1058 w 1067"/>
                <a:gd name="T41" fmla="*/ 614 h 717"/>
                <a:gd name="T42" fmla="*/ 1065 w 1067"/>
                <a:gd name="T43" fmla="*/ 544 h 717"/>
                <a:gd name="T44" fmla="*/ 1065 w 1067"/>
                <a:gd name="T45" fmla="*/ 455 h 717"/>
                <a:gd name="T46" fmla="*/ 1060 w 1067"/>
                <a:gd name="T47" fmla="*/ 287 h 717"/>
                <a:gd name="T48" fmla="*/ 888 w 1067"/>
                <a:gd name="T49" fmla="*/ 29 h 717"/>
                <a:gd name="T50" fmla="*/ 846 w 1067"/>
                <a:gd name="T51" fmla="*/ 10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7" h="717">
                  <a:moveTo>
                    <a:pt x="846" y="102"/>
                  </a:moveTo>
                  <a:cubicBezTo>
                    <a:pt x="924" y="152"/>
                    <a:pt x="974" y="236"/>
                    <a:pt x="980" y="329"/>
                  </a:cubicBezTo>
                  <a:cubicBezTo>
                    <a:pt x="983" y="379"/>
                    <a:pt x="981" y="429"/>
                    <a:pt x="981" y="479"/>
                  </a:cubicBezTo>
                  <a:cubicBezTo>
                    <a:pt x="981" y="505"/>
                    <a:pt x="981" y="532"/>
                    <a:pt x="981" y="558"/>
                  </a:cubicBezTo>
                  <a:cubicBezTo>
                    <a:pt x="981" y="582"/>
                    <a:pt x="978" y="600"/>
                    <a:pt x="961" y="617"/>
                  </a:cubicBezTo>
                  <a:cubicBezTo>
                    <a:pt x="940" y="637"/>
                    <a:pt x="910" y="633"/>
                    <a:pt x="882" y="633"/>
                  </a:cubicBezTo>
                  <a:cubicBezTo>
                    <a:pt x="659" y="633"/>
                    <a:pt x="436" y="633"/>
                    <a:pt x="213" y="633"/>
                  </a:cubicBezTo>
                  <a:cubicBezTo>
                    <a:pt x="193" y="633"/>
                    <a:pt x="172" y="633"/>
                    <a:pt x="152" y="633"/>
                  </a:cubicBezTo>
                  <a:cubicBezTo>
                    <a:pt x="117" y="633"/>
                    <a:pt x="90" y="605"/>
                    <a:pt x="89" y="571"/>
                  </a:cubicBezTo>
                  <a:cubicBezTo>
                    <a:pt x="89" y="555"/>
                    <a:pt x="89" y="539"/>
                    <a:pt x="89" y="523"/>
                  </a:cubicBezTo>
                  <a:cubicBezTo>
                    <a:pt x="89" y="467"/>
                    <a:pt x="89" y="411"/>
                    <a:pt x="89" y="355"/>
                  </a:cubicBezTo>
                  <a:cubicBezTo>
                    <a:pt x="89" y="275"/>
                    <a:pt x="117" y="201"/>
                    <a:pt x="172" y="144"/>
                  </a:cubicBezTo>
                  <a:cubicBezTo>
                    <a:pt x="187" y="128"/>
                    <a:pt x="204" y="115"/>
                    <a:pt x="222" y="103"/>
                  </a:cubicBezTo>
                  <a:cubicBezTo>
                    <a:pt x="267" y="74"/>
                    <a:pt x="225" y="1"/>
                    <a:pt x="179" y="31"/>
                  </a:cubicBezTo>
                  <a:cubicBezTo>
                    <a:pt x="93" y="87"/>
                    <a:pt x="32" y="174"/>
                    <a:pt x="12" y="276"/>
                  </a:cubicBezTo>
                  <a:cubicBezTo>
                    <a:pt x="1" y="332"/>
                    <a:pt x="5" y="391"/>
                    <a:pt x="5" y="447"/>
                  </a:cubicBezTo>
                  <a:cubicBezTo>
                    <a:pt x="5" y="498"/>
                    <a:pt x="0" y="553"/>
                    <a:pt x="9" y="604"/>
                  </a:cubicBezTo>
                  <a:cubicBezTo>
                    <a:pt x="22" y="675"/>
                    <a:pt x="92" y="717"/>
                    <a:pt x="161" y="717"/>
                  </a:cubicBezTo>
                  <a:cubicBezTo>
                    <a:pt x="375" y="717"/>
                    <a:pt x="590" y="717"/>
                    <a:pt x="804" y="717"/>
                  </a:cubicBezTo>
                  <a:cubicBezTo>
                    <a:pt x="839" y="717"/>
                    <a:pt x="873" y="717"/>
                    <a:pt x="907" y="717"/>
                  </a:cubicBezTo>
                  <a:cubicBezTo>
                    <a:pt x="977" y="717"/>
                    <a:pt x="1035" y="681"/>
                    <a:pt x="1058" y="614"/>
                  </a:cubicBezTo>
                  <a:cubicBezTo>
                    <a:pt x="1066" y="592"/>
                    <a:pt x="1065" y="568"/>
                    <a:pt x="1065" y="544"/>
                  </a:cubicBezTo>
                  <a:cubicBezTo>
                    <a:pt x="1065" y="515"/>
                    <a:pt x="1065" y="485"/>
                    <a:pt x="1065" y="455"/>
                  </a:cubicBezTo>
                  <a:cubicBezTo>
                    <a:pt x="1065" y="399"/>
                    <a:pt x="1067" y="343"/>
                    <a:pt x="1060" y="287"/>
                  </a:cubicBezTo>
                  <a:cubicBezTo>
                    <a:pt x="1045" y="181"/>
                    <a:pt x="977" y="86"/>
                    <a:pt x="888" y="29"/>
                  </a:cubicBezTo>
                  <a:cubicBezTo>
                    <a:pt x="842" y="0"/>
                    <a:pt x="800" y="72"/>
                    <a:pt x="84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0" name="Freeform 39">
              <a:extLst>
                <a:ext uri="{FF2B5EF4-FFF2-40B4-BE49-F238E27FC236}">
                  <a16:creationId xmlns:a16="http://schemas.microsoft.com/office/drawing/2014/main" id="{426B4897-8470-4A76-9FA9-4E7CD62BF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21438" y="-3736976"/>
              <a:ext cx="1906588" cy="1978025"/>
            </a:xfrm>
            <a:custGeom>
              <a:avLst/>
              <a:gdLst>
                <a:gd name="T0" fmla="*/ 555 w 639"/>
                <a:gd name="T1" fmla="*/ 327 h 664"/>
                <a:gd name="T2" fmla="*/ 438 w 639"/>
                <a:gd name="T3" fmla="*/ 527 h 664"/>
                <a:gd name="T4" fmla="*/ 204 w 639"/>
                <a:gd name="T5" fmla="*/ 521 h 664"/>
                <a:gd name="T6" fmla="*/ 97 w 639"/>
                <a:gd name="T7" fmla="*/ 316 h 664"/>
                <a:gd name="T8" fmla="*/ 222 w 639"/>
                <a:gd name="T9" fmla="*/ 123 h 664"/>
                <a:gd name="T10" fmla="*/ 447 w 639"/>
                <a:gd name="T11" fmla="*/ 133 h 664"/>
                <a:gd name="T12" fmla="*/ 555 w 639"/>
                <a:gd name="T13" fmla="*/ 327 h 664"/>
                <a:gd name="T14" fmla="*/ 639 w 639"/>
                <a:gd name="T15" fmla="*/ 327 h 664"/>
                <a:gd name="T16" fmla="*/ 519 w 639"/>
                <a:gd name="T17" fmla="*/ 82 h 664"/>
                <a:gd name="T18" fmla="*/ 244 w 639"/>
                <a:gd name="T19" fmla="*/ 25 h 664"/>
                <a:gd name="T20" fmla="*/ 40 w 639"/>
                <a:gd name="T21" fmla="*/ 201 h 664"/>
                <a:gd name="T22" fmla="*/ 54 w 639"/>
                <a:gd name="T23" fmla="*/ 482 h 664"/>
                <a:gd name="T24" fmla="*/ 407 w 639"/>
                <a:gd name="T25" fmla="*/ 630 h 664"/>
                <a:gd name="T26" fmla="*/ 639 w 639"/>
                <a:gd name="T27" fmla="*/ 327 h 664"/>
                <a:gd name="T28" fmla="*/ 555 w 639"/>
                <a:gd name="T29" fmla="*/ 327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9" h="664">
                  <a:moveTo>
                    <a:pt x="555" y="327"/>
                  </a:moveTo>
                  <a:cubicBezTo>
                    <a:pt x="554" y="410"/>
                    <a:pt x="510" y="485"/>
                    <a:pt x="438" y="527"/>
                  </a:cubicBezTo>
                  <a:cubicBezTo>
                    <a:pt x="366" y="569"/>
                    <a:pt x="275" y="564"/>
                    <a:pt x="204" y="521"/>
                  </a:cubicBezTo>
                  <a:cubicBezTo>
                    <a:pt x="133" y="478"/>
                    <a:pt x="95" y="398"/>
                    <a:pt x="97" y="316"/>
                  </a:cubicBezTo>
                  <a:cubicBezTo>
                    <a:pt x="100" y="234"/>
                    <a:pt x="151" y="161"/>
                    <a:pt x="222" y="123"/>
                  </a:cubicBezTo>
                  <a:cubicBezTo>
                    <a:pt x="293" y="86"/>
                    <a:pt x="380" y="92"/>
                    <a:pt x="447" y="133"/>
                  </a:cubicBezTo>
                  <a:cubicBezTo>
                    <a:pt x="514" y="174"/>
                    <a:pt x="554" y="250"/>
                    <a:pt x="555" y="327"/>
                  </a:cubicBezTo>
                  <a:cubicBezTo>
                    <a:pt x="555" y="381"/>
                    <a:pt x="639" y="382"/>
                    <a:pt x="639" y="327"/>
                  </a:cubicBezTo>
                  <a:cubicBezTo>
                    <a:pt x="638" y="232"/>
                    <a:pt x="595" y="141"/>
                    <a:pt x="519" y="82"/>
                  </a:cubicBezTo>
                  <a:cubicBezTo>
                    <a:pt x="441" y="21"/>
                    <a:pt x="340" y="0"/>
                    <a:pt x="244" y="25"/>
                  </a:cubicBezTo>
                  <a:cubicBezTo>
                    <a:pt x="154" y="48"/>
                    <a:pt x="77" y="116"/>
                    <a:pt x="40" y="201"/>
                  </a:cubicBezTo>
                  <a:cubicBezTo>
                    <a:pt x="0" y="292"/>
                    <a:pt x="5" y="395"/>
                    <a:pt x="54" y="482"/>
                  </a:cubicBezTo>
                  <a:cubicBezTo>
                    <a:pt x="123" y="606"/>
                    <a:pt x="272" y="664"/>
                    <a:pt x="407" y="630"/>
                  </a:cubicBezTo>
                  <a:cubicBezTo>
                    <a:pt x="543" y="595"/>
                    <a:pt x="637" y="466"/>
                    <a:pt x="639" y="327"/>
                  </a:cubicBezTo>
                  <a:cubicBezTo>
                    <a:pt x="639" y="273"/>
                    <a:pt x="555" y="273"/>
                    <a:pt x="555" y="3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1" name="Freeform 40">
              <a:extLst>
                <a:ext uri="{FF2B5EF4-FFF2-40B4-BE49-F238E27FC236}">
                  <a16:creationId xmlns:a16="http://schemas.microsoft.com/office/drawing/2014/main" id="{08884941-111D-4BB6-BD63-1DA532A17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46913" y="-2163763"/>
              <a:ext cx="3186113" cy="2136775"/>
            </a:xfrm>
            <a:custGeom>
              <a:avLst/>
              <a:gdLst>
                <a:gd name="T0" fmla="*/ 846 w 1068"/>
                <a:gd name="T1" fmla="*/ 102 h 717"/>
                <a:gd name="T2" fmla="*/ 981 w 1068"/>
                <a:gd name="T3" fmla="*/ 329 h 717"/>
                <a:gd name="T4" fmla="*/ 981 w 1068"/>
                <a:gd name="T5" fmla="*/ 479 h 717"/>
                <a:gd name="T6" fmla="*/ 981 w 1068"/>
                <a:gd name="T7" fmla="*/ 558 h 717"/>
                <a:gd name="T8" fmla="*/ 961 w 1068"/>
                <a:gd name="T9" fmla="*/ 617 h 717"/>
                <a:gd name="T10" fmla="*/ 882 w 1068"/>
                <a:gd name="T11" fmla="*/ 633 h 717"/>
                <a:gd name="T12" fmla="*/ 214 w 1068"/>
                <a:gd name="T13" fmla="*/ 633 h 717"/>
                <a:gd name="T14" fmla="*/ 153 w 1068"/>
                <a:gd name="T15" fmla="*/ 633 h 717"/>
                <a:gd name="T16" fmla="*/ 90 w 1068"/>
                <a:gd name="T17" fmla="*/ 571 h 717"/>
                <a:gd name="T18" fmla="*/ 90 w 1068"/>
                <a:gd name="T19" fmla="*/ 523 h 717"/>
                <a:gd name="T20" fmla="*/ 90 w 1068"/>
                <a:gd name="T21" fmla="*/ 355 h 717"/>
                <a:gd name="T22" fmla="*/ 173 w 1068"/>
                <a:gd name="T23" fmla="*/ 144 h 717"/>
                <a:gd name="T24" fmla="*/ 222 w 1068"/>
                <a:gd name="T25" fmla="*/ 103 h 717"/>
                <a:gd name="T26" fmla="*/ 180 w 1068"/>
                <a:gd name="T27" fmla="*/ 31 h 717"/>
                <a:gd name="T28" fmla="*/ 13 w 1068"/>
                <a:gd name="T29" fmla="*/ 276 h 717"/>
                <a:gd name="T30" fmla="*/ 6 w 1068"/>
                <a:gd name="T31" fmla="*/ 447 h 717"/>
                <a:gd name="T32" fmla="*/ 10 w 1068"/>
                <a:gd name="T33" fmla="*/ 604 h 717"/>
                <a:gd name="T34" fmla="*/ 161 w 1068"/>
                <a:gd name="T35" fmla="*/ 717 h 717"/>
                <a:gd name="T36" fmla="*/ 805 w 1068"/>
                <a:gd name="T37" fmla="*/ 717 h 717"/>
                <a:gd name="T38" fmla="*/ 908 w 1068"/>
                <a:gd name="T39" fmla="*/ 717 h 717"/>
                <a:gd name="T40" fmla="*/ 1059 w 1068"/>
                <a:gd name="T41" fmla="*/ 614 h 717"/>
                <a:gd name="T42" fmla="*/ 1065 w 1068"/>
                <a:gd name="T43" fmla="*/ 544 h 717"/>
                <a:gd name="T44" fmla="*/ 1065 w 1068"/>
                <a:gd name="T45" fmla="*/ 455 h 717"/>
                <a:gd name="T46" fmla="*/ 1060 w 1068"/>
                <a:gd name="T47" fmla="*/ 287 h 717"/>
                <a:gd name="T48" fmla="*/ 889 w 1068"/>
                <a:gd name="T49" fmla="*/ 29 h 717"/>
                <a:gd name="T50" fmla="*/ 846 w 1068"/>
                <a:gd name="T51" fmla="*/ 102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8" h="717">
                  <a:moveTo>
                    <a:pt x="846" y="102"/>
                  </a:moveTo>
                  <a:cubicBezTo>
                    <a:pt x="924" y="152"/>
                    <a:pt x="975" y="236"/>
                    <a:pt x="981" y="329"/>
                  </a:cubicBezTo>
                  <a:cubicBezTo>
                    <a:pt x="984" y="379"/>
                    <a:pt x="981" y="429"/>
                    <a:pt x="981" y="479"/>
                  </a:cubicBezTo>
                  <a:cubicBezTo>
                    <a:pt x="981" y="505"/>
                    <a:pt x="981" y="532"/>
                    <a:pt x="981" y="558"/>
                  </a:cubicBezTo>
                  <a:cubicBezTo>
                    <a:pt x="981" y="582"/>
                    <a:pt x="978" y="600"/>
                    <a:pt x="961" y="617"/>
                  </a:cubicBezTo>
                  <a:cubicBezTo>
                    <a:pt x="941" y="637"/>
                    <a:pt x="911" y="633"/>
                    <a:pt x="882" y="633"/>
                  </a:cubicBezTo>
                  <a:cubicBezTo>
                    <a:pt x="659" y="633"/>
                    <a:pt x="437" y="633"/>
                    <a:pt x="214" y="633"/>
                  </a:cubicBezTo>
                  <a:cubicBezTo>
                    <a:pt x="193" y="633"/>
                    <a:pt x="173" y="633"/>
                    <a:pt x="153" y="633"/>
                  </a:cubicBezTo>
                  <a:cubicBezTo>
                    <a:pt x="118" y="633"/>
                    <a:pt x="91" y="605"/>
                    <a:pt x="90" y="571"/>
                  </a:cubicBezTo>
                  <a:cubicBezTo>
                    <a:pt x="89" y="555"/>
                    <a:pt x="90" y="539"/>
                    <a:pt x="90" y="523"/>
                  </a:cubicBezTo>
                  <a:cubicBezTo>
                    <a:pt x="90" y="467"/>
                    <a:pt x="90" y="411"/>
                    <a:pt x="90" y="355"/>
                  </a:cubicBezTo>
                  <a:cubicBezTo>
                    <a:pt x="90" y="275"/>
                    <a:pt x="117" y="201"/>
                    <a:pt x="173" y="144"/>
                  </a:cubicBezTo>
                  <a:cubicBezTo>
                    <a:pt x="188" y="128"/>
                    <a:pt x="204" y="115"/>
                    <a:pt x="222" y="103"/>
                  </a:cubicBezTo>
                  <a:cubicBezTo>
                    <a:pt x="267" y="74"/>
                    <a:pt x="225" y="1"/>
                    <a:pt x="180" y="31"/>
                  </a:cubicBezTo>
                  <a:cubicBezTo>
                    <a:pt x="94" y="87"/>
                    <a:pt x="32" y="174"/>
                    <a:pt x="13" y="276"/>
                  </a:cubicBezTo>
                  <a:cubicBezTo>
                    <a:pt x="2" y="332"/>
                    <a:pt x="6" y="391"/>
                    <a:pt x="6" y="447"/>
                  </a:cubicBezTo>
                  <a:cubicBezTo>
                    <a:pt x="6" y="498"/>
                    <a:pt x="0" y="553"/>
                    <a:pt x="10" y="604"/>
                  </a:cubicBezTo>
                  <a:cubicBezTo>
                    <a:pt x="23" y="675"/>
                    <a:pt x="93" y="717"/>
                    <a:pt x="161" y="717"/>
                  </a:cubicBezTo>
                  <a:cubicBezTo>
                    <a:pt x="376" y="717"/>
                    <a:pt x="590" y="717"/>
                    <a:pt x="805" y="717"/>
                  </a:cubicBezTo>
                  <a:cubicBezTo>
                    <a:pt x="839" y="717"/>
                    <a:pt x="874" y="717"/>
                    <a:pt x="908" y="717"/>
                  </a:cubicBezTo>
                  <a:cubicBezTo>
                    <a:pt x="978" y="717"/>
                    <a:pt x="1036" y="681"/>
                    <a:pt x="1059" y="614"/>
                  </a:cubicBezTo>
                  <a:cubicBezTo>
                    <a:pt x="1067" y="592"/>
                    <a:pt x="1065" y="568"/>
                    <a:pt x="1065" y="544"/>
                  </a:cubicBezTo>
                  <a:cubicBezTo>
                    <a:pt x="1065" y="515"/>
                    <a:pt x="1065" y="485"/>
                    <a:pt x="1065" y="455"/>
                  </a:cubicBezTo>
                  <a:cubicBezTo>
                    <a:pt x="1065" y="399"/>
                    <a:pt x="1068" y="343"/>
                    <a:pt x="1060" y="287"/>
                  </a:cubicBezTo>
                  <a:cubicBezTo>
                    <a:pt x="1046" y="181"/>
                    <a:pt x="978" y="86"/>
                    <a:pt x="889" y="29"/>
                  </a:cubicBezTo>
                  <a:cubicBezTo>
                    <a:pt x="843" y="0"/>
                    <a:pt x="801" y="72"/>
                    <a:pt x="84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2" name="Freeform 41">
              <a:extLst>
                <a:ext uri="{FF2B5EF4-FFF2-40B4-BE49-F238E27FC236}">
                  <a16:creationId xmlns:a16="http://schemas.microsoft.com/office/drawing/2014/main" id="{0E89D6C0-E5F8-47FF-8190-4361ED777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20225" y="-5770563"/>
              <a:ext cx="250825" cy="2101850"/>
            </a:xfrm>
            <a:custGeom>
              <a:avLst/>
              <a:gdLst>
                <a:gd name="T0" fmla="*/ 0 w 84"/>
                <a:gd name="T1" fmla="*/ 54 h 705"/>
                <a:gd name="T2" fmla="*/ 0 w 84"/>
                <a:gd name="T3" fmla="*/ 631 h 705"/>
                <a:gd name="T4" fmla="*/ 0 w 84"/>
                <a:gd name="T5" fmla="*/ 650 h 705"/>
                <a:gd name="T6" fmla="*/ 84 w 84"/>
                <a:gd name="T7" fmla="*/ 650 h 705"/>
                <a:gd name="T8" fmla="*/ 84 w 84"/>
                <a:gd name="T9" fmla="*/ 73 h 705"/>
                <a:gd name="T10" fmla="*/ 84 w 84"/>
                <a:gd name="T11" fmla="*/ 54 h 705"/>
                <a:gd name="T12" fmla="*/ 0 w 84"/>
                <a:gd name="T13" fmla="*/ 54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05">
                  <a:moveTo>
                    <a:pt x="0" y="54"/>
                  </a:moveTo>
                  <a:cubicBezTo>
                    <a:pt x="0" y="247"/>
                    <a:pt x="0" y="439"/>
                    <a:pt x="0" y="631"/>
                  </a:cubicBezTo>
                  <a:cubicBezTo>
                    <a:pt x="0" y="638"/>
                    <a:pt x="0" y="644"/>
                    <a:pt x="0" y="650"/>
                  </a:cubicBezTo>
                  <a:cubicBezTo>
                    <a:pt x="0" y="705"/>
                    <a:pt x="84" y="705"/>
                    <a:pt x="84" y="650"/>
                  </a:cubicBezTo>
                  <a:cubicBezTo>
                    <a:pt x="84" y="458"/>
                    <a:pt x="84" y="266"/>
                    <a:pt x="84" y="73"/>
                  </a:cubicBezTo>
                  <a:cubicBezTo>
                    <a:pt x="84" y="67"/>
                    <a:pt x="84" y="61"/>
                    <a:pt x="84" y="54"/>
                  </a:cubicBezTo>
                  <a:cubicBezTo>
                    <a:pt x="84" y="0"/>
                    <a:pt x="0" y="0"/>
                    <a:pt x="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3" name="Freeform 42">
              <a:extLst>
                <a:ext uri="{FF2B5EF4-FFF2-40B4-BE49-F238E27FC236}">
                  <a16:creationId xmlns:a16="http://schemas.microsoft.com/office/drawing/2014/main" id="{F2B683ED-11A9-4ED1-A941-C7F0C5096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742650" y="-4017963"/>
              <a:ext cx="1944688" cy="1266825"/>
            </a:xfrm>
            <a:custGeom>
              <a:avLst/>
              <a:gdLst>
                <a:gd name="T0" fmla="*/ 89 w 652"/>
                <a:gd name="T1" fmla="*/ 398 h 425"/>
                <a:gd name="T2" fmla="*/ 589 w 652"/>
                <a:gd name="T3" fmla="*/ 109 h 425"/>
                <a:gd name="T4" fmla="*/ 605 w 652"/>
                <a:gd name="T5" fmla="*/ 100 h 425"/>
                <a:gd name="T6" fmla="*/ 563 w 652"/>
                <a:gd name="T7" fmla="*/ 27 h 425"/>
                <a:gd name="T8" fmla="*/ 63 w 652"/>
                <a:gd name="T9" fmla="*/ 316 h 425"/>
                <a:gd name="T10" fmla="*/ 47 w 652"/>
                <a:gd name="T11" fmla="*/ 325 h 425"/>
                <a:gd name="T12" fmla="*/ 89 w 652"/>
                <a:gd name="T13" fmla="*/ 39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425">
                  <a:moveTo>
                    <a:pt x="89" y="398"/>
                  </a:moveTo>
                  <a:cubicBezTo>
                    <a:pt x="256" y="302"/>
                    <a:pt x="422" y="205"/>
                    <a:pt x="589" y="109"/>
                  </a:cubicBezTo>
                  <a:cubicBezTo>
                    <a:pt x="594" y="106"/>
                    <a:pt x="600" y="103"/>
                    <a:pt x="605" y="100"/>
                  </a:cubicBezTo>
                  <a:cubicBezTo>
                    <a:pt x="652" y="73"/>
                    <a:pt x="610" y="0"/>
                    <a:pt x="563" y="27"/>
                  </a:cubicBezTo>
                  <a:cubicBezTo>
                    <a:pt x="396" y="123"/>
                    <a:pt x="230" y="219"/>
                    <a:pt x="63" y="316"/>
                  </a:cubicBezTo>
                  <a:cubicBezTo>
                    <a:pt x="58" y="319"/>
                    <a:pt x="52" y="322"/>
                    <a:pt x="47" y="325"/>
                  </a:cubicBezTo>
                  <a:cubicBezTo>
                    <a:pt x="0" y="352"/>
                    <a:pt x="42" y="425"/>
                    <a:pt x="89" y="3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4" name="Freeform 43">
              <a:extLst>
                <a:ext uri="{FF2B5EF4-FFF2-40B4-BE49-F238E27FC236}">
                  <a16:creationId xmlns:a16="http://schemas.microsoft.com/office/drawing/2014/main" id="{5F24A4C5-7DDA-4711-B85E-9A4348702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1663" y="-4017963"/>
              <a:ext cx="1946275" cy="1266825"/>
            </a:xfrm>
            <a:custGeom>
              <a:avLst/>
              <a:gdLst>
                <a:gd name="T0" fmla="*/ 605 w 652"/>
                <a:gd name="T1" fmla="*/ 325 h 425"/>
                <a:gd name="T2" fmla="*/ 106 w 652"/>
                <a:gd name="T3" fmla="*/ 37 h 425"/>
                <a:gd name="T4" fmla="*/ 89 w 652"/>
                <a:gd name="T5" fmla="*/ 27 h 425"/>
                <a:gd name="T6" fmla="*/ 47 w 652"/>
                <a:gd name="T7" fmla="*/ 100 h 425"/>
                <a:gd name="T8" fmla="*/ 546 w 652"/>
                <a:gd name="T9" fmla="*/ 388 h 425"/>
                <a:gd name="T10" fmla="*/ 563 w 652"/>
                <a:gd name="T11" fmla="*/ 398 h 425"/>
                <a:gd name="T12" fmla="*/ 605 w 652"/>
                <a:gd name="T13" fmla="*/ 3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2" h="425">
                  <a:moveTo>
                    <a:pt x="605" y="325"/>
                  </a:moveTo>
                  <a:cubicBezTo>
                    <a:pt x="439" y="229"/>
                    <a:pt x="272" y="133"/>
                    <a:pt x="106" y="37"/>
                  </a:cubicBezTo>
                  <a:cubicBezTo>
                    <a:pt x="100" y="33"/>
                    <a:pt x="95" y="30"/>
                    <a:pt x="89" y="27"/>
                  </a:cubicBezTo>
                  <a:cubicBezTo>
                    <a:pt x="42" y="0"/>
                    <a:pt x="0" y="73"/>
                    <a:pt x="47" y="100"/>
                  </a:cubicBezTo>
                  <a:cubicBezTo>
                    <a:pt x="213" y="196"/>
                    <a:pt x="380" y="292"/>
                    <a:pt x="546" y="388"/>
                  </a:cubicBezTo>
                  <a:cubicBezTo>
                    <a:pt x="552" y="391"/>
                    <a:pt x="557" y="395"/>
                    <a:pt x="563" y="398"/>
                  </a:cubicBezTo>
                  <a:cubicBezTo>
                    <a:pt x="610" y="425"/>
                    <a:pt x="652" y="352"/>
                    <a:pt x="605" y="3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3" name="Group 22" descr="This image is of an abstract shape. ">
            <a:extLst>
              <a:ext uri="{FF2B5EF4-FFF2-40B4-BE49-F238E27FC236}">
                <a16:creationId xmlns:a16="http://schemas.microsoft.com/office/drawing/2014/main" id="{C5C1EC81-7459-4B76-B0C8-CF221BB21A2F}"/>
              </a:ext>
            </a:extLst>
          </p:cNvPr>
          <p:cNvGrpSpPr/>
          <p:nvPr/>
        </p:nvGrpSpPr>
        <p:grpSpPr>
          <a:xfrm>
            <a:off x="4855953" y="-2833465"/>
            <a:ext cx="8948964" cy="12105059"/>
            <a:chOff x="4855953" y="-2833465"/>
            <a:chExt cx="8948964" cy="12105059"/>
          </a:xfrm>
        </p:grpSpPr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6067105C-8C4E-4F4D-AF25-4E9E7FEE0199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4855953" y="-2246936"/>
              <a:ext cx="8673602" cy="11518530"/>
            </a:xfrm>
            <a:custGeom>
              <a:avLst/>
              <a:gdLst>
                <a:gd name="T0" fmla="*/ 1166 w 2492"/>
                <a:gd name="T1" fmla="*/ 2419 h 3315"/>
                <a:gd name="T2" fmla="*/ 243 w 2492"/>
                <a:gd name="T3" fmla="*/ 912 h 3315"/>
                <a:gd name="T4" fmla="*/ 449 w 2492"/>
                <a:gd name="T5" fmla="*/ 15 h 3315"/>
                <a:gd name="T6" fmla="*/ 766 w 2492"/>
                <a:gd name="T7" fmla="*/ 302 h 3315"/>
                <a:gd name="T8" fmla="*/ 1651 w 2492"/>
                <a:gd name="T9" fmla="*/ 481 h 3315"/>
                <a:gd name="T10" fmla="*/ 2239 w 2492"/>
                <a:gd name="T11" fmla="*/ 1238 h 3315"/>
                <a:gd name="T12" fmla="*/ 2186 w 2492"/>
                <a:gd name="T13" fmla="*/ 2201 h 3315"/>
                <a:gd name="T14" fmla="*/ 2165 w 2492"/>
                <a:gd name="T15" fmla="*/ 2928 h 3315"/>
                <a:gd name="T16" fmla="*/ 1400 w 2492"/>
                <a:gd name="T17" fmla="*/ 3100 h 3315"/>
                <a:gd name="T18" fmla="*/ 1166 w 2492"/>
                <a:gd name="T19" fmla="*/ 2419 h 3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2" h="3315">
                  <a:moveTo>
                    <a:pt x="1166" y="2419"/>
                  </a:moveTo>
                  <a:cubicBezTo>
                    <a:pt x="1505" y="1277"/>
                    <a:pt x="486" y="1533"/>
                    <a:pt x="243" y="912"/>
                  </a:cubicBezTo>
                  <a:cubicBezTo>
                    <a:pt x="0" y="292"/>
                    <a:pt x="291" y="31"/>
                    <a:pt x="449" y="15"/>
                  </a:cubicBezTo>
                  <a:cubicBezTo>
                    <a:pt x="607" y="0"/>
                    <a:pt x="716" y="54"/>
                    <a:pt x="766" y="302"/>
                  </a:cubicBezTo>
                  <a:cubicBezTo>
                    <a:pt x="817" y="551"/>
                    <a:pt x="1312" y="508"/>
                    <a:pt x="1651" y="481"/>
                  </a:cubicBezTo>
                  <a:cubicBezTo>
                    <a:pt x="1989" y="454"/>
                    <a:pt x="2492" y="733"/>
                    <a:pt x="2239" y="1238"/>
                  </a:cubicBezTo>
                  <a:cubicBezTo>
                    <a:pt x="1986" y="1743"/>
                    <a:pt x="2000" y="1716"/>
                    <a:pt x="2186" y="2201"/>
                  </a:cubicBezTo>
                  <a:cubicBezTo>
                    <a:pt x="2372" y="2685"/>
                    <a:pt x="2165" y="2928"/>
                    <a:pt x="2165" y="2928"/>
                  </a:cubicBezTo>
                  <a:cubicBezTo>
                    <a:pt x="2165" y="2928"/>
                    <a:pt x="1791" y="3315"/>
                    <a:pt x="1400" y="3100"/>
                  </a:cubicBezTo>
                  <a:cubicBezTo>
                    <a:pt x="1008" y="2885"/>
                    <a:pt x="1166" y="2419"/>
                    <a:pt x="1166" y="2419"/>
                  </a:cubicBezTo>
                  <a:close/>
                </a:path>
              </a:pathLst>
            </a:custGeom>
            <a:gradFill>
              <a:gsLst>
                <a:gs pos="0">
                  <a:srgbClr val="80DEDE"/>
                </a:gs>
                <a:gs pos="53500">
                  <a:srgbClr val="85C1E7"/>
                </a:gs>
                <a:gs pos="100000">
                  <a:srgbClr val="878CFF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70B75532-3E3F-4E79-89ED-8E7671BB9C68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5048022" y="-2833465"/>
              <a:ext cx="8756895" cy="10755934"/>
            </a:xfrm>
            <a:custGeom>
              <a:avLst/>
              <a:gdLst>
                <a:gd name="T0" fmla="*/ 1504 w 2516"/>
                <a:gd name="T1" fmla="*/ 2980 h 3095"/>
                <a:gd name="T2" fmla="*/ 2237 w 2516"/>
                <a:gd name="T3" fmla="*/ 2283 h 3095"/>
                <a:gd name="T4" fmla="*/ 1468 w 2516"/>
                <a:gd name="T5" fmla="*/ 1052 h 3095"/>
                <a:gd name="T6" fmla="*/ 979 w 2516"/>
                <a:gd name="T7" fmla="*/ 648 h 3095"/>
                <a:gd name="T8" fmla="*/ 411 w 2516"/>
                <a:gd name="T9" fmla="*/ 195 h 3095"/>
                <a:gd name="T10" fmla="*/ 397 w 2516"/>
                <a:gd name="T11" fmla="*/ 1117 h 3095"/>
                <a:gd name="T12" fmla="*/ 194 w 2516"/>
                <a:gd name="T13" fmla="*/ 1767 h 3095"/>
                <a:gd name="T14" fmla="*/ 866 w 2516"/>
                <a:gd name="T15" fmla="*/ 2349 h 3095"/>
                <a:gd name="T16" fmla="*/ 1275 w 2516"/>
                <a:gd name="T17" fmla="*/ 2766 h 3095"/>
                <a:gd name="T18" fmla="*/ 1504 w 2516"/>
                <a:gd name="T19" fmla="*/ 2980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6" h="3095">
                  <a:moveTo>
                    <a:pt x="1504" y="2980"/>
                  </a:moveTo>
                  <a:cubicBezTo>
                    <a:pt x="1504" y="2980"/>
                    <a:pt x="1958" y="3095"/>
                    <a:pt x="2237" y="2283"/>
                  </a:cubicBezTo>
                  <a:cubicBezTo>
                    <a:pt x="2516" y="1472"/>
                    <a:pt x="1745" y="1159"/>
                    <a:pt x="1468" y="1052"/>
                  </a:cubicBezTo>
                  <a:cubicBezTo>
                    <a:pt x="1191" y="945"/>
                    <a:pt x="1126" y="907"/>
                    <a:pt x="979" y="648"/>
                  </a:cubicBezTo>
                  <a:cubicBezTo>
                    <a:pt x="832" y="389"/>
                    <a:pt x="822" y="0"/>
                    <a:pt x="411" y="195"/>
                  </a:cubicBezTo>
                  <a:cubicBezTo>
                    <a:pt x="0" y="391"/>
                    <a:pt x="384" y="948"/>
                    <a:pt x="397" y="1117"/>
                  </a:cubicBezTo>
                  <a:cubicBezTo>
                    <a:pt x="411" y="1286"/>
                    <a:pt x="128" y="1580"/>
                    <a:pt x="194" y="1767"/>
                  </a:cubicBezTo>
                  <a:cubicBezTo>
                    <a:pt x="259" y="1954"/>
                    <a:pt x="273" y="2154"/>
                    <a:pt x="866" y="2349"/>
                  </a:cubicBezTo>
                  <a:cubicBezTo>
                    <a:pt x="866" y="2349"/>
                    <a:pt x="1186" y="2374"/>
                    <a:pt x="1275" y="2766"/>
                  </a:cubicBezTo>
                  <a:cubicBezTo>
                    <a:pt x="1275" y="2766"/>
                    <a:pt x="1340" y="2988"/>
                    <a:pt x="1504" y="298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5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17F7404-4FD2-4A56-9BC1-55945A2E0042}"/>
                </a:ext>
              </a:extLst>
            </p:cNvPr>
            <p:cNvSpPr>
              <a:spLocks/>
            </p:cNvSpPr>
            <p:nvPr/>
          </p:nvSpPr>
          <p:spPr bwMode="auto">
            <a:xfrm rot="9420272">
              <a:off x="5218811" y="-1993836"/>
              <a:ext cx="7570428" cy="10122905"/>
            </a:xfrm>
            <a:custGeom>
              <a:avLst/>
              <a:gdLst>
                <a:gd name="T0" fmla="*/ 1896 w 2175"/>
                <a:gd name="T1" fmla="*/ 2283 h 2913"/>
                <a:gd name="T2" fmla="*/ 1467 w 2175"/>
                <a:gd name="T3" fmla="*/ 2913 h 2913"/>
                <a:gd name="T4" fmla="*/ 1250 w 2175"/>
                <a:gd name="T5" fmla="*/ 2849 h 2913"/>
                <a:gd name="T6" fmla="*/ 1016 w 2175"/>
                <a:gd name="T7" fmla="*/ 2168 h 2913"/>
                <a:gd name="T8" fmla="*/ 93 w 2175"/>
                <a:gd name="T9" fmla="*/ 661 h 2913"/>
                <a:gd name="T10" fmla="*/ 0 w 2175"/>
                <a:gd name="T11" fmla="*/ 238 h 2913"/>
                <a:gd name="T12" fmla="*/ 70 w 2175"/>
                <a:gd name="T13" fmla="*/ 195 h 2913"/>
                <a:gd name="T14" fmla="*/ 638 w 2175"/>
                <a:gd name="T15" fmla="*/ 648 h 2913"/>
                <a:gd name="T16" fmla="*/ 1127 w 2175"/>
                <a:gd name="T17" fmla="*/ 1052 h 2913"/>
                <a:gd name="T18" fmla="*/ 1896 w 2175"/>
                <a:gd name="T19" fmla="*/ 2283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5" h="2913">
                  <a:moveTo>
                    <a:pt x="1896" y="2283"/>
                  </a:moveTo>
                  <a:cubicBezTo>
                    <a:pt x="1770" y="2651"/>
                    <a:pt x="1607" y="2829"/>
                    <a:pt x="1467" y="2913"/>
                  </a:cubicBezTo>
                  <a:cubicBezTo>
                    <a:pt x="1397" y="2909"/>
                    <a:pt x="1324" y="2889"/>
                    <a:pt x="1250" y="2849"/>
                  </a:cubicBezTo>
                  <a:cubicBezTo>
                    <a:pt x="858" y="2634"/>
                    <a:pt x="1016" y="2168"/>
                    <a:pt x="1016" y="2168"/>
                  </a:cubicBezTo>
                  <a:cubicBezTo>
                    <a:pt x="1354" y="1026"/>
                    <a:pt x="336" y="1282"/>
                    <a:pt x="93" y="661"/>
                  </a:cubicBezTo>
                  <a:cubicBezTo>
                    <a:pt x="28" y="495"/>
                    <a:pt x="1" y="354"/>
                    <a:pt x="0" y="238"/>
                  </a:cubicBezTo>
                  <a:cubicBezTo>
                    <a:pt x="20" y="222"/>
                    <a:pt x="44" y="208"/>
                    <a:pt x="70" y="195"/>
                  </a:cubicBezTo>
                  <a:cubicBezTo>
                    <a:pt x="481" y="0"/>
                    <a:pt x="491" y="389"/>
                    <a:pt x="638" y="648"/>
                  </a:cubicBezTo>
                  <a:cubicBezTo>
                    <a:pt x="785" y="907"/>
                    <a:pt x="850" y="945"/>
                    <a:pt x="1127" y="1052"/>
                  </a:cubicBezTo>
                  <a:cubicBezTo>
                    <a:pt x="1404" y="1159"/>
                    <a:pt x="2175" y="1472"/>
                    <a:pt x="1896" y="2283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19000">
                  <a:srgbClr val="6672E4"/>
                </a:gs>
                <a:gs pos="0">
                  <a:srgbClr val="882BE5"/>
                </a:gs>
              </a:gsLst>
              <a:lin ang="102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5" name="Title 24" hidden="1">
            <a:extLst>
              <a:ext uri="{FF2B5EF4-FFF2-40B4-BE49-F238E27FC236}">
                <a16:creationId xmlns:a16="http://schemas.microsoft.com/office/drawing/2014/main" id="{24922840-A8AD-427F-889C-2B79CACC8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10</a:t>
            </a:r>
          </a:p>
        </p:txBody>
      </p:sp>
      <p:grpSp>
        <p:nvGrpSpPr>
          <p:cNvPr id="19" name="Group 18" descr="This image is a logo that reads &quot;24.&quot; ">
            <a:extLst>
              <a:ext uri="{FF2B5EF4-FFF2-40B4-BE49-F238E27FC236}">
                <a16:creationId xmlns:a16="http://schemas.microsoft.com/office/drawing/2014/main" id="{28514796-5CCE-4908-9069-378D749B8407}"/>
              </a:ext>
            </a:extLst>
          </p:cNvPr>
          <p:cNvGrpSpPr/>
          <p:nvPr/>
        </p:nvGrpSpPr>
        <p:grpSpPr>
          <a:xfrm>
            <a:off x="733192" y="531685"/>
            <a:ext cx="530996" cy="530996"/>
            <a:chOff x="1116392" y="531685"/>
            <a:chExt cx="530996" cy="53099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3DAFE0C3-ADBF-4568-8971-E7BB1DC18FCF}"/>
                </a:ext>
              </a:extLst>
            </p:cNvPr>
            <p:cNvSpPr/>
            <p:nvPr/>
          </p:nvSpPr>
          <p:spPr>
            <a:xfrm>
              <a:off x="1116392" y="531685"/>
              <a:ext cx="530996" cy="530996"/>
            </a:xfrm>
            <a:prstGeom prst="roundRect">
              <a:avLst/>
            </a:prstGeom>
            <a:gradFill flip="none" rotWithShape="1">
              <a:gsLst>
                <a:gs pos="100000">
                  <a:srgbClr val="FE7B4C"/>
                </a:gs>
                <a:gs pos="0">
                  <a:srgbClr val="FE7B4C">
                    <a:lumMod val="83000"/>
                    <a:lumOff val="1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glow rad="254000">
                <a:srgbClr val="FE7B4C">
                  <a:alpha val="7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6C540A9-B6C9-4A39-B2A9-F8D99AAA7515}"/>
                </a:ext>
              </a:extLst>
            </p:cNvPr>
            <p:cNvGrpSpPr/>
            <p:nvPr/>
          </p:nvGrpSpPr>
          <p:grpSpPr>
            <a:xfrm>
              <a:off x="1225345" y="623888"/>
              <a:ext cx="313090" cy="346590"/>
              <a:chOff x="-2198688" y="-1935162"/>
              <a:chExt cx="1157288" cy="1281111"/>
            </a:xfrm>
          </p:grpSpPr>
          <p:sp>
            <p:nvSpPr>
              <p:cNvPr id="27" name="Freeform 11">
                <a:hlinkClick r:id="rId2"/>
                <a:extLst>
                  <a:ext uri="{FF2B5EF4-FFF2-40B4-BE49-F238E27FC236}">
                    <a16:creationId xmlns:a16="http://schemas.microsoft.com/office/drawing/2014/main" id="{AFF915B9-3BC1-4270-81D2-171636BAF0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836738" y="-1697038"/>
                <a:ext cx="795338" cy="1042987"/>
              </a:xfrm>
              <a:custGeom>
                <a:avLst/>
                <a:gdLst>
                  <a:gd name="T0" fmla="*/ 76 w 512"/>
                  <a:gd name="T1" fmla="*/ 419 h 673"/>
                  <a:gd name="T2" fmla="*/ 79 w 512"/>
                  <a:gd name="T3" fmla="*/ 412 h 673"/>
                  <a:gd name="T4" fmla="*/ 287 w 512"/>
                  <a:gd name="T5" fmla="*/ 115 h 673"/>
                  <a:gd name="T6" fmla="*/ 294 w 512"/>
                  <a:gd name="T7" fmla="*/ 110 h 673"/>
                  <a:gd name="T8" fmla="*/ 295 w 512"/>
                  <a:gd name="T9" fmla="*/ 110 h 673"/>
                  <a:gd name="T10" fmla="*/ 299 w 512"/>
                  <a:gd name="T11" fmla="*/ 115 h 673"/>
                  <a:gd name="T12" fmla="*/ 299 w 512"/>
                  <a:gd name="T13" fmla="*/ 425 h 673"/>
                  <a:gd name="T14" fmla="*/ 83 w 512"/>
                  <a:gd name="T15" fmla="*/ 425 h 673"/>
                  <a:gd name="T16" fmla="*/ 76 w 512"/>
                  <a:gd name="T17" fmla="*/ 419 h 673"/>
                  <a:gd name="T18" fmla="*/ 304 w 512"/>
                  <a:gd name="T19" fmla="*/ 0 h 673"/>
                  <a:gd name="T20" fmla="*/ 278 w 512"/>
                  <a:gd name="T21" fmla="*/ 14 h 673"/>
                  <a:gd name="T22" fmla="*/ 11 w 512"/>
                  <a:gd name="T23" fmla="*/ 390 h 673"/>
                  <a:gd name="T24" fmla="*/ 0 w 512"/>
                  <a:gd name="T25" fmla="*/ 424 h 673"/>
                  <a:gd name="T26" fmla="*/ 0 w 512"/>
                  <a:gd name="T27" fmla="*/ 458 h 673"/>
                  <a:gd name="T28" fmla="*/ 37 w 512"/>
                  <a:gd name="T29" fmla="*/ 494 h 673"/>
                  <a:gd name="T30" fmla="*/ 298 w 512"/>
                  <a:gd name="T31" fmla="*/ 494 h 673"/>
                  <a:gd name="T32" fmla="*/ 298 w 512"/>
                  <a:gd name="T33" fmla="*/ 655 h 673"/>
                  <a:gd name="T34" fmla="*/ 313 w 512"/>
                  <a:gd name="T35" fmla="*/ 673 h 673"/>
                  <a:gd name="T36" fmla="*/ 365 w 512"/>
                  <a:gd name="T37" fmla="*/ 673 h 673"/>
                  <a:gd name="T38" fmla="*/ 381 w 512"/>
                  <a:gd name="T39" fmla="*/ 655 h 673"/>
                  <a:gd name="T40" fmla="*/ 381 w 512"/>
                  <a:gd name="T41" fmla="*/ 494 h 673"/>
                  <a:gd name="T42" fmla="*/ 494 w 512"/>
                  <a:gd name="T43" fmla="*/ 494 h 673"/>
                  <a:gd name="T44" fmla="*/ 512 w 512"/>
                  <a:gd name="T45" fmla="*/ 477 h 673"/>
                  <a:gd name="T46" fmla="*/ 512 w 512"/>
                  <a:gd name="T47" fmla="*/ 441 h 673"/>
                  <a:gd name="T48" fmla="*/ 494 w 512"/>
                  <a:gd name="T49" fmla="*/ 425 h 673"/>
                  <a:gd name="T50" fmla="*/ 381 w 512"/>
                  <a:gd name="T51" fmla="*/ 425 h 673"/>
                  <a:gd name="T52" fmla="*/ 381 w 512"/>
                  <a:gd name="T53" fmla="*/ 20 h 673"/>
                  <a:gd name="T54" fmla="*/ 357 w 512"/>
                  <a:gd name="T55" fmla="*/ 0 h 673"/>
                  <a:gd name="T56" fmla="*/ 304 w 512"/>
                  <a:gd name="T5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2" h="673">
                    <a:moveTo>
                      <a:pt x="76" y="419"/>
                    </a:moveTo>
                    <a:cubicBezTo>
                      <a:pt x="76" y="418"/>
                      <a:pt x="77" y="415"/>
                      <a:pt x="79" y="412"/>
                    </a:cubicBezTo>
                    <a:cubicBezTo>
                      <a:pt x="287" y="115"/>
                      <a:pt x="287" y="115"/>
                      <a:pt x="287" y="115"/>
                    </a:cubicBezTo>
                    <a:cubicBezTo>
                      <a:pt x="289" y="112"/>
                      <a:pt x="291" y="110"/>
                      <a:pt x="294" y="110"/>
                    </a:cubicBezTo>
                    <a:cubicBezTo>
                      <a:pt x="295" y="110"/>
                      <a:pt x="295" y="110"/>
                      <a:pt x="295" y="110"/>
                    </a:cubicBezTo>
                    <a:cubicBezTo>
                      <a:pt x="298" y="110"/>
                      <a:pt x="299" y="111"/>
                      <a:pt x="299" y="115"/>
                    </a:cubicBezTo>
                    <a:cubicBezTo>
                      <a:pt x="299" y="425"/>
                      <a:pt x="299" y="425"/>
                      <a:pt x="299" y="425"/>
                    </a:cubicBezTo>
                    <a:cubicBezTo>
                      <a:pt x="83" y="425"/>
                      <a:pt x="83" y="425"/>
                      <a:pt x="83" y="425"/>
                    </a:cubicBezTo>
                    <a:cubicBezTo>
                      <a:pt x="79" y="425"/>
                      <a:pt x="76" y="423"/>
                      <a:pt x="76" y="419"/>
                    </a:cubicBezTo>
                    <a:moveTo>
                      <a:pt x="304" y="0"/>
                    </a:moveTo>
                    <a:cubicBezTo>
                      <a:pt x="289" y="0"/>
                      <a:pt x="282" y="7"/>
                      <a:pt x="278" y="14"/>
                    </a:cubicBezTo>
                    <a:cubicBezTo>
                      <a:pt x="11" y="390"/>
                      <a:pt x="11" y="390"/>
                      <a:pt x="11" y="390"/>
                    </a:cubicBezTo>
                    <a:cubicBezTo>
                      <a:pt x="3" y="401"/>
                      <a:pt x="0" y="412"/>
                      <a:pt x="0" y="424"/>
                    </a:cubicBezTo>
                    <a:cubicBezTo>
                      <a:pt x="0" y="458"/>
                      <a:pt x="0" y="458"/>
                      <a:pt x="0" y="458"/>
                    </a:cubicBezTo>
                    <a:cubicBezTo>
                      <a:pt x="0" y="485"/>
                      <a:pt x="10" y="494"/>
                      <a:pt x="37" y="494"/>
                    </a:cubicBezTo>
                    <a:cubicBezTo>
                      <a:pt x="298" y="494"/>
                      <a:pt x="298" y="494"/>
                      <a:pt x="298" y="494"/>
                    </a:cubicBezTo>
                    <a:cubicBezTo>
                      <a:pt x="298" y="655"/>
                      <a:pt x="298" y="655"/>
                      <a:pt x="298" y="655"/>
                    </a:cubicBezTo>
                    <a:cubicBezTo>
                      <a:pt x="298" y="665"/>
                      <a:pt x="303" y="673"/>
                      <a:pt x="313" y="673"/>
                    </a:cubicBezTo>
                    <a:cubicBezTo>
                      <a:pt x="365" y="673"/>
                      <a:pt x="365" y="673"/>
                      <a:pt x="365" y="673"/>
                    </a:cubicBezTo>
                    <a:cubicBezTo>
                      <a:pt x="375" y="673"/>
                      <a:pt x="381" y="664"/>
                      <a:pt x="381" y="655"/>
                    </a:cubicBezTo>
                    <a:cubicBezTo>
                      <a:pt x="381" y="494"/>
                      <a:pt x="381" y="494"/>
                      <a:pt x="381" y="494"/>
                    </a:cubicBezTo>
                    <a:cubicBezTo>
                      <a:pt x="494" y="494"/>
                      <a:pt x="494" y="494"/>
                      <a:pt x="494" y="494"/>
                    </a:cubicBezTo>
                    <a:cubicBezTo>
                      <a:pt x="504" y="494"/>
                      <a:pt x="512" y="487"/>
                      <a:pt x="512" y="477"/>
                    </a:cubicBezTo>
                    <a:cubicBezTo>
                      <a:pt x="512" y="441"/>
                      <a:pt x="512" y="441"/>
                      <a:pt x="512" y="441"/>
                    </a:cubicBezTo>
                    <a:cubicBezTo>
                      <a:pt x="512" y="431"/>
                      <a:pt x="503" y="425"/>
                      <a:pt x="494" y="425"/>
                    </a:cubicBezTo>
                    <a:cubicBezTo>
                      <a:pt x="381" y="425"/>
                      <a:pt x="381" y="425"/>
                      <a:pt x="381" y="425"/>
                    </a:cubicBezTo>
                    <a:cubicBezTo>
                      <a:pt x="381" y="20"/>
                      <a:pt x="381" y="20"/>
                      <a:pt x="381" y="20"/>
                    </a:cubicBezTo>
                    <a:cubicBezTo>
                      <a:pt x="381" y="6"/>
                      <a:pt x="372" y="0"/>
                      <a:pt x="357" y="0"/>
                    </a:cubicBezTo>
                    <a:lnTo>
                      <a:pt x="30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2">
                <a:extLst>
                  <a:ext uri="{FF2B5EF4-FFF2-40B4-BE49-F238E27FC236}">
                    <a16:creationId xmlns:a16="http://schemas.microsoft.com/office/drawing/2014/main" id="{DD109419-50C7-4E35-AC9A-AE0655C35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198688" y="-1935162"/>
                <a:ext cx="642938" cy="1001712"/>
              </a:xfrm>
              <a:custGeom>
                <a:avLst/>
                <a:gdLst>
                  <a:gd name="T0" fmla="*/ 27 w 414"/>
                  <a:gd name="T1" fmla="*/ 18 h 647"/>
                  <a:gd name="T2" fmla="*/ 9 w 414"/>
                  <a:gd name="T3" fmla="*/ 33 h 647"/>
                  <a:gd name="T4" fmla="*/ 9 w 414"/>
                  <a:gd name="T5" fmla="*/ 63 h 647"/>
                  <a:gd name="T6" fmla="*/ 24 w 414"/>
                  <a:gd name="T7" fmla="*/ 79 h 647"/>
                  <a:gd name="T8" fmla="*/ 28 w 414"/>
                  <a:gd name="T9" fmla="*/ 79 h 647"/>
                  <a:gd name="T10" fmla="*/ 192 w 414"/>
                  <a:gd name="T11" fmla="*/ 66 h 647"/>
                  <a:gd name="T12" fmla="*/ 332 w 414"/>
                  <a:gd name="T13" fmla="*/ 155 h 647"/>
                  <a:gd name="T14" fmla="*/ 236 w 414"/>
                  <a:gd name="T15" fmla="*/ 275 h 647"/>
                  <a:gd name="T16" fmla="*/ 142 w 414"/>
                  <a:gd name="T17" fmla="*/ 334 h 647"/>
                  <a:gd name="T18" fmla="*/ 0 w 414"/>
                  <a:gd name="T19" fmla="*/ 561 h 647"/>
                  <a:gd name="T20" fmla="*/ 0 w 414"/>
                  <a:gd name="T21" fmla="*/ 631 h 647"/>
                  <a:gd name="T22" fmla="*/ 19 w 414"/>
                  <a:gd name="T23" fmla="*/ 647 h 647"/>
                  <a:gd name="T24" fmla="*/ 387 w 414"/>
                  <a:gd name="T25" fmla="*/ 647 h 647"/>
                  <a:gd name="T26" fmla="*/ 406 w 414"/>
                  <a:gd name="T27" fmla="*/ 632 h 647"/>
                  <a:gd name="T28" fmla="*/ 406 w 414"/>
                  <a:gd name="T29" fmla="*/ 594 h 647"/>
                  <a:gd name="T30" fmla="*/ 387 w 414"/>
                  <a:gd name="T31" fmla="*/ 579 h 647"/>
                  <a:gd name="T32" fmla="*/ 74 w 414"/>
                  <a:gd name="T33" fmla="*/ 579 h 647"/>
                  <a:gd name="T34" fmla="*/ 74 w 414"/>
                  <a:gd name="T35" fmla="*/ 561 h 647"/>
                  <a:gd name="T36" fmla="*/ 204 w 414"/>
                  <a:gd name="T37" fmla="*/ 377 h 647"/>
                  <a:gd name="T38" fmla="*/ 294 w 414"/>
                  <a:gd name="T39" fmla="*/ 321 h 647"/>
                  <a:gd name="T40" fmla="*/ 414 w 414"/>
                  <a:gd name="T41" fmla="*/ 155 h 647"/>
                  <a:gd name="T42" fmla="*/ 192 w 414"/>
                  <a:gd name="T43" fmla="*/ 0 h 647"/>
                  <a:gd name="T44" fmla="*/ 27 w 414"/>
                  <a:gd name="T45" fmla="*/ 18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14" h="647">
                    <a:moveTo>
                      <a:pt x="27" y="18"/>
                    </a:moveTo>
                    <a:cubicBezTo>
                      <a:pt x="18" y="19"/>
                      <a:pt x="9" y="25"/>
                      <a:pt x="9" y="33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73"/>
                      <a:pt x="15" y="79"/>
                      <a:pt x="24" y="79"/>
                    </a:cubicBezTo>
                    <a:cubicBezTo>
                      <a:pt x="28" y="79"/>
                      <a:pt x="28" y="79"/>
                      <a:pt x="28" y="79"/>
                    </a:cubicBezTo>
                    <a:cubicBezTo>
                      <a:pt x="80" y="72"/>
                      <a:pt x="144" y="66"/>
                      <a:pt x="192" y="66"/>
                    </a:cubicBezTo>
                    <a:cubicBezTo>
                      <a:pt x="293" y="66"/>
                      <a:pt x="332" y="93"/>
                      <a:pt x="332" y="155"/>
                    </a:cubicBezTo>
                    <a:cubicBezTo>
                      <a:pt x="332" y="207"/>
                      <a:pt x="313" y="227"/>
                      <a:pt x="236" y="275"/>
                    </a:cubicBezTo>
                    <a:cubicBezTo>
                      <a:pt x="142" y="334"/>
                      <a:pt x="142" y="334"/>
                      <a:pt x="142" y="334"/>
                    </a:cubicBezTo>
                    <a:cubicBezTo>
                      <a:pt x="41" y="397"/>
                      <a:pt x="0" y="471"/>
                      <a:pt x="0" y="561"/>
                    </a:cubicBezTo>
                    <a:cubicBezTo>
                      <a:pt x="0" y="631"/>
                      <a:pt x="0" y="631"/>
                      <a:pt x="0" y="631"/>
                    </a:cubicBezTo>
                    <a:cubicBezTo>
                      <a:pt x="0" y="640"/>
                      <a:pt x="8" y="647"/>
                      <a:pt x="19" y="647"/>
                    </a:cubicBezTo>
                    <a:cubicBezTo>
                      <a:pt x="387" y="647"/>
                      <a:pt x="387" y="647"/>
                      <a:pt x="387" y="647"/>
                    </a:cubicBezTo>
                    <a:cubicBezTo>
                      <a:pt x="398" y="647"/>
                      <a:pt x="406" y="641"/>
                      <a:pt x="406" y="632"/>
                    </a:cubicBezTo>
                    <a:cubicBezTo>
                      <a:pt x="406" y="594"/>
                      <a:pt x="406" y="594"/>
                      <a:pt x="406" y="594"/>
                    </a:cubicBezTo>
                    <a:cubicBezTo>
                      <a:pt x="406" y="584"/>
                      <a:pt x="398" y="579"/>
                      <a:pt x="387" y="579"/>
                    </a:cubicBezTo>
                    <a:cubicBezTo>
                      <a:pt x="74" y="579"/>
                      <a:pt x="74" y="579"/>
                      <a:pt x="74" y="579"/>
                    </a:cubicBezTo>
                    <a:cubicBezTo>
                      <a:pt x="74" y="561"/>
                      <a:pt x="74" y="561"/>
                      <a:pt x="74" y="561"/>
                    </a:cubicBezTo>
                    <a:cubicBezTo>
                      <a:pt x="74" y="486"/>
                      <a:pt x="101" y="442"/>
                      <a:pt x="204" y="377"/>
                    </a:cubicBezTo>
                    <a:cubicBezTo>
                      <a:pt x="294" y="321"/>
                      <a:pt x="294" y="321"/>
                      <a:pt x="294" y="321"/>
                    </a:cubicBezTo>
                    <a:cubicBezTo>
                      <a:pt x="380" y="267"/>
                      <a:pt x="414" y="223"/>
                      <a:pt x="414" y="155"/>
                    </a:cubicBezTo>
                    <a:cubicBezTo>
                      <a:pt x="414" y="49"/>
                      <a:pt x="343" y="0"/>
                      <a:pt x="192" y="0"/>
                    </a:cubicBezTo>
                    <a:cubicBezTo>
                      <a:pt x="137" y="0"/>
                      <a:pt x="74" y="6"/>
                      <a:pt x="27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2568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15E537-4AB4-4445-A3AC-40D738EDF3DC}"/>
              </a:ext>
            </a:extLst>
          </p:cNvPr>
          <p:cNvSpPr txBox="1"/>
          <p:nvPr/>
        </p:nvSpPr>
        <p:spPr>
          <a:xfrm>
            <a:off x="7563220" y="242882"/>
            <a:ext cx="48457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ar-IQ" sz="32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العلم و المعرفة</a:t>
            </a:r>
            <a:endParaRPr lang="en-US" sz="3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38D4B56-7D6C-4345-912F-B3BA9A014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806700" y="-160421"/>
            <a:ext cx="0" cy="635725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flipH="1">
            <a:off x="10426738" y="1445935"/>
            <a:ext cx="1104908" cy="2431504"/>
            <a:chOff x="518433" y="1789648"/>
            <a:chExt cx="443592" cy="2431504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BFCD1AA-E1CA-41D6-8605-56AFEBE4EEE3}"/>
                </a:ext>
              </a:extLst>
            </p:cNvPr>
            <p:cNvSpPr/>
            <p:nvPr/>
          </p:nvSpPr>
          <p:spPr>
            <a:xfrm>
              <a:off x="518433" y="1789648"/>
              <a:ext cx="443592" cy="232296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4FF47BA-9557-4442-8E2A-74A4F4AAD237}"/>
                </a:ext>
              </a:extLst>
            </p:cNvPr>
            <p:cNvSpPr/>
            <p:nvPr/>
          </p:nvSpPr>
          <p:spPr>
            <a:xfrm>
              <a:off x="518433" y="2905489"/>
              <a:ext cx="443592" cy="232296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B458D5C-BDF7-4A75-A4E8-B99128DCD84A}"/>
                </a:ext>
              </a:extLst>
            </p:cNvPr>
            <p:cNvSpPr/>
            <p:nvPr/>
          </p:nvSpPr>
          <p:spPr>
            <a:xfrm>
              <a:off x="518433" y="3988856"/>
              <a:ext cx="443592" cy="232296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E7D1D117-BC5C-430A-9FEB-B231E69151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0323" y="6170459"/>
            <a:ext cx="52754" cy="52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77E8EA-5E95-41C5-8BE8-EE647DE26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0323" y="407417"/>
            <a:ext cx="52754" cy="527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4" hidden="1">
            <a:extLst>
              <a:ext uri="{FF2B5EF4-FFF2-40B4-BE49-F238E27FC236}">
                <a16:creationId xmlns:a16="http://schemas.microsoft.com/office/drawing/2014/main" id="{1B710331-53CB-4E4F-A9D3-D1E190EEA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D7C8A2-09FB-4C12-B287-90E535609F0B}"/>
              </a:ext>
            </a:extLst>
          </p:cNvPr>
          <p:cNvSpPr/>
          <p:nvPr/>
        </p:nvSpPr>
        <p:spPr>
          <a:xfrm>
            <a:off x="1255254" y="1380694"/>
            <a:ext cx="9160037" cy="4860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315" algn="r" rtl="1">
              <a:lnSpc>
                <a:spcPct val="108000"/>
              </a:lnSpc>
            </a:pPr>
            <a:r>
              <a:rPr lang="ar-IQ" sz="2800" dirty="0">
                <a:latin typeface="Simplified Arabic" panose="02020603050405020304" pitchFamily="18" charset="-78"/>
              </a:rPr>
              <a:t>المعرفة أوسع واشمل من العلم     المعرفة تتضمن معارف علمية وغير علمية  </a:t>
            </a:r>
            <a:r>
              <a:rPr lang="ar-IQ" sz="2800" dirty="0" err="1">
                <a:latin typeface="Simplified Arabic" panose="02020603050405020304" pitchFamily="18" charset="-78"/>
              </a:rPr>
              <a:t>اما</a:t>
            </a:r>
            <a:r>
              <a:rPr lang="ar-IQ" sz="2800" dirty="0">
                <a:latin typeface="Simplified Arabic" panose="02020603050405020304" pitchFamily="18" charset="-78"/>
              </a:rPr>
              <a:t> العلم هو معرفة منظمة تنشا عن الملاحظة والدراسة والتجربة </a:t>
            </a:r>
            <a:endParaRPr lang="en-GB" sz="2800" dirty="0"/>
          </a:p>
          <a:p>
            <a:pPr indent="361315" algn="r" rtl="1">
              <a:lnSpc>
                <a:spcPct val="108000"/>
              </a:lnSpc>
            </a:pPr>
            <a:r>
              <a:rPr lang="ar-IQ" sz="2800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االمعرفة</a:t>
            </a:r>
            <a:r>
              <a:rPr lang="ar-IQ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الحدسية      </a:t>
            </a:r>
            <a:r>
              <a:rPr lang="ar-IQ" sz="2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  <a:r>
              <a:rPr lang="ar-SA" sz="2400" dirty="0" err="1"/>
              <a:t>ﻣﻼﺣظـﺔ</a:t>
            </a:r>
            <a:r>
              <a:rPr lang="ar-SA" sz="2400" dirty="0"/>
              <a:t> </a:t>
            </a:r>
            <a:r>
              <a:rPr lang="ar-SA" sz="2400" dirty="0" err="1"/>
              <a:t>اﻟظــواﻫر</a:t>
            </a:r>
            <a:r>
              <a:rPr lang="ar-SA" sz="2400" dirty="0"/>
              <a:t> </a:t>
            </a:r>
            <a:r>
              <a:rPr lang="ar-SA" sz="2400" dirty="0" err="1"/>
              <a:t>ﺑﺷـــﻛل</a:t>
            </a:r>
            <a:r>
              <a:rPr lang="ar-SA" sz="2400" dirty="0"/>
              <a:t> </a:t>
            </a:r>
            <a:r>
              <a:rPr lang="ar-SA" sz="2400" dirty="0" err="1"/>
              <a:t>ﻣﺑﺳـــط</a:t>
            </a:r>
            <a:r>
              <a:rPr lang="ar-SA" sz="2400" dirty="0"/>
              <a:t> </a:t>
            </a:r>
            <a:r>
              <a:rPr lang="ar-SA" sz="2400" dirty="0" err="1"/>
              <a:t>ﻣـــن</a:t>
            </a:r>
            <a:r>
              <a:rPr lang="ar-SA" sz="2400" dirty="0"/>
              <a:t> </a:t>
            </a:r>
            <a:r>
              <a:rPr lang="ar-SA" sz="2400" dirty="0" err="1"/>
              <a:t>ﺧــﻼل</a:t>
            </a:r>
            <a:r>
              <a:rPr lang="ar-SA" sz="2400" dirty="0"/>
              <a:t> </a:t>
            </a:r>
            <a:r>
              <a:rPr lang="ar-IQ" sz="2400" dirty="0"/>
              <a:t>الحواس </a:t>
            </a:r>
            <a:r>
              <a:rPr lang="ar-SA" sz="2400" dirty="0" err="1"/>
              <a:t>اﻟﻣﺧﺗﻠﻔـــﺔ</a:t>
            </a:r>
            <a:r>
              <a:rPr lang="ar-SA" sz="2400" dirty="0"/>
              <a:t>، </a:t>
            </a:r>
            <a:r>
              <a:rPr lang="ar-SA" sz="2400" dirty="0" err="1"/>
              <a:t>ﻣﺛـــل</a:t>
            </a:r>
            <a:r>
              <a:rPr lang="ar-SA" sz="2400" dirty="0"/>
              <a:t> </a:t>
            </a:r>
            <a:r>
              <a:rPr lang="ar-SA" sz="2400" dirty="0" err="1"/>
              <a:t>ﻣﻼﺣظــﺔ</a:t>
            </a:r>
            <a:r>
              <a:rPr lang="ar-SA" sz="2400" dirty="0"/>
              <a:t> </a:t>
            </a:r>
            <a:r>
              <a:rPr lang="ar-SA" sz="2400" dirty="0" err="1"/>
              <a:t>ﺗﻌﺎﻗـــب</a:t>
            </a:r>
            <a:r>
              <a:rPr lang="ar-SA" sz="2400" dirty="0"/>
              <a:t> </a:t>
            </a:r>
            <a:r>
              <a:rPr lang="ar-SA" sz="2400" dirty="0" err="1"/>
              <a:t>اﻟﻠﯾـــل</a:t>
            </a:r>
            <a:r>
              <a:rPr lang="ar-SA" sz="2400" dirty="0"/>
              <a:t> </a:t>
            </a:r>
            <a:r>
              <a:rPr lang="ar-SA" sz="2400" dirty="0" err="1"/>
              <a:t>واﻟﻧﻬـــﺎر</a:t>
            </a:r>
            <a:r>
              <a:rPr lang="ar-SA" sz="2400" dirty="0"/>
              <a:t>. </a:t>
            </a:r>
            <a:endParaRPr lang="en-GB" sz="2400" dirty="0"/>
          </a:p>
          <a:p>
            <a:pPr indent="361315" algn="r" rtl="1">
              <a:lnSpc>
                <a:spcPct val="108000"/>
              </a:lnSpc>
              <a:spcAft>
                <a:spcPts val="0"/>
              </a:spcAft>
            </a:pPr>
            <a:endParaRPr lang="ar-IQ" sz="2400" b="1" dirty="0">
              <a:latin typeface="Simplified Arabic" panose="02020603050405020304" pitchFamily="18" charset="-78"/>
              <a:ea typeface="Simplified Arabic" panose="02020603050405020304" pitchFamily="18" charset="-78"/>
            </a:endParaRPr>
          </a:p>
          <a:p>
            <a:pPr indent="361315" algn="r" rtl="1">
              <a:lnSpc>
                <a:spcPct val="108000"/>
              </a:lnSpc>
              <a:spcAft>
                <a:spcPts val="0"/>
              </a:spcAft>
            </a:pPr>
            <a:r>
              <a:rPr lang="ar-SA" sz="2400" b="1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اﻟﻣﻌرﻓﺔ</a:t>
            </a:r>
            <a:r>
              <a:rPr lang="ar-SA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b="1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اﻟﻔﻠﺳﻔﯾﺔ</a:t>
            </a:r>
            <a:r>
              <a:rPr lang="ar-SA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b="1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اﻟﺗﺄﻣﻠﯾﺔ</a:t>
            </a:r>
            <a:r>
              <a:rPr lang="ar-IQ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:</a:t>
            </a:r>
            <a:r>
              <a:rPr lang="ar-SA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اﻟﺗـﻲ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ﺗﺗطﻠـب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ﺣﺳـﻣﻬﺎ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ﺑﺎﻟﺗﺟرﺑـﺔ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ﺑﻌﯾـداً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ﻋـن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ﺣـواس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اﻟﺑﺷر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ﺑﺎﺳﺗﻌﻣﺎل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اﻟﺗﻔﻛﯾر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اﻟﻣﺗﺄﻣل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ﻓﻲ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أﺳﺑﺎب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اﻟظـﺎﻫرة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،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وﺑﻌﺿـﻬﺎ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endParaRPr lang="ar-IQ" sz="2400" dirty="0">
              <a:latin typeface="Simplified Arabic" panose="02020603050405020304" pitchFamily="18" charset="-78"/>
              <a:ea typeface="Simplified Arabic" panose="02020603050405020304" pitchFamily="18" charset="-78"/>
            </a:endParaRPr>
          </a:p>
          <a:p>
            <a:pPr indent="361315" algn="r" rtl="1">
              <a:lnSpc>
                <a:spcPct val="108000"/>
              </a:lnSpc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/>
            <a:r>
              <a:rPr lang="ar-SA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(</a:t>
            </a:r>
            <a:r>
              <a:rPr lang="ar-SA" sz="2400" b="1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اﻟﻣﻌرﻓـﺔ</a:t>
            </a:r>
            <a:r>
              <a:rPr lang="ar-SA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b="1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اﻟﻌﻠﻣﯾـﺔ</a:t>
            </a:r>
            <a:r>
              <a:rPr lang="ar-SA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b="1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اﻟﺗﺟرﯾﺑﯾـﺔ</a:t>
            </a:r>
            <a:r>
              <a:rPr lang="ar-SA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)</a:t>
            </a:r>
            <a:r>
              <a:rPr lang="ar-IQ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   </a:t>
            </a:r>
            <a:r>
              <a:rPr lang="ar-SA" sz="2400" b="1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اﻟﺗـــﻲ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ﺗﻘـــدم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ﻋﻠـــﻰ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أﺳـــﺎس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اﻟﻣﻼﺣظـــﺔ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اﻟﻣﻧظﻣـــﺔ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اﻟﻣﻘﺻـــودة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واﻟﻣدروﺳـــﺔ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ﻟﻠظـــواﻫر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وﻋﻠـــﻰ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أﺳـــﺎس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وﺿﻊ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اﻟﻔروض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اﻟﻣﻼﺋﻣﺔ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واﻟﺗﺣﻘق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ﻣﻧﻬﺎ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ﺑﺎﻟﺗﺟرﺑﺔ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واﻟﺗوﺻل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إﻟﻰ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اﻟﻘواﻧﯾن</a:t>
            </a:r>
            <a:r>
              <a:rPr lang="ar-SA" sz="2400" dirty="0">
                <a:latin typeface="Simplified Arabic" panose="02020603050405020304" pitchFamily="18" charset="-78"/>
                <a:ea typeface="Simplified Arabic" panose="02020603050405020304" pitchFamily="18" charset="-78"/>
              </a:rPr>
              <a:t> </a:t>
            </a:r>
            <a:r>
              <a:rPr lang="ar-SA" sz="2400" dirty="0" err="1">
                <a:latin typeface="Simplified Arabic" panose="02020603050405020304" pitchFamily="18" charset="-78"/>
                <a:ea typeface="Simplified Arabic" panose="02020603050405020304" pitchFamily="18" charset="-78"/>
              </a:rPr>
              <a:t>واﻟﻧظرﯾﺎت</a:t>
            </a:r>
            <a:endParaRPr lang="ar-IQ" sz="2400" dirty="0">
              <a:latin typeface="Simplified Arabic" panose="02020603050405020304" pitchFamily="18" charset="-78"/>
              <a:ea typeface="Simplified Arabic" panose="02020603050405020304" pitchFamily="18" charset="-78"/>
            </a:endParaRPr>
          </a:p>
          <a:p>
            <a:pPr algn="r"/>
            <a:endParaRPr lang="ar-IQ" sz="2400" dirty="0">
              <a:latin typeface="Simplified Arabic" panose="02020603050405020304" pitchFamily="18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B8831E-A573-4DF8-B963-3337803CF6BF}"/>
              </a:ext>
            </a:extLst>
          </p:cNvPr>
          <p:cNvSpPr txBox="1"/>
          <p:nvPr/>
        </p:nvSpPr>
        <p:spPr>
          <a:xfrm>
            <a:off x="5751094" y="28956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ED2ECFA-D2B1-4DE6-8CAC-07F3FEED7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6738" y="4724499"/>
            <a:ext cx="1127858" cy="24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3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3ECDF0-20E4-42EB-A939-E751FFB8EB9E}"/>
              </a:ext>
            </a:extLst>
          </p:cNvPr>
          <p:cNvSpPr txBox="1"/>
          <p:nvPr/>
        </p:nvSpPr>
        <p:spPr>
          <a:xfrm flipH="1">
            <a:off x="529389" y="429805"/>
            <a:ext cx="6720369" cy="1292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>
              <a:defRPr sz="1600" i="1">
                <a:solidFill>
                  <a:srgbClr val="002060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pPr algn="r" rtl="1"/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ﻫﻧﺎك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ﺗﻌﺎرﯾف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ﻛﺛﯾرة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ﻟﻠﺑﺣث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اﻟﻌﻠﻣﻲ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، إذ ﻻ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ﯾوﺟد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اﺗﻔﺎق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ﻋﻠـﻰ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ﺗﻌرﯾـف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ﻣﺣـدد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ﻟـﻪ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،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وﯾﻌـود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ﻫـــذا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اﻻﺧـــﺗﻼف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إﻟـــﻰ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ﺗﻌـــدد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أﺳـــﺎﻟﯾب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اﻟﺑﺣـــث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اﻟﻌﻠﻣـــﻲ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ﻣـــن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ﺟﻬـــﺔ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،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واﺧـــﺗﻼف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ﺧطـــوات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اﻟﻣـــﻧﻬﺞ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اﻟﻌﻠﻣﻲ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ﻣن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ﺟﻬﺔ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2800" i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أﺧرى</a:t>
            </a:r>
            <a:r>
              <a:rPr lang="ar-SA" sz="28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en-GB" sz="2800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EAF3D-6FC9-46CB-B4A4-9B8CA760AE20}"/>
              </a:ext>
            </a:extLst>
          </p:cNvPr>
          <p:cNvSpPr txBox="1"/>
          <p:nvPr/>
        </p:nvSpPr>
        <p:spPr>
          <a:xfrm>
            <a:off x="367695" y="1869555"/>
            <a:ext cx="6882063" cy="56015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>
              <a:defRPr sz="1600" i="1">
                <a:solidFill>
                  <a:srgbClr val="002060"/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pPr algn="r" rtl="1"/>
            <a:r>
              <a:rPr lang="en-GB" sz="3200" b="1" i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Fan Dalen</a:t>
            </a:r>
            <a:r>
              <a:rPr lang="ar-SA" sz="3200" b="1" i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r>
              <a:rPr lang="ar-IQ" sz="2800" i="0" dirty="0">
                <a:cs typeface="+mj-cs"/>
              </a:rPr>
              <a:t>هو </a:t>
            </a:r>
            <a:r>
              <a:rPr lang="ar-SA" sz="2800" dirty="0">
                <a:cs typeface="+mj-cs"/>
              </a:rPr>
              <a:t>"</a:t>
            </a:r>
            <a:r>
              <a:rPr lang="ar-SA" sz="2800" i="0" dirty="0" err="1">
                <a:cs typeface="+mj-cs"/>
              </a:rPr>
              <a:t>ﻣﺣﺎوﻟــﺔ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ﻣﻧظﻣــﺔ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وﻧﺎﻗــدة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ﻟﻠﺗوﺻــل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إﻟــﻰ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ﺣﻠــول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ﻟﻠﻣﺷــﺎﻛل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اﻟﺗــﻲ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ﯾواﺟﻬﻬــﺎ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اﻹﻧﺳــﺎن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واﻟﺗــﻲ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ﺗﺛﯾــر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ﻗﻠﻘــﻪ</a:t>
            </a:r>
            <a:r>
              <a:rPr lang="ar-SA" sz="2800" i="0" dirty="0">
                <a:cs typeface="+mj-cs"/>
              </a:rPr>
              <a:t> </a:t>
            </a:r>
            <a:r>
              <a:rPr lang="ar-SA" sz="2800" i="0" dirty="0" err="1">
                <a:cs typeface="+mj-cs"/>
              </a:rPr>
              <a:t>وﺣﯾرﺗــﻪ</a:t>
            </a:r>
            <a:endParaRPr lang="ar-IQ" sz="2800" i="0" dirty="0">
              <a:cs typeface="+mj-cs"/>
            </a:endParaRPr>
          </a:p>
          <a:p>
            <a:pPr algn="r" rtl="1"/>
            <a:r>
              <a:rPr lang="en-GB" sz="2800" b="1" i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Whitney</a:t>
            </a:r>
            <a:r>
              <a:rPr lang="ar-SA" sz="2800" b="1" i="0" dirty="0">
                <a:cs typeface="+mj-cs"/>
              </a:rPr>
              <a:t> </a:t>
            </a:r>
            <a:r>
              <a:rPr lang="ar-IQ" sz="2400" i="0" dirty="0">
                <a:cs typeface="+mj-cs"/>
              </a:rPr>
              <a:t>هو</a:t>
            </a:r>
            <a:r>
              <a:rPr lang="ar-SA" sz="2400" i="0" dirty="0">
                <a:cs typeface="+mj-cs"/>
              </a:rPr>
              <a:t> " </a:t>
            </a:r>
            <a:r>
              <a:rPr lang="ar-SA" sz="2400" i="0" dirty="0" err="1">
                <a:cs typeface="+mj-cs"/>
              </a:rPr>
              <a:t>اﺳﺗﻘﺻــﺎء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دﻗﯾق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ﯾﻬدف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إﻟﻰ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اﻛﺗﺷﺎف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ﺣﻘﺎﺋق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وﻗواﻋد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ﻋﺎﻣﺔ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ﯾﻣﻛن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اﻟﺗﺣﻘق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ﻣﻧﻬﺎ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ﻣﺳﺗﻘﺑﻼً</a:t>
            </a:r>
            <a:r>
              <a:rPr lang="ar-SA" sz="2400" i="0" dirty="0">
                <a:cs typeface="+mj-cs"/>
              </a:rPr>
              <a:t> ".</a:t>
            </a:r>
            <a:endParaRPr lang="ar-IQ" sz="2400" i="0" dirty="0">
              <a:cs typeface="+mj-cs"/>
            </a:endParaRPr>
          </a:p>
          <a:p>
            <a:pPr algn="just" rtl="1"/>
            <a:r>
              <a:rPr lang="ar-IQ" i="0" dirty="0">
                <a:cs typeface="+mj-cs"/>
              </a:rPr>
              <a:t> </a:t>
            </a:r>
            <a:r>
              <a:rPr lang="ar-IQ" sz="1800" b="1" i="0" dirty="0">
                <a:cs typeface="+mj-cs"/>
              </a:rPr>
              <a:t> </a:t>
            </a:r>
            <a:r>
              <a:rPr lang="ar-IQ" sz="2400" b="1" i="0" dirty="0" err="1">
                <a:cs typeface="+mj-cs"/>
              </a:rPr>
              <a:t>الاعرجي</a:t>
            </a:r>
            <a:r>
              <a:rPr lang="ar-IQ" sz="2400" b="1" i="0" dirty="0">
                <a:cs typeface="+mj-cs"/>
              </a:rPr>
              <a:t>  </a:t>
            </a:r>
            <a:r>
              <a:rPr lang="ar-IQ" sz="2000" i="0" dirty="0">
                <a:cs typeface="+mj-cs"/>
              </a:rPr>
              <a:t>:</a:t>
            </a:r>
            <a:r>
              <a:rPr lang="ar-SA" sz="2400" i="0" dirty="0" err="1">
                <a:cs typeface="+mj-cs"/>
              </a:rPr>
              <a:t>اﻟﺑﺣــــث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اﻟﻌﻠﻣﻲ</a:t>
            </a:r>
            <a:r>
              <a:rPr lang="ar-SA" sz="2400" i="0" dirty="0">
                <a:cs typeface="+mj-cs"/>
              </a:rPr>
              <a:t> ﻻ </a:t>
            </a:r>
            <a:r>
              <a:rPr lang="ar-SA" sz="2400" i="0" dirty="0" err="1">
                <a:cs typeface="+mj-cs"/>
              </a:rPr>
              <a:t>ﯾﻘﺗﺻـر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ﻋﻠـﻰ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اﻛﺗﺷـﺎف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اﻟﺣﻘـﺎﺋق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ﺑـل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ﯾﻣﻛـن</a:t>
            </a:r>
            <a:r>
              <a:rPr lang="ar-SA" sz="2400" i="0" dirty="0">
                <a:cs typeface="+mj-cs"/>
              </a:rPr>
              <a:t> أن </a:t>
            </a:r>
            <a:r>
              <a:rPr lang="ar-SA" sz="2400" i="0" dirty="0" err="1">
                <a:cs typeface="+mj-cs"/>
              </a:rPr>
              <a:t>ﯾﺗﺣﻘـق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ﻣـن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ﺣﻘـﺎﺋق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ﻗدﯾﻣـﺔ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وﯾﺧﺗﺑرﻫـﺎ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ﻋﻧــدﻣﺎ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ﻋــرف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ﺑﺄﻧﻬــﺎ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ﻣﻬﻣــﺔ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ﻋﻠﻣﯾــﺔ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ﺗﺣــدث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ﻣــن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ﺧــﻼل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أﺳــﺎﻟﯾب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ﻣﻧطﻘﯾــﺔ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وﻣﻧظﻣــﺔ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إﻟــﻰ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اﻛﺗﺷــﺎف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ﺣﻘﺎﺋق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ﺟدﯾدة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واﻟﺗﺣﻘق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ﻣن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ﻗدﯾﻣـﺔ</a:t>
            </a:r>
            <a:r>
              <a:rPr lang="ar-SA" sz="2400" i="0" dirty="0">
                <a:cs typeface="+mj-cs"/>
              </a:rPr>
              <a:t>. </a:t>
            </a:r>
            <a:r>
              <a:rPr lang="ar-SA" sz="2400" b="1" i="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اﻟﺷـﯾرازي</a:t>
            </a:r>
            <a:r>
              <a:rPr lang="ar-SA" sz="2400" i="0" dirty="0">
                <a:cs typeface="+mj-cs"/>
              </a:rPr>
              <a:t> </a:t>
            </a:r>
            <a:r>
              <a:rPr lang="ar-IQ" sz="2400" i="0" dirty="0">
                <a:cs typeface="+mj-cs"/>
              </a:rPr>
              <a:t>هو </a:t>
            </a:r>
            <a:r>
              <a:rPr lang="ar-SA" sz="2400" i="0" dirty="0" err="1">
                <a:cs typeface="+mj-cs"/>
              </a:rPr>
              <a:t>ﻣـﻧﻬﺞ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ﻟطﻠـب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اﻟﻣﻌرﻓـﺔ</a:t>
            </a:r>
            <a:r>
              <a:rPr lang="ar-SA" sz="2400" i="0" dirty="0">
                <a:cs typeface="+mj-cs"/>
              </a:rPr>
              <a:t>، </a:t>
            </a:r>
            <a:r>
              <a:rPr lang="ar-SA" sz="2400" i="0" dirty="0" err="1">
                <a:cs typeface="+mj-cs"/>
              </a:rPr>
              <a:t>وﯾﻌﺗﻣــد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ﻋﻠــﻰ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اﻟﻘﯾــﺎس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اﻟﻣوﺿــوﻋﻲ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واﻟﺗﺣﻠﯾــل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اﻟﻣﻧطﻘــﻲ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ﻟﻠظــواﻫر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اﻟﻣــراد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دراﺳــﺗﻬﺎ</a:t>
            </a:r>
            <a:r>
              <a:rPr lang="ar-SA" sz="2400" i="0" dirty="0">
                <a:cs typeface="+mj-cs"/>
              </a:rPr>
              <a:t> دون </a:t>
            </a:r>
            <a:r>
              <a:rPr lang="ar-SA" sz="2400" i="0" dirty="0" err="1">
                <a:cs typeface="+mj-cs"/>
              </a:rPr>
              <a:t>اﻧﺣﯾــﺎز</a:t>
            </a:r>
            <a:r>
              <a:rPr lang="ar-SA" sz="2400" i="0" dirty="0">
                <a:cs typeface="+mj-cs"/>
              </a:rPr>
              <a:t>، </a:t>
            </a:r>
            <a:r>
              <a:rPr lang="ar-SA" sz="2400" i="0" dirty="0" err="1">
                <a:cs typeface="+mj-cs"/>
              </a:rPr>
              <a:t>ﺑﻬدف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اﻟﺗوﺻل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إﻟﻰ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ﻧظرﯾﺔ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ﺟدﯾدة</a:t>
            </a:r>
            <a:r>
              <a:rPr lang="ar-SA" sz="2400" i="0" dirty="0">
                <a:cs typeface="+mj-cs"/>
              </a:rPr>
              <a:t> أو </a:t>
            </a:r>
            <a:r>
              <a:rPr lang="ar-SA" sz="2400" i="0" dirty="0" err="1">
                <a:cs typeface="+mj-cs"/>
              </a:rPr>
              <a:t>ﺗطوﯾر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ﻧظرﯾﺔ</a:t>
            </a:r>
            <a:r>
              <a:rPr lang="ar-SA" sz="2400" i="0" dirty="0">
                <a:cs typeface="+mj-cs"/>
              </a:rPr>
              <a:t> </a:t>
            </a:r>
            <a:r>
              <a:rPr lang="ar-SA" sz="2400" i="0" dirty="0" err="1">
                <a:cs typeface="+mj-cs"/>
              </a:rPr>
              <a:t>ﻗﺎﺋﻣﺔ</a:t>
            </a:r>
            <a:r>
              <a:rPr lang="ar-SA" sz="2400" i="0" dirty="0">
                <a:cs typeface="+mj-cs"/>
              </a:rPr>
              <a:t>"</a:t>
            </a:r>
            <a:endParaRPr lang="en-GB" sz="2400" i="0" dirty="0">
              <a:cs typeface="+mj-cs"/>
            </a:endParaRPr>
          </a:p>
          <a:p>
            <a:pPr algn="r" rtl="1"/>
            <a:endParaRPr lang="ar-IQ" sz="2800" dirty="0">
              <a:cs typeface="+mj-cs"/>
            </a:endParaRPr>
          </a:p>
          <a:p>
            <a:pPr algn="r" rtl="1"/>
            <a:endParaRPr lang="en-GB" sz="2800" dirty="0">
              <a:cs typeface="+mj-cs"/>
            </a:endParaRPr>
          </a:p>
        </p:txBody>
      </p:sp>
      <p:pic>
        <p:nvPicPr>
          <p:cNvPr id="163" name="Picture 162" descr="This image is of two sets of hands putting puzzle pieces together. ">
            <a:extLst>
              <a:ext uri="{FF2B5EF4-FFF2-40B4-BE49-F238E27FC236}">
                <a16:creationId xmlns:a16="http://schemas.microsoft.com/office/drawing/2014/main" id="{AB835B29-19DB-41C9-9C29-FB52358C44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224"/>
          <a:stretch/>
        </p:blipFill>
        <p:spPr>
          <a:xfrm>
            <a:off x="7548019" y="0"/>
            <a:ext cx="4643982" cy="6858000"/>
          </a:xfrm>
          <a:prstGeom prst="rect">
            <a:avLst/>
          </a:prstGeom>
        </p:spPr>
      </p:pic>
      <p:sp>
        <p:nvSpPr>
          <p:cNvPr id="53" name="Title 52" hidden="1">
            <a:extLst>
              <a:ext uri="{FF2B5EF4-FFF2-40B4-BE49-F238E27FC236}">
                <a16:creationId xmlns:a16="http://schemas.microsoft.com/office/drawing/2014/main" id="{6BCAF586-A14B-4A3B-A249-655ADDBB3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8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E83C49CE-09E0-4C3D-ACAD-A1916402C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8019" y="0"/>
            <a:ext cx="5620999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84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46969EBC-E8D3-4914-9A82-8E88F816E77E}"/>
              </a:ext>
            </a:extLst>
          </p:cNvPr>
          <p:cNvSpPr/>
          <p:nvPr/>
        </p:nvSpPr>
        <p:spPr>
          <a:xfrm>
            <a:off x="434613" y="123641"/>
            <a:ext cx="11534273" cy="11695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rtl="1"/>
            <a:r>
              <a:rPr lang="ar-IQ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التفكير المنطقي :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 </a:t>
            </a:r>
          </a:p>
          <a:p>
            <a:pPr algn="r" rtl="1"/>
            <a:r>
              <a:rPr lang="ar-SA" sz="2000" dirty="0" err="1"/>
              <a:t>اﻟﺗﻔﻛﯾر</a:t>
            </a:r>
            <a:r>
              <a:rPr lang="ar-SA" sz="2000" dirty="0"/>
              <a:t> </a:t>
            </a:r>
            <a:r>
              <a:rPr lang="ar-SA" sz="2000" dirty="0" err="1"/>
              <a:t>اﻟﻌﻠﻣـﻲ</a:t>
            </a:r>
            <a:r>
              <a:rPr lang="ar-SA" sz="2000" dirty="0"/>
              <a:t> </a:t>
            </a:r>
            <a:r>
              <a:rPr lang="ar-SA" sz="2000" dirty="0" err="1"/>
              <a:t>ﻣـﻧﻬﺞ</a:t>
            </a:r>
            <a:r>
              <a:rPr lang="ar-SA" sz="2000" dirty="0"/>
              <a:t> أو </a:t>
            </a:r>
            <a:r>
              <a:rPr lang="ar-SA" sz="2000" dirty="0" err="1"/>
              <a:t>طرﯾﻘـﺔ</a:t>
            </a:r>
            <a:r>
              <a:rPr lang="ar-SA" sz="2000" dirty="0"/>
              <a:t> </a:t>
            </a:r>
            <a:r>
              <a:rPr lang="ar-SA" sz="2000" dirty="0" err="1"/>
              <a:t>ﻣﻧظﻣـﺔ</a:t>
            </a:r>
            <a:r>
              <a:rPr lang="ar-SA" sz="2000" dirty="0"/>
              <a:t> </a:t>
            </a:r>
            <a:r>
              <a:rPr lang="ar-SA" sz="2000" dirty="0" err="1"/>
              <a:t>ﺗﻣﯾـز</a:t>
            </a:r>
            <a:r>
              <a:rPr lang="ar-SA" sz="2000" dirty="0"/>
              <a:t> </a:t>
            </a:r>
            <a:r>
              <a:rPr lang="ar-SA" sz="2000" dirty="0" err="1"/>
              <a:t>ﺑﻬـﺎ</a:t>
            </a:r>
            <a:r>
              <a:rPr lang="ar-SA" sz="2000" dirty="0"/>
              <a:t> </a:t>
            </a:r>
            <a:r>
              <a:rPr lang="ar-SA" sz="2000" dirty="0" err="1"/>
              <a:t>اﻟﺑﺎﺣـث</a:t>
            </a:r>
            <a:r>
              <a:rPr lang="ar-SA" sz="2000" dirty="0"/>
              <a:t> </a:t>
            </a:r>
            <a:r>
              <a:rPr lang="ar-SA" sz="2000" dirty="0" err="1"/>
              <a:t>اﻟﻌﻠﻣـﻲ</a:t>
            </a:r>
            <a:r>
              <a:rPr lang="ar-SA" sz="2000" dirty="0"/>
              <a:t>، </a:t>
            </a:r>
            <a:r>
              <a:rPr lang="ar-SA" sz="2000" dirty="0" err="1"/>
              <a:t>وﯾﻣﻛـن</a:t>
            </a:r>
            <a:r>
              <a:rPr lang="ar-SA" sz="2000" dirty="0"/>
              <a:t> </a:t>
            </a:r>
            <a:r>
              <a:rPr lang="ar-SA" sz="2000" dirty="0" err="1"/>
              <a:t>اﺳـﺗﻌﻣﺎﻟﻪ</a:t>
            </a:r>
            <a:r>
              <a:rPr lang="ar-SA" sz="2000" dirty="0"/>
              <a:t> </a:t>
            </a:r>
            <a:r>
              <a:rPr lang="ar-SA" sz="2000" dirty="0" err="1"/>
              <a:t>ﻓـــﻲ</a:t>
            </a:r>
            <a:r>
              <a:rPr lang="ar-SA" sz="2000" dirty="0"/>
              <a:t> </a:t>
            </a:r>
            <a:r>
              <a:rPr lang="ar-SA" sz="2000" dirty="0" err="1"/>
              <a:t>دراﺳـــﺔ</a:t>
            </a:r>
            <a:r>
              <a:rPr lang="ar-SA" sz="2000" dirty="0"/>
              <a:t> </a:t>
            </a:r>
            <a:r>
              <a:rPr lang="ar-SA" sz="2000" dirty="0" err="1"/>
              <a:t>ﻣﺷـــﻛﻠﺔ</a:t>
            </a:r>
            <a:r>
              <a:rPr lang="ar-SA" sz="2000" dirty="0"/>
              <a:t> </a:t>
            </a:r>
            <a:r>
              <a:rPr lang="ar-SA" sz="2000" dirty="0" err="1"/>
              <a:t>ﻣﺣـــددة</a:t>
            </a:r>
            <a:r>
              <a:rPr lang="ar-SA" sz="2000" dirty="0"/>
              <a:t> </a:t>
            </a:r>
            <a:r>
              <a:rPr lang="ar-SA" sz="2000" dirty="0" err="1"/>
              <a:t>ﻣﺗﺧﺻﺻـــﺔ</a:t>
            </a:r>
            <a:r>
              <a:rPr lang="ar-SA" sz="2000" dirty="0"/>
              <a:t>، </a:t>
            </a:r>
            <a:r>
              <a:rPr lang="ar-SA" sz="2000" dirty="0" err="1"/>
              <a:t>وﻫـــو</a:t>
            </a:r>
            <a:r>
              <a:rPr lang="ar-SA" sz="2000" dirty="0"/>
              <a:t> </a:t>
            </a:r>
            <a:r>
              <a:rPr lang="ar-SA" sz="2000" dirty="0" err="1"/>
              <a:t>ﯾﻘـــوم</a:t>
            </a:r>
            <a:r>
              <a:rPr lang="ar-SA" sz="2000" dirty="0"/>
              <a:t> </a:t>
            </a:r>
            <a:r>
              <a:rPr lang="ar-SA" sz="2000" dirty="0" err="1"/>
              <a:t>ﻋﻠـــﻰ</a:t>
            </a:r>
            <a:r>
              <a:rPr lang="ar-SA" sz="2000" dirty="0"/>
              <a:t> </a:t>
            </a:r>
            <a:r>
              <a:rPr lang="ar-SA" sz="2000" dirty="0" err="1"/>
              <a:t>أﺳـــﺎس</a:t>
            </a:r>
            <a:r>
              <a:rPr lang="ar-SA" sz="2000" dirty="0"/>
              <a:t> </a:t>
            </a:r>
            <a:r>
              <a:rPr lang="ar-SA" sz="2000" dirty="0" err="1"/>
              <a:t>ﺗﻧظـــﯾم</a:t>
            </a:r>
            <a:r>
              <a:rPr lang="ar-SA" sz="2000" dirty="0"/>
              <a:t> </a:t>
            </a:r>
            <a:r>
              <a:rPr lang="ar-SA" sz="2000" dirty="0" err="1"/>
              <a:t>اﻷﻓﻛـــﺎر</a:t>
            </a:r>
            <a:r>
              <a:rPr lang="ar-SA" sz="2000" dirty="0"/>
              <a:t> </a:t>
            </a:r>
            <a:r>
              <a:rPr lang="ar-SA" sz="2000" dirty="0" err="1"/>
              <a:t>واﻟﻣﻔـــﺎﻫﯾم</a:t>
            </a:r>
            <a:r>
              <a:rPr lang="ar-SA" sz="2000" dirty="0"/>
              <a:t> </a:t>
            </a:r>
            <a:r>
              <a:rPr lang="ar-SA" sz="2000" dirty="0" err="1"/>
              <a:t>واﻷﺳﺎﻟﯾب</a:t>
            </a:r>
            <a:r>
              <a:rPr lang="ar-SA" sz="2000" dirty="0"/>
              <a:t> </a:t>
            </a:r>
            <a:r>
              <a:rPr lang="ar-IQ" sz="28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2800" dirty="0">
              <a:solidFill>
                <a:srgbClr val="002060"/>
              </a:solidFill>
            </a:endParaRP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D14F9816-D761-44CD-80AC-A13A6A2BF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92834" y="3292485"/>
            <a:ext cx="584970" cy="615624"/>
            <a:chOff x="4127500" y="2909888"/>
            <a:chExt cx="330200" cy="315913"/>
          </a:xfrm>
        </p:grpSpPr>
        <p:sp>
          <p:nvSpPr>
            <p:cNvPr id="182" name="Oval 268">
              <a:extLst>
                <a:ext uri="{FF2B5EF4-FFF2-40B4-BE49-F238E27FC236}">
                  <a16:creationId xmlns:a16="http://schemas.microsoft.com/office/drawing/2014/main" id="{8D0C8D9D-E9ED-445E-B175-12C0160A5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9725" y="3060701"/>
              <a:ext cx="76200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269">
              <a:extLst>
                <a:ext uri="{FF2B5EF4-FFF2-40B4-BE49-F238E27FC236}">
                  <a16:creationId xmlns:a16="http://schemas.microsoft.com/office/drawing/2014/main" id="{86759DBE-9B84-4D15-8B20-34E76E5F5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3135313"/>
              <a:ext cx="109538" cy="60325"/>
            </a:xfrm>
            <a:custGeom>
              <a:avLst/>
              <a:gdLst>
                <a:gd name="T0" fmla="*/ 22 w 29"/>
                <a:gd name="T1" fmla="*/ 16 h 16"/>
                <a:gd name="T2" fmla="*/ 0 w 29"/>
                <a:gd name="T3" fmla="*/ 16 h 16"/>
                <a:gd name="T4" fmla="*/ 16 w 29"/>
                <a:gd name="T5" fmla="*/ 0 h 16"/>
                <a:gd name="T6" fmla="*/ 29 w 2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2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1" y="0"/>
                    <a:pt x="26" y="3"/>
                    <a:pt x="29" y="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Oval 270">
              <a:extLst>
                <a:ext uri="{FF2B5EF4-FFF2-40B4-BE49-F238E27FC236}">
                  <a16:creationId xmlns:a16="http://schemas.microsoft.com/office/drawing/2014/main" id="{0524A632-17BB-4AA9-A49C-41BE94905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0863" y="3060701"/>
              <a:ext cx="74613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271">
              <a:extLst>
                <a:ext uri="{FF2B5EF4-FFF2-40B4-BE49-F238E27FC236}">
                  <a16:creationId xmlns:a16="http://schemas.microsoft.com/office/drawing/2014/main" id="{D502FFDD-28F4-4AA4-B259-B57867A0C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750" y="3135313"/>
              <a:ext cx="107950" cy="60325"/>
            </a:xfrm>
            <a:custGeom>
              <a:avLst/>
              <a:gdLst>
                <a:gd name="T0" fmla="*/ 0 w 29"/>
                <a:gd name="T1" fmla="*/ 7 h 16"/>
                <a:gd name="T2" fmla="*/ 13 w 29"/>
                <a:gd name="T3" fmla="*/ 0 h 16"/>
                <a:gd name="T4" fmla="*/ 29 w 29"/>
                <a:gd name="T5" fmla="*/ 16 h 16"/>
                <a:gd name="T6" fmla="*/ 7 w 29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7"/>
                  </a:moveTo>
                  <a:cubicBezTo>
                    <a:pt x="3" y="3"/>
                    <a:pt x="8" y="0"/>
                    <a:pt x="13" y="0"/>
                  </a:cubicBezTo>
                  <a:cubicBezTo>
                    <a:pt x="22" y="0"/>
                    <a:pt x="29" y="7"/>
                    <a:pt x="29" y="16"/>
                  </a:cubicBezTo>
                  <a:cubicBezTo>
                    <a:pt x="7" y="16"/>
                    <a:pt x="7" y="16"/>
                    <a:pt x="7" y="16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Oval 272">
              <a:extLst>
                <a:ext uri="{FF2B5EF4-FFF2-40B4-BE49-F238E27FC236}">
                  <a16:creationId xmlns:a16="http://schemas.microsoft.com/office/drawing/2014/main" id="{074B1DAE-77A3-4CE2-BB5F-6E109DFB6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3030538"/>
              <a:ext cx="104775" cy="109538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273">
              <a:extLst>
                <a:ext uri="{FF2B5EF4-FFF2-40B4-BE49-F238E27FC236}">
                  <a16:creationId xmlns:a16="http://schemas.microsoft.com/office/drawing/2014/main" id="{6F4FD849-C2CF-4E95-92A3-DF3CD12C6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813" y="2986088"/>
              <a:ext cx="157163" cy="36513"/>
            </a:xfrm>
            <a:custGeom>
              <a:avLst/>
              <a:gdLst>
                <a:gd name="T0" fmla="*/ 0 w 42"/>
                <a:gd name="T1" fmla="*/ 10 h 10"/>
                <a:gd name="T2" fmla="*/ 21 w 42"/>
                <a:gd name="T3" fmla="*/ 0 h 10"/>
                <a:gd name="T4" fmla="*/ 42 w 4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cubicBezTo>
                    <a:pt x="5" y="4"/>
                    <a:pt x="13" y="0"/>
                    <a:pt x="21" y="0"/>
                  </a:cubicBezTo>
                  <a:cubicBezTo>
                    <a:pt x="29" y="0"/>
                    <a:pt x="37" y="4"/>
                    <a:pt x="42" y="1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274">
              <a:extLst>
                <a:ext uri="{FF2B5EF4-FFF2-40B4-BE49-F238E27FC236}">
                  <a16:creationId xmlns:a16="http://schemas.microsoft.com/office/drawing/2014/main" id="{E95CA879-26B6-4158-84CA-E13BF1DBB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25" y="2947988"/>
              <a:ext cx="211138" cy="49213"/>
            </a:xfrm>
            <a:custGeom>
              <a:avLst/>
              <a:gdLst>
                <a:gd name="T0" fmla="*/ 0 w 56"/>
                <a:gd name="T1" fmla="*/ 13 h 13"/>
                <a:gd name="T2" fmla="*/ 28 w 56"/>
                <a:gd name="T3" fmla="*/ 0 h 13"/>
                <a:gd name="T4" fmla="*/ 56 w 5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3">
                  <a:moveTo>
                    <a:pt x="0" y="13"/>
                  </a:moveTo>
                  <a:cubicBezTo>
                    <a:pt x="7" y="5"/>
                    <a:pt x="17" y="0"/>
                    <a:pt x="28" y="0"/>
                  </a:cubicBezTo>
                  <a:cubicBezTo>
                    <a:pt x="39" y="0"/>
                    <a:pt x="49" y="5"/>
                    <a:pt x="56" y="13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275">
              <a:extLst>
                <a:ext uri="{FF2B5EF4-FFF2-40B4-BE49-F238E27FC236}">
                  <a16:creationId xmlns:a16="http://schemas.microsoft.com/office/drawing/2014/main" id="{E086F5C4-405F-457A-B470-EDF08E80A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663" y="2909888"/>
              <a:ext cx="269875" cy="63500"/>
            </a:xfrm>
            <a:custGeom>
              <a:avLst/>
              <a:gdLst>
                <a:gd name="T0" fmla="*/ 0 w 72"/>
                <a:gd name="T1" fmla="*/ 17 h 17"/>
                <a:gd name="T2" fmla="*/ 36 w 72"/>
                <a:gd name="T3" fmla="*/ 0 h 17"/>
                <a:gd name="T4" fmla="*/ 72 w 7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17">
                  <a:moveTo>
                    <a:pt x="0" y="17"/>
                  </a:moveTo>
                  <a:cubicBezTo>
                    <a:pt x="8" y="7"/>
                    <a:pt x="21" y="0"/>
                    <a:pt x="36" y="0"/>
                  </a:cubicBezTo>
                  <a:cubicBezTo>
                    <a:pt x="51" y="0"/>
                    <a:pt x="64" y="7"/>
                    <a:pt x="72" y="1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276">
              <a:extLst>
                <a:ext uri="{FF2B5EF4-FFF2-40B4-BE49-F238E27FC236}">
                  <a16:creationId xmlns:a16="http://schemas.microsoft.com/office/drawing/2014/main" id="{8CDF0588-DA3B-4B0D-BDF8-DE1AF3941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3140076"/>
              <a:ext cx="173038" cy="85725"/>
            </a:xfrm>
            <a:custGeom>
              <a:avLst/>
              <a:gdLst>
                <a:gd name="T0" fmla="*/ 46 w 46"/>
                <a:gd name="T1" fmla="*/ 23 h 23"/>
                <a:gd name="T2" fmla="*/ 0 w 46"/>
                <a:gd name="T3" fmla="*/ 23 h 23"/>
                <a:gd name="T4" fmla="*/ 23 w 46"/>
                <a:gd name="T5" fmla="*/ 0 h 23"/>
                <a:gd name="T6" fmla="*/ 46 w 46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3">
                  <a:moveTo>
                    <a:pt x="46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6" y="0"/>
                    <a:pt x="46" y="10"/>
                    <a:pt x="46" y="23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1" name="TextBox 330">
            <a:extLst>
              <a:ext uri="{FF2B5EF4-FFF2-40B4-BE49-F238E27FC236}">
                <a16:creationId xmlns:a16="http://schemas.microsoft.com/office/drawing/2014/main" id="{62109C55-9EBC-4778-80D4-D55D22307915}"/>
              </a:ext>
            </a:extLst>
          </p:cNvPr>
          <p:cNvSpPr txBox="1"/>
          <p:nvPr/>
        </p:nvSpPr>
        <p:spPr>
          <a:xfrm>
            <a:off x="6930190" y="1994600"/>
            <a:ext cx="4874946" cy="52937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IQ" b="1" dirty="0">
                <a:solidFill>
                  <a:srgbClr val="6313DC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1- التراكمية </a:t>
            </a:r>
            <a:r>
              <a:rPr lang="ar-SA" sz="2000" dirty="0" err="1"/>
              <a:t>ﻛل</a:t>
            </a:r>
            <a:r>
              <a:rPr lang="ar-SA" sz="2000" dirty="0"/>
              <a:t> </a:t>
            </a:r>
            <a:r>
              <a:rPr lang="ar-SA" sz="2000" dirty="0" err="1"/>
              <a:t>ﺑﺎﺣث</a:t>
            </a:r>
            <a:r>
              <a:rPr lang="ar-SA" sz="2000" dirty="0"/>
              <a:t> </a:t>
            </a:r>
            <a:r>
              <a:rPr lang="ar-SA" sz="2000" dirty="0" err="1"/>
              <a:t>ﻓﻲ</a:t>
            </a:r>
            <a:r>
              <a:rPr lang="ar-SA" sz="2000" dirty="0"/>
              <a:t> </a:t>
            </a:r>
            <a:r>
              <a:rPr lang="ar-SA" sz="2000" dirty="0" err="1"/>
              <a:t>ﻣﺟﺎل</a:t>
            </a:r>
            <a:r>
              <a:rPr lang="ar-SA" sz="2000" dirty="0"/>
              <a:t> </a:t>
            </a:r>
            <a:r>
              <a:rPr lang="ar-SA" sz="2000" dirty="0" err="1"/>
              <a:t>اﻟﺑﺣث</a:t>
            </a:r>
            <a:r>
              <a:rPr lang="ar-SA" sz="2000" dirty="0"/>
              <a:t> </a:t>
            </a:r>
            <a:r>
              <a:rPr lang="ar-SA" sz="2000" dirty="0" err="1"/>
              <a:t>اﻟﻌﻠﻣﻲ</a:t>
            </a:r>
            <a:r>
              <a:rPr lang="ar-SA" sz="2000" dirty="0"/>
              <a:t> </a:t>
            </a:r>
            <a:r>
              <a:rPr lang="ar-SA" sz="2000" dirty="0" err="1"/>
              <a:t>ﯾﻧطﻠق</a:t>
            </a:r>
            <a:r>
              <a:rPr lang="ar-SA" sz="2000" dirty="0"/>
              <a:t> </a:t>
            </a:r>
            <a:r>
              <a:rPr lang="ar-SA" sz="2000" dirty="0" err="1"/>
              <a:t>ﻣﻣـﺎ</a:t>
            </a:r>
            <a:r>
              <a:rPr lang="ar-SA" sz="2000" dirty="0"/>
              <a:t> </a:t>
            </a:r>
            <a:r>
              <a:rPr lang="ar-SA" sz="2000" dirty="0" err="1"/>
              <a:t>ﺗـم</a:t>
            </a:r>
            <a:r>
              <a:rPr lang="ar-SA" sz="2000" dirty="0"/>
              <a:t> </a:t>
            </a:r>
            <a:r>
              <a:rPr lang="ar-SA" sz="2000" dirty="0" err="1"/>
              <a:t>اﻟﺗوﺻـل</a:t>
            </a:r>
            <a:r>
              <a:rPr lang="ar-SA" sz="2000" dirty="0"/>
              <a:t> </a:t>
            </a:r>
            <a:r>
              <a:rPr lang="ar-SA" sz="2000" dirty="0" err="1"/>
              <a:t>إﻟﯾــﻪ</a:t>
            </a:r>
            <a:r>
              <a:rPr lang="ar-SA" sz="2000" dirty="0"/>
              <a:t> </a:t>
            </a:r>
            <a:r>
              <a:rPr lang="ar-SA" sz="2000" dirty="0" err="1"/>
              <a:t>ﻣﻣــن</a:t>
            </a:r>
            <a:r>
              <a:rPr lang="ar-SA" sz="2000" dirty="0"/>
              <a:t> </a:t>
            </a:r>
            <a:r>
              <a:rPr lang="ar-SA" sz="2000" dirty="0" err="1"/>
              <a:t>ﺳــﺑﻘﻪ</a:t>
            </a:r>
            <a:r>
              <a:rPr lang="ar-SA" sz="2000" dirty="0"/>
              <a:t> </a:t>
            </a:r>
            <a:r>
              <a:rPr lang="ar-SA" sz="2000" dirty="0" err="1"/>
              <a:t>ﻣــن</a:t>
            </a:r>
            <a:r>
              <a:rPr lang="ar-SA" sz="2000" dirty="0"/>
              <a:t> </a:t>
            </a:r>
            <a:r>
              <a:rPr lang="ar-SA" sz="2000" dirty="0" err="1"/>
              <a:t>اﻟﺑــﺎﺣﺛﯾن</a:t>
            </a:r>
            <a:r>
              <a:rPr lang="ar-SA" sz="2000" dirty="0"/>
              <a:t>، </a:t>
            </a:r>
            <a:r>
              <a:rPr lang="ar-SA" sz="2000" dirty="0" err="1"/>
              <a:t>وﯾﻛﻣــل</a:t>
            </a:r>
            <a:r>
              <a:rPr lang="ar-SA" sz="2000" dirty="0"/>
              <a:t> </a:t>
            </a:r>
            <a:r>
              <a:rPr lang="ar-SA" sz="2000" dirty="0" err="1"/>
              <a:t>ﺧطــﺎﻫم</a:t>
            </a:r>
            <a:r>
              <a:rPr lang="ar-SA" sz="2000" dirty="0"/>
              <a:t> أو </a:t>
            </a:r>
            <a:r>
              <a:rPr lang="ar-SA" sz="2000" dirty="0" err="1"/>
              <a:t>ﯾﺻــﺣﺢ</a:t>
            </a:r>
            <a:r>
              <a:rPr lang="ar-SA" sz="2000" dirty="0"/>
              <a:t> أو </a:t>
            </a:r>
            <a:r>
              <a:rPr lang="ar-SA" sz="2000" dirty="0" err="1"/>
              <a:t>ﯾﻠﻐــﻲ</a:t>
            </a:r>
            <a:r>
              <a:rPr lang="ar-SA" sz="2000" dirty="0"/>
              <a:t> </a:t>
            </a:r>
            <a:r>
              <a:rPr lang="ar-SA" sz="2000" dirty="0" err="1"/>
              <a:t>ﻧﺗــﺎﺋﺟﻬم</a:t>
            </a:r>
            <a:r>
              <a:rPr lang="ar-SA" sz="2000" dirty="0"/>
              <a:t>، </a:t>
            </a:r>
            <a:r>
              <a:rPr lang="ar-SA" sz="2000" dirty="0" err="1"/>
              <a:t>وﺑــذﻟك</a:t>
            </a:r>
            <a:r>
              <a:rPr lang="ar-SA" sz="2000" dirty="0"/>
              <a:t> </a:t>
            </a:r>
            <a:r>
              <a:rPr lang="ar-SA" sz="2000" dirty="0" err="1"/>
              <a:t>ﻓــﺎن</a:t>
            </a:r>
            <a:r>
              <a:rPr lang="ar-SA" sz="2000" dirty="0"/>
              <a:t> </a:t>
            </a:r>
            <a:r>
              <a:rPr lang="ar-SA" sz="2000" dirty="0" err="1"/>
              <a:t>اﻟﺣﻘﯾﻘــﺔ</a:t>
            </a:r>
            <a:r>
              <a:rPr lang="ar-SA" sz="2000" dirty="0"/>
              <a:t> </a:t>
            </a:r>
            <a:r>
              <a:rPr lang="ar-SA" sz="2000" dirty="0" err="1"/>
              <a:t>اﻟﻌﻠﻣﯾــﺔ</a:t>
            </a:r>
            <a:r>
              <a:rPr lang="ar-SA" sz="2000" dirty="0"/>
              <a:t> </a:t>
            </a:r>
            <a:r>
              <a:rPr lang="ar-SA" sz="2000" dirty="0" err="1"/>
              <a:t>ﻫــﻲ</a:t>
            </a:r>
            <a:r>
              <a:rPr lang="ar-SA" sz="2000" dirty="0"/>
              <a:t> </a:t>
            </a:r>
            <a:r>
              <a:rPr lang="ar-SA" sz="2000" dirty="0" err="1"/>
              <a:t>ﺣﻘﯾﻘــﺔ</a:t>
            </a:r>
            <a:r>
              <a:rPr lang="ar-SA" sz="2000" dirty="0"/>
              <a:t> </a:t>
            </a:r>
            <a:r>
              <a:rPr lang="ar-SA" sz="2000" dirty="0" err="1"/>
              <a:t>ﻧﺳــﺑﯾﺔ</a:t>
            </a:r>
            <a:r>
              <a:rPr lang="ar-SA" sz="2000" dirty="0"/>
              <a:t> </a:t>
            </a:r>
            <a:r>
              <a:rPr lang="ar-SA" sz="2000" dirty="0" err="1"/>
              <a:t>ﯾــﺗم</a:t>
            </a:r>
            <a:r>
              <a:rPr lang="ar-SA" sz="2000" dirty="0"/>
              <a:t> </a:t>
            </a:r>
            <a:r>
              <a:rPr lang="ar-SA" sz="2000" dirty="0" err="1"/>
              <a:t>إﺛﺑــﺎت</a:t>
            </a:r>
            <a:r>
              <a:rPr lang="ar-SA" sz="2000" dirty="0"/>
              <a:t> </a:t>
            </a:r>
            <a:r>
              <a:rPr lang="ar-SA" sz="2000" dirty="0" err="1"/>
              <a:t>ﺻــﺣﺗﻬﺎ</a:t>
            </a:r>
            <a:r>
              <a:rPr lang="ar-SA" sz="2000" dirty="0"/>
              <a:t> أو </a:t>
            </a:r>
            <a:r>
              <a:rPr lang="ar-SA" sz="2000" dirty="0" err="1"/>
              <a:t>ﻧﻔﯾﻬــﺎ</a:t>
            </a:r>
            <a:r>
              <a:rPr lang="ar-SA" sz="2000" dirty="0"/>
              <a:t> </a:t>
            </a:r>
            <a:r>
              <a:rPr lang="ar-SA" sz="2000" dirty="0" err="1"/>
              <a:t>ﺧــﻼل</a:t>
            </a:r>
            <a:r>
              <a:rPr lang="ar-SA" sz="2000" dirty="0"/>
              <a:t> </a:t>
            </a:r>
            <a:r>
              <a:rPr lang="ar-SA" sz="2000" dirty="0" err="1"/>
              <a:t>ﻣــدة</a:t>
            </a:r>
            <a:r>
              <a:rPr lang="ar-SA" sz="2000" dirty="0"/>
              <a:t> </a:t>
            </a:r>
            <a:r>
              <a:rPr lang="ar-SA" sz="2000" dirty="0" err="1"/>
              <a:t>زﻣﻧﯾــﺔ</a:t>
            </a:r>
            <a:r>
              <a:rPr lang="ar-SA" sz="2000" dirty="0"/>
              <a:t> </a:t>
            </a:r>
            <a:r>
              <a:rPr lang="ar-SA" sz="2000" dirty="0" err="1"/>
              <a:t>ﻣﺣــددة</a:t>
            </a:r>
            <a:r>
              <a:rPr lang="ar-SA" sz="2000" dirty="0"/>
              <a:t>، </a:t>
            </a:r>
            <a:r>
              <a:rPr lang="ar-SA" sz="2000" dirty="0" err="1"/>
              <a:t>وﻫﻲ</a:t>
            </a:r>
            <a:r>
              <a:rPr lang="ar-SA" sz="2000" dirty="0"/>
              <a:t> </a:t>
            </a:r>
            <a:r>
              <a:rPr lang="ar-SA" sz="2000" dirty="0" err="1"/>
              <a:t>ﺗﺗطور</a:t>
            </a:r>
            <a:r>
              <a:rPr lang="ar-SA" sz="2000" dirty="0"/>
              <a:t> </a:t>
            </a:r>
            <a:r>
              <a:rPr lang="ar-SA" sz="2000" dirty="0" err="1"/>
              <a:t>ﺑﺎﺳﺗﻣرار</a:t>
            </a:r>
            <a:r>
              <a:rPr lang="ar-SA" sz="2000" dirty="0"/>
              <a:t> </a:t>
            </a:r>
            <a:r>
              <a:rPr lang="ar-SA" sz="2000" dirty="0" err="1"/>
              <a:t>وﻻ</a:t>
            </a:r>
            <a:r>
              <a:rPr lang="ar-SA" sz="2000" dirty="0"/>
              <a:t> </a:t>
            </a:r>
            <a:r>
              <a:rPr lang="ar-SA" sz="2000" dirty="0" err="1"/>
              <a:t>ﺗﻘف</a:t>
            </a:r>
            <a:r>
              <a:rPr lang="ar-SA" sz="2000" dirty="0"/>
              <a:t> </a:t>
            </a:r>
            <a:r>
              <a:rPr lang="ar-SA" sz="2000" dirty="0" err="1"/>
              <a:t>ﻋﻧد</a:t>
            </a:r>
            <a:r>
              <a:rPr lang="ar-SA" sz="2000" dirty="0"/>
              <a:t> </a:t>
            </a:r>
            <a:r>
              <a:rPr lang="ar-SA" sz="2000" dirty="0" err="1"/>
              <a:t>ﺣد</a:t>
            </a:r>
            <a:r>
              <a:rPr lang="ar-SA" sz="2000" dirty="0"/>
              <a:t> </a:t>
            </a:r>
            <a:r>
              <a:rPr lang="ar-SA" sz="2000" dirty="0" err="1"/>
              <a:t>ﻣﻌﯾن</a:t>
            </a:r>
            <a:r>
              <a:rPr lang="ar-SA" sz="2000" dirty="0"/>
              <a:t>، </a:t>
            </a:r>
            <a:r>
              <a:rPr lang="ar-SA" sz="2000" dirty="0" err="1"/>
              <a:t>وﯾﻣﻛن</a:t>
            </a:r>
            <a:r>
              <a:rPr lang="ar-SA" sz="2000" dirty="0"/>
              <a:t> أن </a:t>
            </a:r>
            <a:r>
              <a:rPr lang="ar-SA" sz="2000" dirty="0" err="1"/>
              <a:t>ﺗﺗﺑدل</a:t>
            </a:r>
            <a:r>
              <a:rPr lang="ar-SA" sz="2000" dirty="0"/>
              <a:t> أو </a:t>
            </a:r>
            <a:r>
              <a:rPr lang="ar-SA" sz="2000" dirty="0" err="1"/>
              <a:t>ﺗﺗﻐﯾر</a:t>
            </a:r>
            <a:r>
              <a:rPr lang="ar-SA" sz="2000" dirty="0"/>
              <a:t>.</a:t>
            </a:r>
            <a:endParaRPr lang="ar-IQ" sz="2000" dirty="0"/>
          </a:p>
          <a:p>
            <a:pPr algn="r">
              <a:lnSpc>
                <a:spcPct val="150000"/>
              </a:lnSpc>
            </a:pPr>
            <a:r>
              <a:rPr lang="ar-IQ" sz="2000" b="1" dirty="0">
                <a:solidFill>
                  <a:srgbClr val="6313DC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ar-IQ" sz="2400" b="1" dirty="0">
                <a:solidFill>
                  <a:srgbClr val="6313DC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ar-IQ" sz="2400" b="1" dirty="0" err="1">
                <a:solidFill>
                  <a:srgbClr val="6313DC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التظيم</a:t>
            </a:r>
            <a:r>
              <a:rPr lang="ar-IQ" sz="2000" b="1" dirty="0">
                <a:solidFill>
                  <a:srgbClr val="002060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ﯾﻌﻧﻲ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ﺗﻧظﯾم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طرﯾﻘﺔ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اﻟﺗﻔﻛﯾر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،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ﻓﺎﻟﺑﺎﺣث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ﻻ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ﯾﻧﺎﻗش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ظواﻫر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ﻣﻔﻛﻛـﺔ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أو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ﻣﺗﻧﺎﺛرة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ﺑل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ﯾدرس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اﻟظواﻫر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ﺑﺣﺳب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ﻋﻼﻗﺗﻬﺎ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ﺑﺎﻟظواﻫر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اﻷﺧرى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،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ﻓﯾﺗوﺻل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إﻟﻰ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اﻟﻌﻼﻗـﺔ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ﺑـﯾن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اﻟﺳﺑب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IQ" sz="2000" dirty="0" err="1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واﻟﻧﺗﯾﺟﺔ</a:t>
            </a:r>
            <a:r>
              <a:rPr lang="ar-IQ" sz="2000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GB" sz="2000" dirty="0"/>
          </a:p>
          <a:p>
            <a:pPr algn="r"/>
            <a:r>
              <a:rPr lang="en-GB" sz="2000" dirty="0"/>
              <a:t> </a:t>
            </a:r>
          </a:p>
          <a:p>
            <a:pPr algn="l"/>
            <a:endParaRPr lang="en-US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3DF722C9-361F-401E-AD34-54132A8436B3}"/>
              </a:ext>
            </a:extLst>
          </p:cNvPr>
          <p:cNvSpPr txBox="1"/>
          <p:nvPr/>
        </p:nvSpPr>
        <p:spPr>
          <a:xfrm>
            <a:off x="4415336" y="1336769"/>
            <a:ext cx="4284026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ar-IQ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صفات التفكير العلمي</a:t>
            </a:r>
            <a:endParaRPr lang="en-US" sz="2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7A54786-F3A1-4D00-9B7B-B4532818AD1B}"/>
              </a:ext>
            </a:extLst>
          </p:cNvPr>
          <p:cNvSpPr txBox="1"/>
          <p:nvPr/>
        </p:nvSpPr>
        <p:spPr>
          <a:xfrm>
            <a:off x="125003" y="1336769"/>
            <a:ext cx="6705601" cy="5847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400" dirty="0"/>
              <a:t> </a:t>
            </a:r>
          </a:p>
          <a:p>
            <a:pPr algn="r" rtl="1"/>
            <a:r>
              <a:rPr lang="ar-IQ" sz="2000" b="1" dirty="0">
                <a:solidFill>
                  <a:srgbClr val="002060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3- البحث عن الأسباب</a:t>
            </a:r>
            <a:r>
              <a:rPr lang="ar-IQ" sz="2400" b="1" dirty="0">
                <a:solidFill>
                  <a:srgbClr val="002060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ar-SA" sz="2400" dirty="0"/>
              <a:t>إن </a:t>
            </a:r>
            <a:r>
              <a:rPr lang="ar-SA" sz="2400" dirty="0" err="1"/>
              <a:t>ﻣﻌرﻓـﺔ</a:t>
            </a:r>
            <a:r>
              <a:rPr lang="ar-SA" sz="2400" dirty="0"/>
              <a:t> </a:t>
            </a:r>
            <a:r>
              <a:rPr lang="ar-SA" sz="2400" dirty="0" err="1"/>
              <a:t>أﺳــﺑﺎب</a:t>
            </a:r>
            <a:r>
              <a:rPr lang="ar-SA" sz="2400" dirty="0"/>
              <a:t> </a:t>
            </a:r>
            <a:r>
              <a:rPr lang="ar-SA" sz="2400" dirty="0" err="1"/>
              <a:t>اﻟظــﺎﻫرة</a:t>
            </a:r>
            <a:r>
              <a:rPr lang="ar-SA" sz="2400" dirty="0"/>
              <a:t> </a:t>
            </a:r>
            <a:r>
              <a:rPr lang="ar-SA" sz="2400" dirty="0" err="1"/>
              <a:t>ﺗﻣﻛن</a:t>
            </a:r>
            <a:r>
              <a:rPr lang="ar-SA" sz="2400" dirty="0"/>
              <a:t> </a:t>
            </a:r>
            <a:r>
              <a:rPr lang="ar-SA" sz="2400" dirty="0" err="1"/>
              <a:t>ﻣن</a:t>
            </a:r>
            <a:r>
              <a:rPr lang="ar-SA" sz="2400" dirty="0"/>
              <a:t> </a:t>
            </a:r>
            <a:r>
              <a:rPr lang="ar-SA" sz="2400" dirty="0" err="1"/>
              <a:t>إﯾﺟﺎد</a:t>
            </a:r>
            <a:r>
              <a:rPr lang="ar-SA" sz="2400" dirty="0"/>
              <a:t> </a:t>
            </a:r>
            <a:r>
              <a:rPr lang="ar-SA" sz="2400" dirty="0" err="1"/>
              <a:t>اﻟﺣﻠول</a:t>
            </a:r>
            <a:r>
              <a:rPr lang="ar-SA" sz="2400" dirty="0"/>
              <a:t> </a:t>
            </a:r>
            <a:r>
              <a:rPr lang="ar-SA" sz="2400" dirty="0" err="1"/>
              <a:t>ﻟﻣﺷﻛﻠﺗﻬﺎ</a:t>
            </a:r>
            <a:r>
              <a:rPr lang="ar-SA" sz="2400" dirty="0"/>
              <a:t> أو </a:t>
            </a:r>
            <a:r>
              <a:rPr lang="ar-SA" sz="2400" dirty="0" err="1"/>
              <a:t>اﻟﺳﯾطرة</a:t>
            </a:r>
            <a:r>
              <a:rPr lang="ar-SA" sz="2400" dirty="0"/>
              <a:t> </a:t>
            </a:r>
            <a:r>
              <a:rPr lang="ar-SA" sz="2400" dirty="0" err="1"/>
              <a:t>ﻋﻠﯾﻬﺎ</a:t>
            </a:r>
            <a:r>
              <a:rPr lang="ar-SA" sz="2400" dirty="0"/>
              <a:t> أو </a:t>
            </a:r>
            <a:r>
              <a:rPr lang="ar-SA" sz="2400" dirty="0" err="1"/>
              <a:t>اﻟﺗﺣﻛم</a:t>
            </a:r>
            <a:r>
              <a:rPr lang="ar-SA" sz="2400" dirty="0"/>
              <a:t> </a:t>
            </a:r>
            <a:r>
              <a:rPr lang="ar-SA" sz="2400" dirty="0" err="1"/>
              <a:t>ﺑﻬﺎ</a:t>
            </a:r>
            <a:r>
              <a:rPr lang="ar-SA" sz="2400" dirty="0"/>
              <a:t>.</a:t>
            </a:r>
            <a:endParaRPr lang="en-GB" sz="2400" dirty="0"/>
          </a:p>
          <a:p>
            <a:pPr algn="r" rtl="1"/>
            <a:r>
              <a:rPr lang="en-GB" sz="2000" b="1" dirty="0">
                <a:solidFill>
                  <a:srgbClr val="1E3ADA"/>
                </a:solidFill>
                <a:highlight>
                  <a:srgbClr val="FFFF00"/>
                </a:highlight>
                <a:latin typeface="Segoe UI Light" panose="020B0502040204020203" pitchFamily="34" charset="0"/>
                <a:cs typeface="Segoe UI Light" panose="020B0502040204020203" pitchFamily="34" charset="0"/>
              </a:rPr>
              <a:t> </a:t>
            </a:r>
            <a:r>
              <a:rPr lang="ar-IQ" sz="2000" b="1" dirty="0">
                <a:solidFill>
                  <a:srgbClr val="1E3ADA"/>
                </a:solidFill>
                <a:highlight>
                  <a:srgbClr val="FFFF00"/>
                </a:highlight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ar-IQ" sz="2400" b="1" dirty="0">
                <a:solidFill>
                  <a:srgbClr val="1E3ADA"/>
                </a:solidFill>
                <a:highlight>
                  <a:srgbClr val="FFFF00"/>
                </a:highlight>
                <a:latin typeface="Segoe UI Light" panose="020B0502040204020203" pitchFamily="34" charset="0"/>
                <a:cs typeface="Segoe UI Light" panose="020B0502040204020203" pitchFamily="34" charset="0"/>
              </a:rPr>
              <a:t>4- الشمولية واليقين</a:t>
            </a:r>
            <a:r>
              <a:rPr lang="en-US" sz="2400" b="1" dirty="0">
                <a:solidFill>
                  <a:srgbClr val="1E3ADA"/>
                </a:solidFill>
                <a:highlight>
                  <a:srgbClr val="FFFF00"/>
                </a:highlight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ar-SA" sz="2400" dirty="0" err="1">
                <a:cs typeface="+mj-cs"/>
              </a:rPr>
              <a:t>ﻓﺎﻟﺑﺎﺣـث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ﻋﻧـدﻣﺎ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ﯾﺗﺣـدث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ﻋـن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ﻣﺣﺎﺳب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ﻣﺎ</a:t>
            </a:r>
            <a:r>
              <a:rPr lang="ar-SA" sz="2400" dirty="0">
                <a:cs typeface="+mj-cs"/>
              </a:rPr>
              <a:t>، </a:t>
            </a:r>
            <a:r>
              <a:rPr lang="ar-SA" sz="2400" dirty="0" err="1">
                <a:cs typeface="+mj-cs"/>
              </a:rPr>
              <a:t>ﻓﻬو</a:t>
            </a:r>
            <a:r>
              <a:rPr lang="ar-SA" sz="2400" dirty="0">
                <a:cs typeface="+mj-cs"/>
              </a:rPr>
              <a:t> ﻻ </a:t>
            </a:r>
            <a:r>
              <a:rPr lang="ar-SA" sz="2400" dirty="0" err="1">
                <a:cs typeface="+mj-cs"/>
              </a:rPr>
              <a:t>ﯾﻘﺻد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ﻣﺣﺎﺳﺑ</a:t>
            </a:r>
            <a:r>
              <a:rPr lang="ar-SA" sz="2400" dirty="0">
                <a:cs typeface="+mj-cs"/>
              </a:rPr>
              <a:t> ﺎً </a:t>
            </a:r>
            <a:r>
              <a:rPr lang="ar-IQ" sz="2400" dirty="0">
                <a:cs typeface="+mj-cs"/>
              </a:rPr>
              <a:t>معينا </a:t>
            </a:r>
            <a:r>
              <a:rPr lang="ar-SA" sz="2400" dirty="0" err="1">
                <a:cs typeface="+mj-cs"/>
              </a:rPr>
              <a:t>ﺑل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ﺑﻘﺻد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ﺟﻣﯾﻊ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اﻟﻣﺣﺎﺳـﺑﯾن</a:t>
            </a:r>
            <a:r>
              <a:rPr lang="ar-SA" sz="2400" dirty="0">
                <a:cs typeface="+mj-cs"/>
              </a:rPr>
              <a:t>، </a:t>
            </a:r>
            <a:r>
              <a:rPr lang="ar-SA" sz="2400" dirty="0" err="1">
                <a:cs typeface="+mj-cs"/>
              </a:rPr>
              <a:t>وﻋﻧـدﻣﺎ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ﯾﺗﺣـدث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ﻋـن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ﻗـــﺎﻧون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اﻟﺟﺎذﺑﯾـــﺔ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ﻓﻬـــو</a:t>
            </a:r>
            <a:r>
              <a:rPr lang="ar-SA" sz="2400" dirty="0">
                <a:cs typeface="+mj-cs"/>
              </a:rPr>
              <a:t> ﻻ </a:t>
            </a:r>
            <a:r>
              <a:rPr lang="ar-SA" sz="2400" dirty="0" err="1">
                <a:cs typeface="+mj-cs"/>
              </a:rPr>
              <a:t>ﯾﺗﺣـــدث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ﻋـــن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ﺟﺳـــم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ﻣﻌـــﯾن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ﺑـــل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ﻛـــل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ﺟﺳـــم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ﯾﺳـــﻘط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ﻣـــن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اﻷﻋﻠـــﻰ</a:t>
            </a:r>
            <a:r>
              <a:rPr lang="ar-SA" sz="2400" dirty="0">
                <a:cs typeface="+mj-cs"/>
              </a:rPr>
              <a:t> </a:t>
            </a:r>
            <a:r>
              <a:rPr lang="ar-SA" sz="2400" dirty="0" err="1">
                <a:cs typeface="+mj-cs"/>
              </a:rPr>
              <a:t>إﻟـــﻰ</a:t>
            </a:r>
            <a:r>
              <a:rPr lang="en-US" sz="2400" dirty="0">
                <a:cs typeface="+mj-cs"/>
              </a:rPr>
              <a:t> </a:t>
            </a:r>
            <a:r>
              <a:rPr lang="ar-IQ" sz="2400" dirty="0">
                <a:cs typeface="+mj-cs"/>
              </a:rPr>
              <a:t>ا</a:t>
            </a:r>
            <a:r>
              <a:rPr lang="ar-SA" sz="2400" dirty="0" err="1">
                <a:cs typeface="+mj-cs"/>
              </a:rPr>
              <a:t>ﻷﺳــﻔل</a:t>
            </a:r>
            <a:endParaRPr lang="ar-IQ" sz="2400" dirty="0">
              <a:cs typeface="+mj-cs"/>
            </a:endParaRPr>
          </a:p>
          <a:p>
            <a:pPr algn="r" rtl="1"/>
            <a:r>
              <a:rPr lang="ar-IQ" sz="2400" b="1" dirty="0"/>
              <a:t>اليقين </a:t>
            </a:r>
            <a:r>
              <a:rPr lang="ar-SA" sz="2000" dirty="0"/>
              <a:t>أي إن </a:t>
            </a:r>
            <a:r>
              <a:rPr lang="ar-SA" sz="2000" dirty="0" err="1"/>
              <a:t>اﻟﺣﻘــﺎﺋق</a:t>
            </a:r>
            <a:r>
              <a:rPr lang="ar-SA" sz="2000" dirty="0"/>
              <a:t> </a:t>
            </a:r>
            <a:r>
              <a:rPr lang="ar-SA" sz="2000" dirty="0" err="1"/>
              <a:t>اﻟﻌﻠﻣﯾــﺔ</a:t>
            </a:r>
            <a:r>
              <a:rPr lang="ar-SA" sz="2000" dirty="0"/>
              <a:t> </a:t>
            </a:r>
            <a:r>
              <a:rPr lang="ar-SA" sz="2000" dirty="0" err="1"/>
              <a:t>ﯾﻧﺑﻐــﻲ</a:t>
            </a:r>
            <a:r>
              <a:rPr lang="ar-SA" sz="2000" dirty="0"/>
              <a:t> أن </a:t>
            </a:r>
            <a:r>
              <a:rPr lang="ar-SA" sz="2000" dirty="0" err="1"/>
              <a:t>ﺗﺳـــﺗﻧد</a:t>
            </a:r>
            <a:r>
              <a:rPr lang="ar-SA" sz="2000" dirty="0"/>
              <a:t> </a:t>
            </a:r>
            <a:r>
              <a:rPr lang="ar-SA" sz="2000" dirty="0" err="1"/>
              <a:t>اﻟـــﻰ</a:t>
            </a:r>
            <a:r>
              <a:rPr lang="ar-SA" sz="2000" dirty="0"/>
              <a:t> </a:t>
            </a:r>
            <a:r>
              <a:rPr lang="ar-SA" sz="2000" dirty="0" err="1"/>
              <a:t>ﻣﺟﻣوﻋـــﺔ</a:t>
            </a:r>
            <a:r>
              <a:rPr lang="ar-SA" sz="2000" dirty="0"/>
              <a:t> </a:t>
            </a:r>
            <a:r>
              <a:rPr lang="ar-SA" sz="2000" dirty="0" err="1"/>
              <a:t>ﻛﺎﻓﯾـــﺔ</a:t>
            </a:r>
            <a:r>
              <a:rPr lang="ar-SA" sz="2000" dirty="0"/>
              <a:t> </a:t>
            </a:r>
            <a:r>
              <a:rPr lang="ar-SA" sz="2000" dirty="0" err="1"/>
              <a:t>ﻣـــن</a:t>
            </a:r>
            <a:r>
              <a:rPr lang="ar-SA" sz="2000" dirty="0"/>
              <a:t> </a:t>
            </a:r>
            <a:r>
              <a:rPr lang="ar-SA" sz="2000" dirty="0" err="1"/>
              <a:t>اﻷدﻟـــﺔ</a:t>
            </a:r>
            <a:r>
              <a:rPr lang="ar-SA" sz="2000" dirty="0"/>
              <a:t> </a:t>
            </a:r>
            <a:r>
              <a:rPr lang="ar-SA" sz="2000" dirty="0" err="1"/>
              <a:t>اﻟﻣوﺿـــوﻋﯾﺔ</a:t>
            </a:r>
            <a:r>
              <a:rPr lang="ar-SA" sz="2000" dirty="0"/>
              <a:t> </a:t>
            </a:r>
            <a:r>
              <a:rPr lang="ar-SA" sz="2000" dirty="0" err="1"/>
              <a:t>اﻟﻣﻘﻧﻌـــﺔ</a:t>
            </a:r>
            <a:r>
              <a:rPr lang="ar-SA" sz="2000" dirty="0"/>
              <a:t> </a:t>
            </a:r>
            <a:r>
              <a:rPr lang="ar-SA" sz="2000" dirty="0" err="1"/>
              <a:t>اﻟﻘﺎﺑﻠـــﺔ</a:t>
            </a:r>
            <a:r>
              <a:rPr lang="ar-SA" sz="2000" dirty="0"/>
              <a:t> </a:t>
            </a:r>
            <a:r>
              <a:rPr lang="ar-SA" sz="2000" dirty="0" err="1"/>
              <a:t>ﻟﻠﺗﺣﻘـــق</a:t>
            </a:r>
            <a:endParaRPr lang="ar-IQ" sz="2000" dirty="0"/>
          </a:p>
          <a:p>
            <a:pPr algn="r" rtl="1"/>
            <a:r>
              <a:rPr lang="ar-IQ" sz="2400" b="1" dirty="0">
                <a:solidFill>
                  <a:srgbClr val="6313DC"/>
                </a:solidFill>
                <a:highlight>
                  <a:srgbClr val="FFFF00"/>
                </a:highlight>
              </a:rPr>
              <a:t>5- الدقة والتجريد : </a:t>
            </a:r>
            <a:r>
              <a:rPr lang="ar-SA" sz="2400" dirty="0" err="1"/>
              <a:t>اﺳــــﺗﻌﻣﺎل</a:t>
            </a:r>
            <a:r>
              <a:rPr lang="ar-SA" sz="2400" dirty="0"/>
              <a:t> </a:t>
            </a:r>
            <a:r>
              <a:rPr lang="ar-SA" sz="2400" dirty="0" err="1"/>
              <a:t>ﻟﻐــــﺔ</a:t>
            </a:r>
            <a:r>
              <a:rPr lang="ar-SA" sz="2400" dirty="0"/>
              <a:t> </a:t>
            </a:r>
            <a:r>
              <a:rPr lang="ar-SA" sz="2400" dirty="0" err="1"/>
              <a:t>اﻷرﻗــــﺎم</a:t>
            </a:r>
            <a:r>
              <a:rPr lang="ar-SA" sz="2400" dirty="0"/>
              <a:t> </a:t>
            </a:r>
            <a:r>
              <a:rPr lang="ar-SA" sz="2400" dirty="0" err="1"/>
              <a:t>واﻟﻌﻼﻗــــﺎت</a:t>
            </a:r>
            <a:r>
              <a:rPr lang="ar-SA" sz="2400" dirty="0"/>
              <a:t> </a:t>
            </a:r>
            <a:r>
              <a:rPr lang="ar-SA" sz="2400" dirty="0" err="1"/>
              <a:t>اﻟرﯾﺎﺿــــﯾﺔ</a:t>
            </a:r>
            <a:r>
              <a:rPr lang="ar-SA" sz="2400" dirty="0"/>
              <a:t> </a:t>
            </a:r>
            <a:r>
              <a:rPr lang="ar-SA" sz="2400" dirty="0" err="1"/>
              <a:t>اﻟﻣﺣددة</a:t>
            </a:r>
            <a:r>
              <a:rPr lang="ar-SA" sz="2400" dirty="0"/>
              <a:t> </a:t>
            </a:r>
            <a:r>
              <a:rPr lang="ar-SA" sz="2400" dirty="0" err="1"/>
              <a:t>ﻟﻐرض</a:t>
            </a:r>
            <a:r>
              <a:rPr lang="ar-SA" sz="2400" dirty="0"/>
              <a:t> </a:t>
            </a:r>
            <a:r>
              <a:rPr lang="ar-SA" sz="2400" dirty="0" err="1"/>
              <a:t>اﻟوﺻول</a:t>
            </a:r>
            <a:r>
              <a:rPr lang="ar-SA" sz="2400" dirty="0"/>
              <a:t> </a:t>
            </a:r>
            <a:r>
              <a:rPr lang="ar-SA" sz="2400" dirty="0" err="1"/>
              <a:t>إﻟﻰ</a:t>
            </a:r>
            <a:r>
              <a:rPr lang="ar-SA" sz="2400" dirty="0"/>
              <a:t> </a:t>
            </a:r>
            <a:r>
              <a:rPr lang="ar-SA" sz="2400" dirty="0" err="1"/>
              <a:t>ﻓﻬم</a:t>
            </a:r>
            <a:r>
              <a:rPr lang="ar-SA" sz="2400" dirty="0"/>
              <a:t> </a:t>
            </a:r>
            <a:r>
              <a:rPr lang="ar-SA" sz="2400" dirty="0" err="1"/>
              <a:t>اﻟظواﻫرﻓﺎﺳــﺗﻌﻣﺎل</a:t>
            </a:r>
            <a:r>
              <a:rPr lang="ar-SA" sz="2400" dirty="0"/>
              <a:t> </a:t>
            </a:r>
            <a:r>
              <a:rPr lang="ar-SA" sz="2400" dirty="0" err="1"/>
              <a:t>ﻣﺻــطﻠﺢ</a:t>
            </a:r>
            <a:r>
              <a:rPr lang="ar-SA" sz="2400" dirty="0"/>
              <a:t> </a:t>
            </a:r>
            <a:r>
              <a:rPr lang="ar-SA" sz="2400" dirty="0" err="1"/>
              <a:t>ﺿــﻌﯾف</a:t>
            </a:r>
            <a:r>
              <a:rPr lang="ar-SA" sz="2400" dirty="0"/>
              <a:t>، </a:t>
            </a:r>
            <a:r>
              <a:rPr lang="ar-SA" sz="2400" dirty="0" err="1"/>
              <a:t>ﻣﺗوﺳــط</a:t>
            </a:r>
            <a:r>
              <a:rPr lang="ar-SA" sz="2400" dirty="0"/>
              <a:t>، </a:t>
            </a:r>
            <a:r>
              <a:rPr lang="ar-SA" sz="2400" dirty="0" err="1"/>
              <a:t>ﺟﯾــد</a:t>
            </a:r>
            <a:r>
              <a:rPr lang="ar-SA" sz="2400" dirty="0"/>
              <a:t> ﻻ </a:t>
            </a:r>
            <a:r>
              <a:rPr lang="ar-SA" sz="2400" dirty="0" err="1"/>
              <a:t>ﯾﻌﻧــﻲ</a:t>
            </a:r>
            <a:r>
              <a:rPr lang="ar-SA" sz="2400" dirty="0"/>
              <a:t> </a:t>
            </a:r>
            <a:r>
              <a:rPr lang="ar-SA" sz="2400" dirty="0" err="1"/>
              <a:t>ﻟﻠﺑﺎﺣــث</a:t>
            </a:r>
            <a:r>
              <a:rPr lang="ar-SA" sz="2400" dirty="0"/>
              <a:t> </a:t>
            </a:r>
            <a:r>
              <a:rPr lang="ar-SA" sz="2400" dirty="0" err="1"/>
              <a:t>ﺷــﯾﺋﺎً</a:t>
            </a:r>
            <a:r>
              <a:rPr lang="ar-SA" sz="2400" dirty="0"/>
              <a:t> </a:t>
            </a:r>
            <a:r>
              <a:rPr lang="ar-SA" sz="2400" dirty="0" err="1"/>
              <a:t>ﻣﺣــدداً</a:t>
            </a:r>
            <a:r>
              <a:rPr lang="ar-SA" sz="2400" dirty="0"/>
              <a:t>، </a:t>
            </a:r>
            <a:r>
              <a:rPr lang="ar-SA" sz="2400" dirty="0" err="1"/>
              <a:t>ﻛﻣﺛــــل</a:t>
            </a:r>
            <a:r>
              <a:rPr lang="ar-SA" sz="2400" dirty="0"/>
              <a:t> </a:t>
            </a:r>
            <a:r>
              <a:rPr lang="ar-SA" sz="2400" dirty="0" err="1"/>
              <a:t>اﻟﻘــــول</a:t>
            </a:r>
            <a:r>
              <a:rPr lang="ar-SA" sz="2400" dirty="0"/>
              <a:t> أن </a:t>
            </a:r>
            <a:r>
              <a:rPr lang="ar-SA" sz="2400" dirty="0" err="1"/>
              <a:t>اﻟطﺎﻟــــب</a:t>
            </a:r>
            <a:r>
              <a:rPr lang="ar-SA" sz="2400" dirty="0"/>
              <a:t> </a:t>
            </a:r>
            <a:r>
              <a:rPr lang="ar-SA" sz="2400" dirty="0" err="1"/>
              <a:t>ﺣﻘــــق</a:t>
            </a:r>
            <a:r>
              <a:rPr lang="ar-SA" sz="2400" dirty="0"/>
              <a:t> </a:t>
            </a:r>
            <a:r>
              <a:rPr lang="ar-SA" sz="2400" dirty="0" err="1"/>
              <a:t>درﺟــــﺔ</a:t>
            </a:r>
            <a:r>
              <a:rPr lang="ar-SA" sz="2400" dirty="0"/>
              <a:t> </a:t>
            </a:r>
            <a:r>
              <a:rPr lang="ar-SA" sz="2400" dirty="0" err="1"/>
              <a:t>ﻧﺟــــﺎح</a:t>
            </a:r>
            <a:r>
              <a:rPr lang="ar-SA" sz="2400" dirty="0"/>
              <a:t> </a:t>
            </a:r>
            <a:r>
              <a:rPr lang="en-GB" sz="2400" dirty="0"/>
              <a:t>%60</a:t>
            </a:r>
            <a:r>
              <a:rPr lang="ar-SA" sz="2400" dirty="0"/>
              <a:t> أو </a:t>
            </a:r>
            <a:r>
              <a:rPr lang="en-GB" sz="2400" dirty="0"/>
              <a:t>%90</a:t>
            </a:r>
            <a:r>
              <a:rPr lang="ar-SA" sz="2400" dirty="0"/>
              <a:t>، </a:t>
            </a:r>
            <a:endParaRPr lang="en-GB" sz="2800" b="1" dirty="0">
              <a:solidFill>
                <a:srgbClr val="6313DC"/>
              </a:solidFill>
            </a:endParaRPr>
          </a:p>
          <a:p>
            <a:pPr algn="r" rtl="1"/>
            <a:endParaRPr lang="en-GB" b="1" dirty="0">
              <a:solidFill>
                <a:srgbClr val="1E3ADA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rtl="1"/>
            <a:endParaRPr lang="en-US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73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D14F9816-D761-44CD-80AC-A13A6A2BF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92834" y="3292485"/>
            <a:ext cx="584970" cy="615624"/>
            <a:chOff x="4127500" y="2909888"/>
            <a:chExt cx="330200" cy="315913"/>
          </a:xfrm>
        </p:grpSpPr>
        <p:sp>
          <p:nvSpPr>
            <p:cNvPr id="182" name="Oval 268">
              <a:extLst>
                <a:ext uri="{FF2B5EF4-FFF2-40B4-BE49-F238E27FC236}">
                  <a16:creationId xmlns:a16="http://schemas.microsoft.com/office/drawing/2014/main" id="{8D0C8D9D-E9ED-445E-B175-12C0160A5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9725" y="3060701"/>
              <a:ext cx="76200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269">
              <a:extLst>
                <a:ext uri="{FF2B5EF4-FFF2-40B4-BE49-F238E27FC236}">
                  <a16:creationId xmlns:a16="http://schemas.microsoft.com/office/drawing/2014/main" id="{86759DBE-9B84-4D15-8B20-34E76E5F5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3135313"/>
              <a:ext cx="109538" cy="60325"/>
            </a:xfrm>
            <a:custGeom>
              <a:avLst/>
              <a:gdLst>
                <a:gd name="T0" fmla="*/ 22 w 29"/>
                <a:gd name="T1" fmla="*/ 16 h 16"/>
                <a:gd name="T2" fmla="*/ 0 w 29"/>
                <a:gd name="T3" fmla="*/ 16 h 16"/>
                <a:gd name="T4" fmla="*/ 16 w 29"/>
                <a:gd name="T5" fmla="*/ 0 h 16"/>
                <a:gd name="T6" fmla="*/ 29 w 2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2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1" y="0"/>
                    <a:pt x="26" y="3"/>
                    <a:pt x="29" y="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Oval 270">
              <a:extLst>
                <a:ext uri="{FF2B5EF4-FFF2-40B4-BE49-F238E27FC236}">
                  <a16:creationId xmlns:a16="http://schemas.microsoft.com/office/drawing/2014/main" id="{0524A632-17BB-4AA9-A49C-41BE94905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0863" y="3060701"/>
              <a:ext cx="74613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271">
              <a:extLst>
                <a:ext uri="{FF2B5EF4-FFF2-40B4-BE49-F238E27FC236}">
                  <a16:creationId xmlns:a16="http://schemas.microsoft.com/office/drawing/2014/main" id="{D502FFDD-28F4-4AA4-B259-B57867A0C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750" y="3135313"/>
              <a:ext cx="107950" cy="60325"/>
            </a:xfrm>
            <a:custGeom>
              <a:avLst/>
              <a:gdLst>
                <a:gd name="T0" fmla="*/ 0 w 29"/>
                <a:gd name="T1" fmla="*/ 7 h 16"/>
                <a:gd name="T2" fmla="*/ 13 w 29"/>
                <a:gd name="T3" fmla="*/ 0 h 16"/>
                <a:gd name="T4" fmla="*/ 29 w 29"/>
                <a:gd name="T5" fmla="*/ 16 h 16"/>
                <a:gd name="T6" fmla="*/ 7 w 29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7"/>
                  </a:moveTo>
                  <a:cubicBezTo>
                    <a:pt x="3" y="3"/>
                    <a:pt x="8" y="0"/>
                    <a:pt x="13" y="0"/>
                  </a:cubicBezTo>
                  <a:cubicBezTo>
                    <a:pt x="22" y="0"/>
                    <a:pt x="29" y="7"/>
                    <a:pt x="29" y="16"/>
                  </a:cubicBezTo>
                  <a:cubicBezTo>
                    <a:pt x="7" y="16"/>
                    <a:pt x="7" y="16"/>
                    <a:pt x="7" y="16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Oval 272">
              <a:extLst>
                <a:ext uri="{FF2B5EF4-FFF2-40B4-BE49-F238E27FC236}">
                  <a16:creationId xmlns:a16="http://schemas.microsoft.com/office/drawing/2014/main" id="{074B1DAE-77A3-4CE2-BB5F-6E109DFB6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3030538"/>
              <a:ext cx="104775" cy="109538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273">
              <a:extLst>
                <a:ext uri="{FF2B5EF4-FFF2-40B4-BE49-F238E27FC236}">
                  <a16:creationId xmlns:a16="http://schemas.microsoft.com/office/drawing/2014/main" id="{6F4FD849-C2CF-4E95-92A3-DF3CD12C6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813" y="2986088"/>
              <a:ext cx="157163" cy="36513"/>
            </a:xfrm>
            <a:custGeom>
              <a:avLst/>
              <a:gdLst>
                <a:gd name="T0" fmla="*/ 0 w 42"/>
                <a:gd name="T1" fmla="*/ 10 h 10"/>
                <a:gd name="T2" fmla="*/ 21 w 42"/>
                <a:gd name="T3" fmla="*/ 0 h 10"/>
                <a:gd name="T4" fmla="*/ 42 w 4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cubicBezTo>
                    <a:pt x="5" y="4"/>
                    <a:pt x="13" y="0"/>
                    <a:pt x="21" y="0"/>
                  </a:cubicBezTo>
                  <a:cubicBezTo>
                    <a:pt x="29" y="0"/>
                    <a:pt x="37" y="4"/>
                    <a:pt x="42" y="1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274">
              <a:extLst>
                <a:ext uri="{FF2B5EF4-FFF2-40B4-BE49-F238E27FC236}">
                  <a16:creationId xmlns:a16="http://schemas.microsoft.com/office/drawing/2014/main" id="{E95CA879-26B6-4158-84CA-E13BF1DBB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25" y="2947988"/>
              <a:ext cx="211138" cy="49213"/>
            </a:xfrm>
            <a:custGeom>
              <a:avLst/>
              <a:gdLst>
                <a:gd name="T0" fmla="*/ 0 w 56"/>
                <a:gd name="T1" fmla="*/ 13 h 13"/>
                <a:gd name="T2" fmla="*/ 28 w 56"/>
                <a:gd name="T3" fmla="*/ 0 h 13"/>
                <a:gd name="T4" fmla="*/ 56 w 5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3">
                  <a:moveTo>
                    <a:pt x="0" y="13"/>
                  </a:moveTo>
                  <a:cubicBezTo>
                    <a:pt x="7" y="5"/>
                    <a:pt x="17" y="0"/>
                    <a:pt x="28" y="0"/>
                  </a:cubicBezTo>
                  <a:cubicBezTo>
                    <a:pt x="39" y="0"/>
                    <a:pt x="49" y="5"/>
                    <a:pt x="56" y="13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275">
              <a:extLst>
                <a:ext uri="{FF2B5EF4-FFF2-40B4-BE49-F238E27FC236}">
                  <a16:creationId xmlns:a16="http://schemas.microsoft.com/office/drawing/2014/main" id="{E086F5C4-405F-457A-B470-EDF08E80A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663" y="2909888"/>
              <a:ext cx="269875" cy="63500"/>
            </a:xfrm>
            <a:custGeom>
              <a:avLst/>
              <a:gdLst>
                <a:gd name="T0" fmla="*/ 0 w 72"/>
                <a:gd name="T1" fmla="*/ 17 h 17"/>
                <a:gd name="T2" fmla="*/ 36 w 72"/>
                <a:gd name="T3" fmla="*/ 0 h 17"/>
                <a:gd name="T4" fmla="*/ 72 w 7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17">
                  <a:moveTo>
                    <a:pt x="0" y="17"/>
                  </a:moveTo>
                  <a:cubicBezTo>
                    <a:pt x="8" y="7"/>
                    <a:pt x="21" y="0"/>
                    <a:pt x="36" y="0"/>
                  </a:cubicBezTo>
                  <a:cubicBezTo>
                    <a:pt x="51" y="0"/>
                    <a:pt x="64" y="7"/>
                    <a:pt x="72" y="1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276">
              <a:extLst>
                <a:ext uri="{FF2B5EF4-FFF2-40B4-BE49-F238E27FC236}">
                  <a16:creationId xmlns:a16="http://schemas.microsoft.com/office/drawing/2014/main" id="{8CDF0588-DA3B-4B0D-BDF8-DE1AF3941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3140076"/>
              <a:ext cx="173038" cy="85725"/>
            </a:xfrm>
            <a:custGeom>
              <a:avLst/>
              <a:gdLst>
                <a:gd name="T0" fmla="*/ 46 w 46"/>
                <a:gd name="T1" fmla="*/ 23 h 23"/>
                <a:gd name="T2" fmla="*/ 0 w 46"/>
                <a:gd name="T3" fmla="*/ 23 h 23"/>
                <a:gd name="T4" fmla="*/ 23 w 46"/>
                <a:gd name="T5" fmla="*/ 0 h 23"/>
                <a:gd name="T6" fmla="*/ 46 w 46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3">
                  <a:moveTo>
                    <a:pt x="46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6" y="0"/>
                    <a:pt x="46" y="10"/>
                    <a:pt x="46" y="23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6" name="TextBox 345">
            <a:extLst>
              <a:ext uri="{FF2B5EF4-FFF2-40B4-BE49-F238E27FC236}">
                <a16:creationId xmlns:a16="http://schemas.microsoft.com/office/drawing/2014/main" id="{3DF722C9-361F-401E-AD34-54132A8436B3}"/>
              </a:ext>
            </a:extLst>
          </p:cNvPr>
          <p:cNvSpPr txBox="1"/>
          <p:nvPr/>
        </p:nvSpPr>
        <p:spPr>
          <a:xfrm>
            <a:off x="3953987" y="176709"/>
            <a:ext cx="4284026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ar-IQ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يتبع    صفات التفكير العلمي</a:t>
            </a:r>
            <a:endParaRPr lang="en-US" sz="2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7A54786-F3A1-4D00-9B7B-B4532818AD1B}"/>
              </a:ext>
            </a:extLst>
          </p:cNvPr>
          <p:cNvSpPr txBox="1"/>
          <p:nvPr/>
        </p:nvSpPr>
        <p:spPr>
          <a:xfrm>
            <a:off x="381050" y="669784"/>
            <a:ext cx="11429899" cy="46628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dirty="0">
                <a:solidFill>
                  <a:srgbClr val="6C92E1"/>
                </a:solidFill>
              </a:rPr>
              <a:t> </a:t>
            </a:r>
          </a:p>
          <a:p>
            <a:pPr algn="r"/>
            <a:r>
              <a:rPr lang="ar-IQ" b="1" dirty="0">
                <a:solidFill>
                  <a:srgbClr val="6C92E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  <a:r>
              <a:rPr lang="ar-IQ" b="1" dirty="0">
                <a:solidFill>
                  <a:srgbClr val="6C92E1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- استناد البحث العلمي </a:t>
            </a:r>
            <a:r>
              <a:rPr lang="ar-IQ" b="1" dirty="0" err="1">
                <a:solidFill>
                  <a:srgbClr val="6C92E1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الى</a:t>
            </a:r>
            <a:r>
              <a:rPr lang="ar-IQ" b="1" dirty="0">
                <a:solidFill>
                  <a:srgbClr val="6C92E1"/>
                </a:solidFill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  <a:t> الاستدلال والتبرير المنطقي: </a:t>
            </a:r>
            <a:r>
              <a:rPr lang="ar-SA" sz="2000" dirty="0" err="1"/>
              <a:t>وﯾﻣﻛن</a:t>
            </a:r>
            <a:r>
              <a:rPr lang="ar-SA" sz="2000" dirty="0"/>
              <a:t> </a:t>
            </a:r>
            <a:r>
              <a:rPr lang="ar-SA" sz="2000" dirty="0" err="1"/>
              <a:t>اﻟﺗوﺻل</a:t>
            </a:r>
            <a:r>
              <a:rPr lang="ar-SA" sz="2000" dirty="0"/>
              <a:t> </a:t>
            </a:r>
            <a:r>
              <a:rPr lang="ar-SA" sz="2000" dirty="0" err="1"/>
              <a:t>ﻟﻠﻣﻧطق</a:t>
            </a:r>
            <a:r>
              <a:rPr lang="ar-SA" sz="2000" dirty="0"/>
              <a:t> </a:t>
            </a:r>
            <a:r>
              <a:rPr lang="ar-SA" sz="2000" dirty="0" err="1"/>
              <a:t>ﺑﺎﻻﺳﺗدﻻل</a:t>
            </a:r>
            <a:r>
              <a:rPr lang="ar-SA" sz="2000" dirty="0"/>
              <a:t>، </a:t>
            </a:r>
            <a:r>
              <a:rPr lang="ar-SA" sz="2000" dirty="0" err="1"/>
              <a:t>ﻛﻣﺎ</a:t>
            </a:r>
            <a:r>
              <a:rPr lang="ar-SA" sz="2000" dirty="0"/>
              <a:t> </a:t>
            </a:r>
            <a:r>
              <a:rPr lang="ar-SA" sz="2000" dirty="0" err="1"/>
              <a:t>ﯾﻣﻛن</a:t>
            </a:r>
            <a:r>
              <a:rPr lang="ar-SA" sz="2000" dirty="0"/>
              <a:t> أن </a:t>
            </a:r>
            <a:r>
              <a:rPr lang="ar-SA" sz="2000" dirty="0" err="1"/>
              <a:t>ﯾﻛـون</a:t>
            </a:r>
            <a:r>
              <a:rPr lang="ar-SA" sz="2000" dirty="0"/>
              <a:t> </a:t>
            </a:r>
            <a:r>
              <a:rPr lang="ar-SA" sz="2000" dirty="0" err="1"/>
              <a:t>اﻻﺳـﺗدﻻل</a:t>
            </a:r>
            <a:r>
              <a:rPr lang="ar-SA" sz="2000" dirty="0"/>
              <a:t> </a:t>
            </a:r>
            <a:r>
              <a:rPr lang="ar-SA" sz="2000" dirty="0" err="1"/>
              <a:t>ﻣﺑﺎﺷـر</a:t>
            </a:r>
            <a:r>
              <a:rPr lang="ar-SA" sz="2000" dirty="0"/>
              <a:t> أو </a:t>
            </a:r>
            <a:r>
              <a:rPr lang="ar-SA" sz="2000" dirty="0" err="1"/>
              <a:t>ﻏﯾـر</a:t>
            </a:r>
            <a:r>
              <a:rPr lang="ar-SA" sz="2000" dirty="0"/>
              <a:t> </a:t>
            </a:r>
            <a:r>
              <a:rPr lang="ar-SA" sz="2000" dirty="0" err="1"/>
              <a:t>ﻣﺑﺎﺷر</a:t>
            </a:r>
            <a:r>
              <a:rPr lang="ar-SA" sz="2000" dirty="0"/>
              <a:t>، </a:t>
            </a:r>
            <a:r>
              <a:rPr lang="ar-SA" sz="2000" b="1" dirty="0" err="1">
                <a:highlight>
                  <a:srgbClr val="00FF00"/>
                </a:highlight>
              </a:rPr>
              <a:t>ﻓﺎﻻﺳﺗدﻻل</a:t>
            </a:r>
            <a:r>
              <a:rPr lang="ar-SA" sz="2000" b="1" dirty="0">
                <a:highlight>
                  <a:srgbClr val="00FF00"/>
                </a:highlight>
              </a:rPr>
              <a:t> </a:t>
            </a:r>
            <a:r>
              <a:rPr lang="ar-SA" sz="2000" b="1" dirty="0" err="1">
                <a:highlight>
                  <a:srgbClr val="00FF00"/>
                </a:highlight>
              </a:rPr>
              <a:t>اﻟﻣﺑﺎﺷر</a:t>
            </a:r>
            <a:r>
              <a:rPr lang="ar-SA" sz="2000" b="1" dirty="0">
                <a:highlight>
                  <a:srgbClr val="00FF00"/>
                </a:highlight>
              </a:rPr>
              <a:t> </a:t>
            </a:r>
            <a:r>
              <a:rPr lang="ar-SA" sz="2000" dirty="0" err="1"/>
              <a:t>ﻫو</a:t>
            </a:r>
            <a:r>
              <a:rPr lang="ar-SA" sz="2000" dirty="0"/>
              <a:t> </a:t>
            </a:r>
            <a:r>
              <a:rPr lang="ar-SA" sz="2000" dirty="0" err="1"/>
              <a:t>اﻟـذي</a:t>
            </a:r>
            <a:r>
              <a:rPr lang="ar-SA" sz="2000" dirty="0"/>
              <a:t> </a:t>
            </a:r>
            <a:r>
              <a:rPr lang="ar-SA" sz="2000" dirty="0" err="1"/>
              <a:t>ﺑﻣوﺟﺑـﻪ</a:t>
            </a:r>
            <a:r>
              <a:rPr lang="ar-SA" sz="2000" dirty="0"/>
              <a:t> </a:t>
            </a:r>
            <a:r>
              <a:rPr lang="ar-SA" sz="2000" dirty="0" err="1"/>
              <a:t>ﯾـﺗم</a:t>
            </a:r>
            <a:r>
              <a:rPr lang="ar-SA" sz="2000" dirty="0"/>
              <a:t> </a:t>
            </a:r>
            <a:r>
              <a:rPr lang="ar-SA" sz="2000" dirty="0" err="1"/>
              <a:t>اﻟﺗوﺻـل</a:t>
            </a:r>
            <a:r>
              <a:rPr lang="ar-SA" sz="2000" dirty="0"/>
              <a:t> </a:t>
            </a:r>
            <a:r>
              <a:rPr lang="ar-SA" sz="2000" dirty="0" err="1"/>
              <a:t>إﻟـﻰ</a:t>
            </a:r>
            <a:r>
              <a:rPr lang="ar-SA" sz="2000" dirty="0"/>
              <a:t> </a:t>
            </a:r>
            <a:r>
              <a:rPr lang="ar-SA" sz="2000" dirty="0" err="1"/>
              <a:t>ﺣﻘـﺎﺋق</a:t>
            </a:r>
            <a:r>
              <a:rPr lang="ar-SA" sz="2000" dirty="0"/>
              <a:t> </a:t>
            </a:r>
            <a:r>
              <a:rPr lang="ar-SA" sz="2000" dirty="0" err="1"/>
              <a:t>اﻷﺷـﯾﺎء</a:t>
            </a:r>
            <a:r>
              <a:rPr lang="ar-SA" sz="2000" dirty="0"/>
              <a:t> </a:t>
            </a:r>
            <a:r>
              <a:rPr lang="ar-SA" sz="2000" dirty="0" err="1"/>
              <a:t>ﻣـن</a:t>
            </a:r>
            <a:r>
              <a:rPr lang="ar-SA" sz="2000" dirty="0"/>
              <a:t> </a:t>
            </a:r>
            <a:r>
              <a:rPr lang="ar-SA" sz="2000" dirty="0" err="1"/>
              <a:t>ﻗﺿـﯾﺔ</a:t>
            </a:r>
            <a:r>
              <a:rPr lang="ar-SA" sz="2000" dirty="0"/>
              <a:t> </a:t>
            </a:r>
            <a:r>
              <a:rPr lang="ar-SA" sz="2000" dirty="0" err="1"/>
              <a:t>ﻋﻘﻠﯾﺔ</a:t>
            </a:r>
            <a:r>
              <a:rPr lang="ar-SA" sz="2000" dirty="0"/>
              <a:t> </a:t>
            </a:r>
            <a:r>
              <a:rPr lang="ar-SA" sz="2000" dirty="0" err="1"/>
              <a:t>واﺣدة</a:t>
            </a:r>
            <a:r>
              <a:rPr lang="ar-SA" sz="2000" dirty="0"/>
              <a:t> </a:t>
            </a:r>
            <a:r>
              <a:rPr lang="ar-SA" sz="2000" dirty="0" err="1"/>
              <a:t>ﻟﻠﺗﻌرف</a:t>
            </a:r>
            <a:r>
              <a:rPr lang="ar-SA" sz="2000" dirty="0"/>
              <a:t> </a:t>
            </a:r>
            <a:r>
              <a:rPr lang="ar-SA" sz="2000" dirty="0" err="1"/>
              <a:t>ﻋﻠﻰ</a:t>
            </a:r>
            <a:r>
              <a:rPr lang="ar-SA" sz="2000" dirty="0"/>
              <a:t> </a:t>
            </a:r>
            <a:r>
              <a:rPr lang="ar-SA" sz="2000" dirty="0" err="1"/>
              <a:t>ﻗﺿﯾﺔ</a:t>
            </a:r>
            <a:r>
              <a:rPr lang="ar-SA" sz="2000" dirty="0"/>
              <a:t> </a:t>
            </a:r>
            <a:r>
              <a:rPr lang="ar-SA" sz="2000" dirty="0" err="1"/>
              <a:t>أﺧـرى</a:t>
            </a:r>
            <a:r>
              <a:rPr lang="ar-SA" sz="2000" dirty="0"/>
              <a:t>، </a:t>
            </a:r>
            <a:r>
              <a:rPr lang="ar-SA" sz="2000" dirty="0" err="1"/>
              <a:t>ﻋﻠـﻰ</a:t>
            </a:r>
            <a:r>
              <a:rPr lang="ar-SA" sz="2000" dirty="0"/>
              <a:t> </a:t>
            </a:r>
            <a:r>
              <a:rPr lang="ar-SA" sz="2000" dirty="0" err="1"/>
              <a:t>ﺳـﺑﯾل</a:t>
            </a:r>
            <a:r>
              <a:rPr lang="ar-SA" sz="2000" dirty="0"/>
              <a:t> </a:t>
            </a:r>
            <a:r>
              <a:rPr lang="ar-SA" sz="2000" dirty="0" err="1"/>
              <a:t>اﻟﻣﺛـﺎل</a:t>
            </a:r>
            <a:r>
              <a:rPr lang="ar-SA" sz="2000" dirty="0"/>
              <a:t> </a:t>
            </a:r>
            <a:r>
              <a:rPr lang="ar-SA" sz="2000" dirty="0" err="1"/>
              <a:t>اﻷب</a:t>
            </a:r>
            <a:r>
              <a:rPr lang="ar-SA" sz="2000" dirty="0"/>
              <a:t> </a:t>
            </a:r>
            <a:r>
              <a:rPr lang="ar-SA" sz="2000" dirty="0" err="1"/>
              <a:t>ﯾﺳـﺑق</a:t>
            </a:r>
            <a:r>
              <a:rPr lang="ar-SA" sz="2000" dirty="0"/>
              <a:t> </a:t>
            </a:r>
            <a:r>
              <a:rPr lang="ar-SA" sz="2000" dirty="0" err="1"/>
              <a:t>أﺑﻧـﺎءﻩ</a:t>
            </a:r>
            <a:r>
              <a:rPr lang="ar-SA" sz="2000" dirty="0"/>
              <a:t> </a:t>
            </a:r>
            <a:r>
              <a:rPr lang="ar-SA" sz="2000" dirty="0" err="1"/>
              <a:t>ﺑـﺎﻟوﺟود</a:t>
            </a:r>
            <a:r>
              <a:rPr lang="ar-SA" sz="2000" dirty="0"/>
              <a:t> </a:t>
            </a:r>
            <a:r>
              <a:rPr lang="ar-SA" sz="2000" dirty="0" err="1"/>
              <a:t>ﻟـذا</a:t>
            </a:r>
            <a:r>
              <a:rPr lang="ar-SA" sz="2000" dirty="0"/>
              <a:t> </a:t>
            </a:r>
            <a:r>
              <a:rPr lang="ar-SA" sz="2000" dirty="0" err="1"/>
              <a:t>أﺑﻲ</a:t>
            </a:r>
            <a:r>
              <a:rPr lang="ar-SA" sz="2000" dirty="0"/>
              <a:t> </a:t>
            </a:r>
            <a:r>
              <a:rPr lang="ar-SA" sz="2000" dirty="0" err="1"/>
              <a:t>أﻛﺑر</a:t>
            </a:r>
            <a:r>
              <a:rPr lang="ar-SA" sz="2000" dirty="0"/>
              <a:t> </a:t>
            </a:r>
            <a:r>
              <a:rPr lang="ar-SA" sz="2000" dirty="0" err="1"/>
              <a:t>ﻣﻧﻲ</a:t>
            </a:r>
            <a:r>
              <a:rPr lang="ar-SA" sz="2000" dirty="0"/>
              <a:t> </a:t>
            </a:r>
            <a:r>
              <a:rPr lang="ar-SA" sz="2000" dirty="0" err="1"/>
              <a:t>ﻋﻣراً</a:t>
            </a:r>
            <a:r>
              <a:rPr lang="ar-SA" sz="2000" dirty="0"/>
              <a:t>.</a:t>
            </a:r>
            <a:endParaRPr lang="en-GB" sz="2000" dirty="0"/>
          </a:p>
          <a:p>
            <a:pPr algn="r"/>
            <a:r>
              <a:rPr lang="en-GB" sz="2000" dirty="0"/>
              <a:t> </a:t>
            </a:r>
          </a:p>
          <a:p>
            <a:pPr algn="r"/>
            <a:r>
              <a:rPr lang="ar-IQ" sz="2000" b="1" dirty="0">
                <a:highlight>
                  <a:srgbClr val="FFFF00"/>
                </a:highlight>
              </a:rPr>
              <a:t>و</a:t>
            </a:r>
            <a:r>
              <a:rPr lang="ar-SA" sz="2000" b="1" dirty="0"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highlight>
                  <a:srgbClr val="00FF00"/>
                </a:highlight>
              </a:rPr>
              <a:t>اﻻﺳـﺗدﻻل</a:t>
            </a:r>
            <a:r>
              <a:rPr lang="ar-SA" sz="2000" b="1" dirty="0">
                <a:highlight>
                  <a:srgbClr val="00FF00"/>
                </a:highlight>
              </a:rPr>
              <a:t> </a:t>
            </a:r>
            <a:r>
              <a:rPr lang="ar-SA" sz="2000" b="1" dirty="0" err="1">
                <a:highlight>
                  <a:srgbClr val="00FF00"/>
                </a:highlight>
              </a:rPr>
              <a:t>ﻏﯾـر</a:t>
            </a:r>
            <a:r>
              <a:rPr lang="ar-SA" sz="2000" b="1" dirty="0">
                <a:highlight>
                  <a:srgbClr val="00FF00"/>
                </a:highlight>
              </a:rPr>
              <a:t> </a:t>
            </a:r>
            <a:r>
              <a:rPr lang="ar-SA" sz="2000" b="1" dirty="0" err="1">
                <a:highlight>
                  <a:srgbClr val="00FF00"/>
                </a:highlight>
              </a:rPr>
              <a:t>اﻟﻣﺑﺎﺷـر</a:t>
            </a:r>
            <a:r>
              <a:rPr lang="ar-SA" sz="2000" b="1" dirty="0">
                <a:highlight>
                  <a:srgbClr val="00FF00"/>
                </a:highlight>
              </a:rPr>
              <a:t> </a:t>
            </a:r>
            <a:r>
              <a:rPr lang="ar-SA" sz="2000" dirty="0" err="1"/>
              <a:t>ﻓﻬـو</a:t>
            </a:r>
            <a:r>
              <a:rPr lang="ar-SA" sz="2000" dirty="0"/>
              <a:t> </a:t>
            </a:r>
            <a:r>
              <a:rPr lang="ar-SA" sz="2000" dirty="0" err="1"/>
              <a:t>اﺳــﺗﺧﻼص</a:t>
            </a:r>
            <a:r>
              <a:rPr lang="ar-SA" sz="2000" dirty="0"/>
              <a:t> </a:t>
            </a:r>
            <a:r>
              <a:rPr lang="ar-SA" sz="2000" dirty="0" err="1"/>
              <a:t>ﻗﺿـﯾﺔ</a:t>
            </a:r>
            <a:r>
              <a:rPr lang="ar-SA" sz="2000" dirty="0"/>
              <a:t> </a:t>
            </a:r>
            <a:r>
              <a:rPr lang="ar-SA" sz="2000" dirty="0" err="1"/>
              <a:t>ﻣﻧطﻘﯾـﺔ</a:t>
            </a:r>
            <a:r>
              <a:rPr lang="ar-SA" sz="2000" dirty="0"/>
              <a:t> </a:t>
            </a:r>
            <a:r>
              <a:rPr lang="ar-SA" sz="2000" dirty="0" err="1"/>
              <a:t>ﻓـﻲ</a:t>
            </a:r>
            <a:r>
              <a:rPr lang="ar-SA" sz="2000" dirty="0"/>
              <a:t> </a:t>
            </a:r>
            <a:r>
              <a:rPr lang="ar-SA" sz="2000" dirty="0" err="1"/>
              <a:t>ﻗﺿـﯾﺗﯾن</a:t>
            </a:r>
            <a:r>
              <a:rPr lang="ar-SA" sz="2000" dirty="0"/>
              <a:t> أو </a:t>
            </a:r>
            <a:r>
              <a:rPr lang="ar-SA" sz="2000" dirty="0" err="1"/>
              <a:t>ﻗﺿــﺎﯾﺎ</a:t>
            </a:r>
            <a:r>
              <a:rPr lang="ar-SA" sz="2000" dirty="0"/>
              <a:t> </a:t>
            </a:r>
            <a:r>
              <a:rPr lang="ar-SA" sz="2000" dirty="0" err="1"/>
              <a:t>ﻋدة</a:t>
            </a:r>
            <a:r>
              <a:rPr lang="ar-SA" sz="2000" dirty="0"/>
              <a:t>، </a:t>
            </a:r>
            <a:r>
              <a:rPr lang="ar-SA" sz="2000" dirty="0" err="1"/>
              <a:t>ﻟﻣﻌرﻓﺔ</a:t>
            </a:r>
            <a:r>
              <a:rPr lang="ar-SA" sz="2000" dirty="0"/>
              <a:t> </a:t>
            </a:r>
            <a:r>
              <a:rPr lang="ar-SA" sz="2000" dirty="0" err="1"/>
              <a:t>اﻟﻧﺗﯾﺟﺔ</a:t>
            </a:r>
            <a:r>
              <a:rPr lang="ar-SA" sz="2000" dirty="0"/>
              <a:t> </a:t>
            </a:r>
            <a:r>
              <a:rPr lang="ar-SA" sz="2000" dirty="0" err="1"/>
              <a:t>اﻟﻌﻘﻠﯾﺔ</a:t>
            </a:r>
            <a:r>
              <a:rPr lang="ar-SA" sz="2000" dirty="0"/>
              <a:t>، </a:t>
            </a:r>
            <a:r>
              <a:rPr lang="ar-SA" sz="2000" dirty="0" err="1"/>
              <a:t>وﻫذا</a:t>
            </a:r>
            <a:r>
              <a:rPr lang="ar-SA" sz="2000" dirty="0"/>
              <a:t> </a:t>
            </a:r>
            <a:r>
              <a:rPr lang="ar-SA" sz="2000" dirty="0" err="1"/>
              <a:t>اﻻﺳﺗدﻻل</a:t>
            </a:r>
            <a:r>
              <a:rPr lang="ar-SA" sz="2000" dirty="0"/>
              <a:t> </a:t>
            </a:r>
            <a:r>
              <a:rPr lang="ar-SA" sz="2000" dirty="0" err="1"/>
              <a:t>ﯾﺗم</a:t>
            </a:r>
            <a:r>
              <a:rPr lang="ar-SA" sz="2000" dirty="0"/>
              <a:t> </a:t>
            </a:r>
            <a:r>
              <a:rPr lang="ar-SA" sz="2000" b="1" u="sng" dirty="0" err="1"/>
              <a:t>ﺑطرﯾﻘﺗﯾن</a:t>
            </a:r>
            <a:r>
              <a:rPr lang="ar-SA" sz="2000" b="1" u="sng" dirty="0"/>
              <a:t> </a:t>
            </a:r>
            <a:r>
              <a:rPr lang="ar-SA" sz="2000" b="1" u="sng" dirty="0" err="1"/>
              <a:t>ﻫﻣﺎ</a:t>
            </a:r>
            <a:r>
              <a:rPr lang="ar-SA" sz="2000" b="1" u="sng" dirty="0"/>
              <a:t>:</a:t>
            </a:r>
            <a:endParaRPr lang="ar-IQ" sz="2000" b="1" u="sng" dirty="0"/>
          </a:p>
          <a:p>
            <a:pPr algn="r"/>
            <a:endParaRPr lang="ar-IQ" sz="2000" dirty="0"/>
          </a:p>
          <a:p>
            <a:pPr lvl="0" algn="r"/>
            <a:r>
              <a:rPr lang="ar-IQ" sz="2000" dirty="0">
                <a:solidFill>
                  <a:srgbClr val="FF0000"/>
                </a:solidFill>
              </a:rPr>
              <a:t>     </a:t>
            </a:r>
            <a:r>
              <a:rPr lang="ar-SA" sz="2000" b="1" dirty="0" err="1">
                <a:solidFill>
                  <a:srgbClr val="FF0000"/>
                </a:solidFill>
              </a:rPr>
              <a:t>ﺍﻻﺳﺘﺪﻻﻝ</a:t>
            </a: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err="1">
                <a:solidFill>
                  <a:srgbClr val="FF0000"/>
                </a:solidFill>
              </a:rPr>
              <a:t>ﺍﻟﻘﻴﺎﺳﻲ</a:t>
            </a:r>
            <a:r>
              <a:rPr lang="ar-SA" sz="2000" b="1" dirty="0">
                <a:solidFill>
                  <a:srgbClr val="FF0000"/>
                </a:solidFill>
              </a:rPr>
              <a:t> (</a:t>
            </a:r>
            <a:r>
              <a:rPr lang="ar-IQ" sz="2000" b="1" dirty="0">
                <a:solidFill>
                  <a:srgbClr val="FF0000"/>
                </a:solidFill>
              </a:rPr>
              <a:t>الغير مباشر</a:t>
            </a:r>
            <a:r>
              <a:rPr lang="ar-SA" sz="2000" b="1" dirty="0">
                <a:solidFill>
                  <a:srgbClr val="FF0000"/>
                </a:solidFill>
              </a:rPr>
              <a:t>): </a:t>
            </a:r>
            <a:r>
              <a:rPr lang="ar-SA" sz="2000" dirty="0" err="1"/>
              <a:t>وﻫو</a:t>
            </a:r>
            <a:r>
              <a:rPr lang="ar-SA" sz="2000" dirty="0"/>
              <a:t> </a:t>
            </a:r>
            <a:r>
              <a:rPr lang="ar-SA" sz="2000" dirty="0" err="1"/>
              <a:t>اﺳﺗدﻻل</a:t>
            </a:r>
            <a:r>
              <a:rPr lang="ar-SA" sz="2000" dirty="0"/>
              <a:t> </a:t>
            </a:r>
            <a:r>
              <a:rPr lang="ar-SA" sz="2000" dirty="0" err="1"/>
              <a:t>اﻟﻌﺎم</a:t>
            </a:r>
            <a:r>
              <a:rPr lang="ar-SA" sz="2000" dirty="0"/>
              <a:t> </a:t>
            </a:r>
            <a:r>
              <a:rPr lang="ar-SA" sz="2000" dirty="0" err="1"/>
              <a:t>ﻣن</a:t>
            </a:r>
            <a:r>
              <a:rPr lang="ar-SA" sz="2000" dirty="0"/>
              <a:t> </a:t>
            </a:r>
            <a:r>
              <a:rPr lang="ar-SA" sz="2000" dirty="0" err="1"/>
              <a:t>اﻟﺧﺎص</a:t>
            </a:r>
            <a:r>
              <a:rPr lang="ar-SA" sz="2000" dirty="0"/>
              <a:t>، </a:t>
            </a:r>
            <a:r>
              <a:rPr lang="ar-SA" sz="2000" dirty="0" err="1"/>
              <a:t>ﻣﺛﺎل</a:t>
            </a:r>
            <a:r>
              <a:rPr lang="ar-SA" sz="2000" dirty="0"/>
              <a:t> </a:t>
            </a:r>
            <a:r>
              <a:rPr lang="ar-SA" sz="2000" dirty="0" err="1"/>
              <a:t>ذﻟك</a:t>
            </a:r>
            <a:r>
              <a:rPr lang="ar-SA" sz="2000" dirty="0"/>
              <a:t>: إن </a:t>
            </a:r>
            <a:r>
              <a:rPr lang="ar-SA" sz="2000" dirty="0" err="1"/>
              <a:t>ﻛل</a:t>
            </a:r>
            <a:r>
              <a:rPr lang="ar-SA" sz="2000" dirty="0"/>
              <a:t> </a:t>
            </a:r>
            <a:r>
              <a:rPr lang="ar-SA" sz="2000" dirty="0" err="1"/>
              <a:t>إﻧﺳﺎن</a:t>
            </a:r>
            <a:r>
              <a:rPr lang="ar-SA" sz="2000" dirty="0"/>
              <a:t> </a:t>
            </a:r>
            <a:r>
              <a:rPr lang="ar-SA" sz="2000" dirty="0" err="1"/>
              <a:t>ﻋﺎﻗل</a:t>
            </a:r>
            <a:r>
              <a:rPr lang="ar-SA" sz="2000" dirty="0"/>
              <a:t> </a:t>
            </a:r>
            <a:r>
              <a:rPr lang="ar-SA" sz="2000" dirty="0" err="1"/>
              <a:t>وأﻧﺎ</a:t>
            </a:r>
            <a:r>
              <a:rPr lang="ar-SA" sz="2000" dirty="0"/>
              <a:t> </a:t>
            </a:r>
            <a:r>
              <a:rPr lang="ar-SA" sz="2000" dirty="0" err="1"/>
              <a:t>إﻧﺳﺎن</a:t>
            </a:r>
            <a:r>
              <a:rPr lang="ar-SA" sz="2000" dirty="0"/>
              <a:t> إذن </a:t>
            </a:r>
            <a:r>
              <a:rPr lang="ar-SA" sz="2000" dirty="0" err="1"/>
              <a:t>أﻧﺎ</a:t>
            </a:r>
            <a:r>
              <a:rPr lang="ar-SA" sz="2000" dirty="0"/>
              <a:t> </a:t>
            </a:r>
            <a:r>
              <a:rPr lang="ar-SA" sz="2000" dirty="0" err="1"/>
              <a:t>ﻋﺎﻗل</a:t>
            </a:r>
            <a:endParaRPr lang="ar-IQ" sz="2000" dirty="0"/>
          </a:p>
          <a:p>
            <a:pPr lvl="0" algn="r"/>
            <a:endParaRPr lang="en-GB" sz="2000" dirty="0"/>
          </a:p>
          <a:p>
            <a:pPr algn="r"/>
            <a:r>
              <a:rPr lang="ar-SA" sz="2000" dirty="0"/>
              <a:t> </a:t>
            </a:r>
            <a:r>
              <a:rPr lang="ar-SA" sz="2000" b="1" dirty="0"/>
              <a:t>  </a:t>
            </a:r>
            <a:r>
              <a:rPr lang="ar-SA" sz="2000" b="1" dirty="0" err="1">
                <a:solidFill>
                  <a:srgbClr val="FF0000"/>
                </a:solidFill>
              </a:rPr>
              <a:t>ﺍﻻﺳﺘﺪﻻﻝ</a:t>
            </a:r>
            <a:r>
              <a:rPr lang="ar-SA" sz="2000" b="1" dirty="0">
                <a:solidFill>
                  <a:srgbClr val="FF0000"/>
                </a:solidFill>
              </a:rPr>
              <a:t> </a:t>
            </a:r>
            <a:r>
              <a:rPr lang="ar-SA" sz="2000" b="1" dirty="0" err="1">
                <a:solidFill>
                  <a:srgbClr val="FF0000"/>
                </a:solidFill>
              </a:rPr>
              <a:t>ﺍﻻﺳﺘﻘﺮﺍﺋﻲ</a:t>
            </a:r>
            <a:r>
              <a:rPr lang="ar-SA" sz="2000" b="1" dirty="0">
                <a:solidFill>
                  <a:srgbClr val="FF0000"/>
                </a:solidFill>
              </a:rPr>
              <a:t>(</a:t>
            </a:r>
            <a:r>
              <a:rPr lang="ar-IQ" sz="2000" b="1" dirty="0">
                <a:solidFill>
                  <a:srgbClr val="FF0000"/>
                </a:solidFill>
              </a:rPr>
              <a:t>الغير مباشر</a:t>
            </a:r>
            <a:r>
              <a:rPr lang="ar-SA" sz="2000" b="1" dirty="0">
                <a:solidFill>
                  <a:srgbClr val="FF0000"/>
                </a:solidFill>
              </a:rPr>
              <a:t>): </a:t>
            </a:r>
            <a:r>
              <a:rPr lang="ar-SA" sz="2000" dirty="0" err="1"/>
              <a:t>وﻫو</a:t>
            </a:r>
            <a:r>
              <a:rPr lang="ar-SA" sz="2000" dirty="0"/>
              <a:t> </a:t>
            </a:r>
            <a:r>
              <a:rPr lang="ar-SA" sz="2000" dirty="0" err="1"/>
              <a:t>اﺳﺗدﻻل</a:t>
            </a:r>
            <a:r>
              <a:rPr lang="ar-SA" sz="2000" dirty="0"/>
              <a:t> </a:t>
            </a:r>
            <a:r>
              <a:rPr lang="ar-SA" sz="2000" dirty="0" err="1"/>
              <a:t>اﻟﺧﺎص</a:t>
            </a:r>
            <a:r>
              <a:rPr lang="ar-SA" sz="2000" dirty="0"/>
              <a:t> </a:t>
            </a:r>
            <a:r>
              <a:rPr lang="ar-SA" sz="2000" dirty="0" err="1"/>
              <a:t>ﻣن</a:t>
            </a:r>
            <a:r>
              <a:rPr lang="ar-SA" sz="2000" dirty="0"/>
              <a:t> </a:t>
            </a:r>
            <a:r>
              <a:rPr lang="ar-SA" sz="2000" dirty="0" err="1"/>
              <a:t>اﻟﻌﺎم</a:t>
            </a:r>
            <a:r>
              <a:rPr lang="ar-SA" sz="2000" dirty="0"/>
              <a:t>، </a:t>
            </a:r>
            <a:r>
              <a:rPr lang="ar-IQ" sz="2000" dirty="0"/>
              <a:t>         </a:t>
            </a:r>
            <a:r>
              <a:rPr lang="ar-SA" sz="2000" dirty="0" err="1"/>
              <a:t>ﻣﺛﺎل</a:t>
            </a:r>
            <a:r>
              <a:rPr lang="ar-SA" sz="2000" dirty="0"/>
              <a:t> </a:t>
            </a:r>
            <a:r>
              <a:rPr lang="ar-SA" sz="2000" dirty="0" err="1"/>
              <a:t>ذﻟك</a:t>
            </a:r>
            <a:r>
              <a:rPr lang="ar-SA" sz="2000" dirty="0"/>
              <a:t>: إن </a:t>
            </a:r>
            <a:r>
              <a:rPr lang="ar-SA" sz="2000" dirty="0" err="1"/>
              <a:t>ﻛل</a:t>
            </a:r>
            <a:r>
              <a:rPr lang="ar-SA" sz="2000" dirty="0"/>
              <a:t> </a:t>
            </a:r>
            <a:r>
              <a:rPr lang="ar-SA" sz="2000" dirty="0" err="1"/>
              <a:t>ﯾوم</a:t>
            </a:r>
            <a:r>
              <a:rPr lang="ar-IQ" sz="2000" dirty="0"/>
              <a:t> 24 ساعة </a:t>
            </a:r>
          </a:p>
          <a:p>
            <a:pPr algn="r"/>
            <a:r>
              <a:rPr lang="ar-IQ" sz="2000" dirty="0"/>
              <a:t>                                                                                                            الشهر 30 يوم</a:t>
            </a:r>
          </a:p>
          <a:p>
            <a:pPr algn="r"/>
            <a:r>
              <a:rPr lang="ar-IQ" sz="2000" dirty="0"/>
              <a:t>                                                                                                      فكل يوم 24 ساعة </a:t>
            </a:r>
            <a:r>
              <a:rPr lang="ar-IQ" sz="2000" dirty="0" err="1"/>
              <a:t>اذن</a:t>
            </a:r>
            <a:r>
              <a:rPr lang="ar-IQ" sz="2000" dirty="0"/>
              <a:t> الشهر 720 ساعة </a:t>
            </a:r>
            <a:endParaRPr lang="en-GB" sz="2000" dirty="0"/>
          </a:p>
          <a:p>
            <a:pPr algn="l"/>
            <a:endParaRPr lang="en-GB" b="1" dirty="0">
              <a:solidFill>
                <a:srgbClr val="6C92E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l"/>
            <a:endParaRPr lang="en-US" b="1" dirty="0">
              <a:solidFill>
                <a:srgbClr val="6C92E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600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D14F9816-D761-44CD-80AC-A13A6A2BF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92834" y="3292485"/>
            <a:ext cx="584970" cy="615624"/>
            <a:chOff x="4127500" y="2909888"/>
            <a:chExt cx="330200" cy="315913"/>
          </a:xfrm>
        </p:grpSpPr>
        <p:sp>
          <p:nvSpPr>
            <p:cNvPr id="182" name="Oval 268">
              <a:extLst>
                <a:ext uri="{FF2B5EF4-FFF2-40B4-BE49-F238E27FC236}">
                  <a16:creationId xmlns:a16="http://schemas.microsoft.com/office/drawing/2014/main" id="{8D0C8D9D-E9ED-445E-B175-12C0160A5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9725" y="3060701"/>
              <a:ext cx="76200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269">
              <a:extLst>
                <a:ext uri="{FF2B5EF4-FFF2-40B4-BE49-F238E27FC236}">
                  <a16:creationId xmlns:a16="http://schemas.microsoft.com/office/drawing/2014/main" id="{86759DBE-9B84-4D15-8B20-34E76E5F5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3135313"/>
              <a:ext cx="109538" cy="60325"/>
            </a:xfrm>
            <a:custGeom>
              <a:avLst/>
              <a:gdLst>
                <a:gd name="T0" fmla="*/ 22 w 29"/>
                <a:gd name="T1" fmla="*/ 16 h 16"/>
                <a:gd name="T2" fmla="*/ 0 w 29"/>
                <a:gd name="T3" fmla="*/ 16 h 16"/>
                <a:gd name="T4" fmla="*/ 16 w 29"/>
                <a:gd name="T5" fmla="*/ 0 h 16"/>
                <a:gd name="T6" fmla="*/ 29 w 2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2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1" y="0"/>
                    <a:pt x="26" y="3"/>
                    <a:pt x="29" y="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Oval 270">
              <a:extLst>
                <a:ext uri="{FF2B5EF4-FFF2-40B4-BE49-F238E27FC236}">
                  <a16:creationId xmlns:a16="http://schemas.microsoft.com/office/drawing/2014/main" id="{0524A632-17BB-4AA9-A49C-41BE94905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0863" y="3060701"/>
              <a:ext cx="74613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271">
              <a:extLst>
                <a:ext uri="{FF2B5EF4-FFF2-40B4-BE49-F238E27FC236}">
                  <a16:creationId xmlns:a16="http://schemas.microsoft.com/office/drawing/2014/main" id="{D502FFDD-28F4-4AA4-B259-B57867A0C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750" y="3135313"/>
              <a:ext cx="107950" cy="60325"/>
            </a:xfrm>
            <a:custGeom>
              <a:avLst/>
              <a:gdLst>
                <a:gd name="T0" fmla="*/ 0 w 29"/>
                <a:gd name="T1" fmla="*/ 7 h 16"/>
                <a:gd name="T2" fmla="*/ 13 w 29"/>
                <a:gd name="T3" fmla="*/ 0 h 16"/>
                <a:gd name="T4" fmla="*/ 29 w 29"/>
                <a:gd name="T5" fmla="*/ 16 h 16"/>
                <a:gd name="T6" fmla="*/ 7 w 29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7"/>
                  </a:moveTo>
                  <a:cubicBezTo>
                    <a:pt x="3" y="3"/>
                    <a:pt x="8" y="0"/>
                    <a:pt x="13" y="0"/>
                  </a:cubicBezTo>
                  <a:cubicBezTo>
                    <a:pt x="22" y="0"/>
                    <a:pt x="29" y="7"/>
                    <a:pt x="29" y="16"/>
                  </a:cubicBezTo>
                  <a:cubicBezTo>
                    <a:pt x="7" y="16"/>
                    <a:pt x="7" y="16"/>
                    <a:pt x="7" y="16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Oval 272">
              <a:extLst>
                <a:ext uri="{FF2B5EF4-FFF2-40B4-BE49-F238E27FC236}">
                  <a16:creationId xmlns:a16="http://schemas.microsoft.com/office/drawing/2014/main" id="{074B1DAE-77A3-4CE2-BB5F-6E109DFB6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3030538"/>
              <a:ext cx="104775" cy="109538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273">
              <a:extLst>
                <a:ext uri="{FF2B5EF4-FFF2-40B4-BE49-F238E27FC236}">
                  <a16:creationId xmlns:a16="http://schemas.microsoft.com/office/drawing/2014/main" id="{6F4FD849-C2CF-4E95-92A3-DF3CD12C6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813" y="2986088"/>
              <a:ext cx="157163" cy="36513"/>
            </a:xfrm>
            <a:custGeom>
              <a:avLst/>
              <a:gdLst>
                <a:gd name="T0" fmla="*/ 0 w 42"/>
                <a:gd name="T1" fmla="*/ 10 h 10"/>
                <a:gd name="T2" fmla="*/ 21 w 42"/>
                <a:gd name="T3" fmla="*/ 0 h 10"/>
                <a:gd name="T4" fmla="*/ 42 w 4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cubicBezTo>
                    <a:pt x="5" y="4"/>
                    <a:pt x="13" y="0"/>
                    <a:pt x="21" y="0"/>
                  </a:cubicBezTo>
                  <a:cubicBezTo>
                    <a:pt x="29" y="0"/>
                    <a:pt x="37" y="4"/>
                    <a:pt x="42" y="1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274">
              <a:extLst>
                <a:ext uri="{FF2B5EF4-FFF2-40B4-BE49-F238E27FC236}">
                  <a16:creationId xmlns:a16="http://schemas.microsoft.com/office/drawing/2014/main" id="{E95CA879-26B6-4158-84CA-E13BF1DBB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25" y="2947988"/>
              <a:ext cx="211138" cy="49213"/>
            </a:xfrm>
            <a:custGeom>
              <a:avLst/>
              <a:gdLst>
                <a:gd name="T0" fmla="*/ 0 w 56"/>
                <a:gd name="T1" fmla="*/ 13 h 13"/>
                <a:gd name="T2" fmla="*/ 28 w 56"/>
                <a:gd name="T3" fmla="*/ 0 h 13"/>
                <a:gd name="T4" fmla="*/ 56 w 5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3">
                  <a:moveTo>
                    <a:pt x="0" y="13"/>
                  </a:moveTo>
                  <a:cubicBezTo>
                    <a:pt x="7" y="5"/>
                    <a:pt x="17" y="0"/>
                    <a:pt x="28" y="0"/>
                  </a:cubicBezTo>
                  <a:cubicBezTo>
                    <a:pt x="39" y="0"/>
                    <a:pt x="49" y="5"/>
                    <a:pt x="56" y="13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275">
              <a:extLst>
                <a:ext uri="{FF2B5EF4-FFF2-40B4-BE49-F238E27FC236}">
                  <a16:creationId xmlns:a16="http://schemas.microsoft.com/office/drawing/2014/main" id="{E086F5C4-405F-457A-B470-EDF08E80A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663" y="2909888"/>
              <a:ext cx="269875" cy="63500"/>
            </a:xfrm>
            <a:custGeom>
              <a:avLst/>
              <a:gdLst>
                <a:gd name="T0" fmla="*/ 0 w 72"/>
                <a:gd name="T1" fmla="*/ 17 h 17"/>
                <a:gd name="T2" fmla="*/ 36 w 72"/>
                <a:gd name="T3" fmla="*/ 0 h 17"/>
                <a:gd name="T4" fmla="*/ 72 w 7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17">
                  <a:moveTo>
                    <a:pt x="0" y="17"/>
                  </a:moveTo>
                  <a:cubicBezTo>
                    <a:pt x="8" y="7"/>
                    <a:pt x="21" y="0"/>
                    <a:pt x="36" y="0"/>
                  </a:cubicBezTo>
                  <a:cubicBezTo>
                    <a:pt x="51" y="0"/>
                    <a:pt x="64" y="7"/>
                    <a:pt x="72" y="1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276">
              <a:extLst>
                <a:ext uri="{FF2B5EF4-FFF2-40B4-BE49-F238E27FC236}">
                  <a16:creationId xmlns:a16="http://schemas.microsoft.com/office/drawing/2014/main" id="{8CDF0588-DA3B-4B0D-BDF8-DE1AF3941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3140076"/>
              <a:ext cx="173038" cy="85725"/>
            </a:xfrm>
            <a:custGeom>
              <a:avLst/>
              <a:gdLst>
                <a:gd name="T0" fmla="*/ 46 w 46"/>
                <a:gd name="T1" fmla="*/ 23 h 23"/>
                <a:gd name="T2" fmla="*/ 0 w 46"/>
                <a:gd name="T3" fmla="*/ 23 h 23"/>
                <a:gd name="T4" fmla="*/ 23 w 46"/>
                <a:gd name="T5" fmla="*/ 0 h 23"/>
                <a:gd name="T6" fmla="*/ 46 w 46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3">
                  <a:moveTo>
                    <a:pt x="46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6" y="0"/>
                    <a:pt x="46" y="10"/>
                    <a:pt x="46" y="23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6" name="TextBox 345">
            <a:extLst>
              <a:ext uri="{FF2B5EF4-FFF2-40B4-BE49-F238E27FC236}">
                <a16:creationId xmlns:a16="http://schemas.microsoft.com/office/drawing/2014/main" id="{3DF722C9-361F-401E-AD34-54132A8436B3}"/>
              </a:ext>
            </a:extLst>
          </p:cNvPr>
          <p:cNvSpPr txBox="1"/>
          <p:nvPr/>
        </p:nvSpPr>
        <p:spPr>
          <a:xfrm>
            <a:off x="3953987" y="176709"/>
            <a:ext cx="4284026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ar-IQ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اختيار موضوع البحث</a:t>
            </a:r>
            <a:endParaRPr lang="en-US" sz="2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9FC3C7-12B0-4AE4-A096-B00F25D9C2D2}"/>
              </a:ext>
            </a:extLst>
          </p:cNvPr>
          <p:cNvSpPr txBox="1"/>
          <p:nvPr/>
        </p:nvSpPr>
        <p:spPr>
          <a:xfrm>
            <a:off x="7526923" y="668906"/>
            <a:ext cx="4284026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ar-IQ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الشروط الموضوع الجيد:</a:t>
            </a:r>
            <a:endParaRPr lang="en-US" sz="2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F72613-3EAF-45D1-AF31-5912F2C635A0}"/>
              </a:ext>
            </a:extLst>
          </p:cNvPr>
          <p:cNvSpPr/>
          <p:nvPr/>
        </p:nvSpPr>
        <p:spPr>
          <a:xfrm>
            <a:off x="8968037" y="1429182"/>
            <a:ext cx="27155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2400" b="1" dirty="0">
                <a:solidFill>
                  <a:srgbClr val="6524DE"/>
                </a:solidFill>
                <a:highlight>
                  <a:srgbClr val="FFFF00"/>
                </a:highlight>
              </a:rPr>
              <a:t>1-  </a:t>
            </a:r>
            <a:r>
              <a:rPr lang="ar-IQ" sz="24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ﺍﻻﺑﺘﻜﺎﺭ</a:t>
            </a:r>
            <a:r>
              <a:rPr lang="ar-IQ" sz="24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IQ" sz="24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ﻭﺍﻷﺻﺎﻟﺔ</a:t>
            </a:r>
            <a:r>
              <a:rPr lang="ar-IQ" sz="2400" b="1" dirty="0">
                <a:solidFill>
                  <a:srgbClr val="6524DE"/>
                </a:solidFill>
                <a:highlight>
                  <a:srgbClr val="FFFF00"/>
                </a:highlight>
              </a:rPr>
              <a:t>:</a:t>
            </a:r>
            <a:endParaRPr lang="en-GB" sz="2400" b="1" dirty="0">
              <a:solidFill>
                <a:srgbClr val="6524DE"/>
              </a:solidFill>
              <a:highlight>
                <a:srgbClr val="FFFF00"/>
              </a:highligh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01A02D-EDB6-4BBC-AAD8-ED0B71B7AE8C}"/>
              </a:ext>
            </a:extLst>
          </p:cNvPr>
          <p:cNvSpPr/>
          <p:nvPr/>
        </p:nvSpPr>
        <p:spPr>
          <a:xfrm>
            <a:off x="3438433" y="1406220"/>
            <a:ext cx="45405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IQ" sz="2400" b="1" dirty="0">
                <a:solidFill>
                  <a:srgbClr val="6524DE"/>
                </a:solidFill>
                <a:highlight>
                  <a:srgbClr val="FFFF00"/>
                </a:highlight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2-</a:t>
            </a:r>
            <a:r>
              <a:rPr lang="ar-SA" sz="2400" b="1" dirty="0">
                <a:solidFill>
                  <a:srgbClr val="6524DE"/>
                </a:solidFill>
                <a:highlight>
                  <a:srgbClr val="FFFF00"/>
                </a:highlight>
                <a:ea typeface="Arial" panose="020B0604020202020204" pitchFamily="34" charset="0"/>
              </a:rPr>
              <a:t> </a:t>
            </a:r>
            <a:r>
              <a:rPr lang="ar-IQ" sz="2400" b="1" dirty="0">
                <a:solidFill>
                  <a:srgbClr val="6524DE"/>
                </a:solidFill>
                <a:highlight>
                  <a:srgbClr val="FFFF00"/>
                </a:highlight>
                <a:ea typeface="Arial" panose="020B0604020202020204" pitchFamily="34" charset="0"/>
              </a:rPr>
              <a:t>الميل</a:t>
            </a:r>
            <a:r>
              <a:rPr lang="ar-SA" sz="2400" b="1" dirty="0">
                <a:solidFill>
                  <a:srgbClr val="6524DE"/>
                </a:solidFill>
                <a:highlight>
                  <a:srgbClr val="FFFF00"/>
                </a:highlight>
                <a:ea typeface="Arial" panose="020B0604020202020204" pitchFamily="34" charset="0"/>
              </a:rPr>
              <a:t> </a:t>
            </a:r>
            <a:r>
              <a:rPr lang="ar-SA" sz="2400" b="1" dirty="0" err="1">
                <a:solidFill>
                  <a:srgbClr val="6524DE"/>
                </a:solidFill>
                <a:highlight>
                  <a:srgbClr val="FFFF00"/>
                </a:highlight>
                <a:ea typeface="Arial" panose="020B0604020202020204" pitchFamily="34" charset="0"/>
              </a:rPr>
              <a:t>ﻭﺍﻟﺮﻏﺒﺔ</a:t>
            </a:r>
            <a:r>
              <a:rPr lang="ar-SA" sz="2400" b="1" dirty="0">
                <a:solidFill>
                  <a:srgbClr val="6524DE"/>
                </a:solidFill>
                <a:highlight>
                  <a:srgbClr val="FFFF00"/>
                </a:highlight>
                <a:ea typeface="Arial" panose="020B0604020202020204" pitchFamily="34" charset="0"/>
              </a:rPr>
              <a:t> </a:t>
            </a:r>
            <a:r>
              <a:rPr lang="ar-SA" sz="2400" b="1" dirty="0" err="1">
                <a:solidFill>
                  <a:srgbClr val="6524DE"/>
                </a:solidFill>
                <a:highlight>
                  <a:srgbClr val="FFFF00"/>
                </a:highlight>
                <a:ea typeface="Arial" panose="020B0604020202020204" pitchFamily="34" charset="0"/>
              </a:rPr>
              <a:t>ﺍﻟﺸﺨﺼﻴﺔ</a:t>
            </a:r>
            <a:r>
              <a:rPr lang="ar-SA" sz="2400" b="1" dirty="0">
                <a:solidFill>
                  <a:srgbClr val="6524DE"/>
                </a:solidFill>
                <a:highlight>
                  <a:srgbClr val="FFFF00"/>
                </a:highlight>
                <a:ea typeface="Arial" panose="020B0604020202020204" pitchFamily="34" charset="0"/>
              </a:rPr>
              <a:t>:</a:t>
            </a:r>
            <a:endParaRPr lang="en-GB" sz="2400" b="1" dirty="0">
              <a:solidFill>
                <a:srgbClr val="6524DE"/>
              </a:solidFill>
              <a:highlight>
                <a:srgbClr val="FFFF00"/>
              </a:highlight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62667A-D271-4D78-8A2C-D5B8D37A9BB1}"/>
              </a:ext>
            </a:extLst>
          </p:cNvPr>
          <p:cNvSpPr/>
          <p:nvPr/>
        </p:nvSpPr>
        <p:spPr>
          <a:xfrm>
            <a:off x="1186173" y="1436752"/>
            <a:ext cx="2832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8100" algn="r" rtl="1">
              <a:spcAft>
                <a:spcPts val="0"/>
              </a:spcAft>
            </a:pPr>
            <a:r>
              <a:rPr lang="ar-IQ" sz="2400" b="1" dirty="0">
                <a:solidFill>
                  <a:srgbClr val="6524DE"/>
                </a:solidFill>
                <a:highlight>
                  <a:srgbClr val="FFFF00"/>
                </a:highlight>
                <a:latin typeface="Calibri" panose="020F0502020204030204" pitchFamily="34" charset="0"/>
                <a:ea typeface="Arial" panose="020B0604020202020204" pitchFamily="34" charset="0"/>
              </a:rPr>
              <a:t>3- </a:t>
            </a:r>
            <a:r>
              <a:rPr lang="ar-SA" sz="2400" b="1" dirty="0">
                <a:solidFill>
                  <a:srgbClr val="6524DE"/>
                </a:solidFill>
                <a:highlight>
                  <a:srgbClr val="FFFF00"/>
                </a:highlight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ar-SA" sz="2400" b="1" dirty="0" err="1">
                <a:solidFill>
                  <a:srgbClr val="6524DE"/>
                </a:solidFill>
                <a:highlight>
                  <a:srgbClr val="FFFF00"/>
                </a:highlight>
                <a:latin typeface="Calibri" panose="020F0502020204030204" pitchFamily="34" charset="0"/>
                <a:ea typeface="Arial" panose="020B0604020202020204" pitchFamily="34" charset="0"/>
              </a:rPr>
              <a:t>ﺍﻟﺪﻗﺔ</a:t>
            </a:r>
            <a:r>
              <a:rPr lang="ar-SA" sz="2400" b="1" dirty="0">
                <a:solidFill>
                  <a:srgbClr val="6524DE"/>
                </a:solidFill>
                <a:highlight>
                  <a:srgbClr val="FFFF00"/>
                </a:highlight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ar-SA" sz="2400" b="1" dirty="0" err="1">
                <a:solidFill>
                  <a:srgbClr val="6524DE"/>
                </a:solidFill>
                <a:highlight>
                  <a:srgbClr val="FFFF00"/>
                </a:highlight>
                <a:latin typeface="Calibri" panose="020F0502020204030204" pitchFamily="34" charset="0"/>
                <a:ea typeface="Arial" panose="020B0604020202020204" pitchFamily="34" charset="0"/>
              </a:rPr>
              <a:t>ﻭﺍﻟﺸﻤﻮﻝ</a:t>
            </a:r>
            <a:r>
              <a:rPr lang="ar-SA" sz="2400" b="1" dirty="0">
                <a:solidFill>
                  <a:srgbClr val="6524DE"/>
                </a:solidFill>
                <a:highlight>
                  <a:srgbClr val="FFFF00"/>
                </a:highlight>
                <a:latin typeface="Calibri" panose="020F0502020204030204" pitchFamily="34" charset="0"/>
                <a:ea typeface="Arial" panose="020B0604020202020204" pitchFamily="34" charset="0"/>
              </a:rPr>
              <a:t>:</a:t>
            </a:r>
            <a:endParaRPr lang="en-GB" sz="2400" b="1" dirty="0">
              <a:solidFill>
                <a:srgbClr val="6524DE"/>
              </a:solidFill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051E2-CFC0-4D8E-9A57-EB9AC7FEA41C}"/>
              </a:ext>
            </a:extLst>
          </p:cNvPr>
          <p:cNvSpPr txBox="1"/>
          <p:nvPr/>
        </p:nvSpPr>
        <p:spPr>
          <a:xfrm>
            <a:off x="8968037" y="1950915"/>
            <a:ext cx="302980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b="1" dirty="0" err="1"/>
              <a:t>ﯾﻧﺑﻐــﻲ</a:t>
            </a:r>
            <a:r>
              <a:rPr lang="ar-SA" sz="2000" b="1" dirty="0"/>
              <a:t> أن </a:t>
            </a:r>
            <a:r>
              <a:rPr lang="ar-SA" sz="2000" b="1" dirty="0" err="1"/>
              <a:t>ﯾﻛــون</a:t>
            </a:r>
            <a:r>
              <a:rPr lang="ar-SA" sz="2000" b="1" dirty="0"/>
              <a:t> </a:t>
            </a:r>
            <a:r>
              <a:rPr lang="ar-SA" sz="2000" b="1" dirty="0" err="1"/>
              <a:t>ﻣوﺿــوع</a:t>
            </a:r>
            <a:r>
              <a:rPr lang="ar-SA" sz="2000" b="1" dirty="0"/>
              <a:t> </a:t>
            </a:r>
            <a:r>
              <a:rPr lang="ar-SA" sz="2000" b="1" dirty="0" err="1"/>
              <a:t>اﻟﺑﺣــث</a:t>
            </a:r>
            <a:r>
              <a:rPr lang="ar-SA" sz="2000" b="1" dirty="0"/>
              <a:t> </a:t>
            </a:r>
            <a:r>
              <a:rPr lang="ar-SA" sz="2000" b="1" dirty="0" err="1"/>
              <a:t>ﺟدﯾــداً</a:t>
            </a:r>
            <a:r>
              <a:rPr lang="ar-SA" sz="2000" b="1" dirty="0"/>
              <a:t>، </a:t>
            </a:r>
            <a:r>
              <a:rPr lang="ar-SA" sz="2000" b="1" dirty="0" err="1"/>
              <a:t>وﻛﻠﻣــﺎ</a:t>
            </a:r>
            <a:r>
              <a:rPr lang="ar-SA" sz="2000" b="1" dirty="0"/>
              <a:t> </a:t>
            </a:r>
            <a:r>
              <a:rPr lang="ar-SA" sz="2000" b="1" dirty="0" err="1"/>
              <a:t>ﻛــﺎن</a:t>
            </a:r>
            <a:r>
              <a:rPr lang="ar-SA" sz="2000" b="1" dirty="0"/>
              <a:t> </a:t>
            </a:r>
            <a:r>
              <a:rPr lang="ar-SA" sz="2000" b="1" dirty="0" err="1"/>
              <a:t>اﻟﺑﺣــث</a:t>
            </a:r>
            <a:r>
              <a:rPr lang="ar-SA" sz="2000" b="1" dirty="0"/>
              <a:t> </a:t>
            </a:r>
            <a:r>
              <a:rPr lang="ar-SA" sz="2000" b="1" dirty="0" err="1"/>
              <a:t>ﺟدﯾــداً</a:t>
            </a:r>
            <a:r>
              <a:rPr lang="ar-SA" sz="2000" b="1" dirty="0"/>
              <a:t> </a:t>
            </a:r>
            <a:r>
              <a:rPr lang="ar-SA" sz="2000" b="1" dirty="0" err="1"/>
              <a:t>ﻛﻠﻣــﺎ</a:t>
            </a:r>
            <a:r>
              <a:rPr lang="ar-SA" sz="2000" b="1" dirty="0"/>
              <a:t> </a:t>
            </a:r>
            <a:r>
              <a:rPr lang="ar-SA" sz="2000" b="1" dirty="0" err="1"/>
              <a:t>ﻛــﺎن</a:t>
            </a:r>
            <a:r>
              <a:rPr lang="ar-SA" sz="2000" b="1" dirty="0"/>
              <a:t> </a:t>
            </a:r>
            <a:r>
              <a:rPr lang="ar-SA" sz="2000" b="1" dirty="0" err="1"/>
              <a:t>طــﺎﺑﻊ</a:t>
            </a:r>
            <a:r>
              <a:rPr lang="ar-SA" sz="2000" b="1" dirty="0"/>
              <a:t> </a:t>
            </a:r>
            <a:r>
              <a:rPr lang="ar-SA" sz="2000" b="1" dirty="0" err="1"/>
              <a:t>اﻷﺻﺎﻟﺔ</a:t>
            </a:r>
            <a:r>
              <a:rPr lang="ar-SA" sz="2000" b="1" dirty="0"/>
              <a:t> </a:t>
            </a:r>
            <a:r>
              <a:rPr lang="ar-SA" sz="2000" b="1" dirty="0" err="1"/>
              <a:t>ﻓﯾـﻪ</a:t>
            </a:r>
            <a:r>
              <a:rPr lang="ar-SA" sz="2000" b="1" dirty="0"/>
              <a:t>، إذ </a:t>
            </a:r>
            <a:r>
              <a:rPr lang="ar-SA" sz="2000" b="1" dirty="0" err="1"/>
              <a:t>ﯾﺷـﺗرط</a:t>
            </a:r>
            <a:r>
              <a:rPr lang="ar-SA" sz="2000" b="1" dirty="0"/>
              <a:t> </a:t>
            </a:r>
            <a:r>
              <a:rPr lang="ar-SA" sz="2000" b="1" dirty="0" err="1"/>
              <a:t>ﻓـﻲ</a:t>
            </a:r>
            <a:r>
              <a:rPr lang="ar-SA" sz="2000" b="1" dirty="0"/>
              <a:t> </a:t>
            </a:r>
            <a:r>
              <a:rPr lang="ar-SA" sz="2000" b="1" dirty="0" err="1"/>
              <a:t>اﻟﺑﺣـث</a:t>
            </a:r>
            <a:r>
              <a:rPr lang="ar-SA" sz="2000" b="1" dirty="0"/>
              <a:t> أن </a:t>
            </a:r>
            <a:r>
              <a:rPr lang="ar-SA" sz="2000" b="1" dirty="0" err="1"/>
              <a:t>ﯾﻛـون</a:t>
            </a:r>
            <a:r>
              <a:rPr lang="ar-SA" sz="2000" b="1" dirty="0"/>
              <a:t> </a:t>
            </a:r>
            <a:r>
              <a:rPr lang="ar-SA" sz="2000" b="1" dirty="0" err="1"/>
              <a:t>ﻣﺑﺗﻛـرا</a:t>
            </a:r>
            <a:r>
              <a:rPr lang="ar-SA" sz="2000" b="1" dirty="0"/>
              <a:t> </a:t>
            </a:r>
            <a:r>
              <a:rPr lang="ar-SA" sz="2000" b="1" dirty="0" err="1"/>
              <a:t>ﻓـﻲ</a:t>
            </a:r>
            <a:r>
              <a:rPr lang="ar-SA" sz="2000" b="1" dirty="0"/>
              <a:t> </a:t>
            </a:r>
            <a:r>
              <a:rPr lang="ar-SA" sz="2000" b="1" dirty="0" err="1"/>
              <a:t>ﻣﺟﺎﻟـﻪ</a:t>
            </a:r>
            <a:r>
              <a:rPr lang="ar-SA" sz="2000" b="1" dirty="0"/>
              <a:t>، إذ ﻻ </a:t>
            </a:r>
            <a:r>
              <a:rPr lang="ar-SA" sz="2000" b="1" dirty="0" err="1"/>
              <a:t>ﻓﺎﺋـدة</a:t>
            </a:r>
            <a:r>
              <a:rPr lang="ar-SA" sz="2000" b="1" dirty="0"/>
              <a:t> </a:t>
            </a:r>
            <a:r>
              <a:rPr lang="ar-SA" sz="2000" b="1" dirty="0" err="1"/>
              <a:t>ﻣـن</a:t>
            </a:r>
            <a:r>
              <a:rPr lang="ar-SA" sz="2000" b="1" dirty="0"/>
              <a:t> </a:t>
            </a:r>
            <a:r>
              <a:rPr lang="ar-SA" sz="2000" b="1" dirty="0" err="1"/>
              <a:t>ﺑﺣـث</a:t>
            </a:r>
            <a:r>
              <a:rPr lang="ar-SA" sz="2000" b="1" dirty="0"/>
              <a:t> </a:t>
            </a:r>
            <a:r>
              <a:rPr lang="ar-SA" sz="2000" b="1" dirty="0" err="1"/>
              <a:t>ﻫـو</a:t>
            </a:r>
            <a:r>
              <a:rPr lang="ar-SA" sz="2000" b="1" dirty="0"/>
              <a:t> </a:t>
            </a:r>
            <a:r>
              <a:rPr lang="ar-SA" sz="2000" b="1" dirty="0" err="1"/>
              <a:t>ﺗﻛـــرار</a:t>
            </a:r>
            <a:r>
              <a:rPr lang="ar-SA" sz="2000" b="1" dirty="0"/>
              <a:t> </a:t>
            </a:r>
            <a:r>
              <a:rPr lang="ar-SA" sz="2000" b="1" dirty="0" err="1"/>
              <a:t>ﻟﺑﺣـــث</a:t>
            </a:r>
            <a:r>
              <a:rPr lang="ar-SA" sz="2000" b="1" dirty="0"/>
              <a:t> </a:t>
            </a:r>
            <a:r>
              <a:rPr lang="ar-SA" sz="2000" b="1" dirty="0" err="1"/>
              <a:t>ﺳـــﺎﺑق</a:t>
            </a:r>
            <a:r>
              <a:rPr lang="ar-SA" sz="2000" b="1" dirty="0"/>
              <a:t>، أي أن </a:t>
            </a:r>
            <a:r>
              <a:rPr lang="ar-SA" sz="2000" b="1" dirty="0" err="1"/>
              <a:t>اﻟﻣوﺿـــوع</a:t>
            </a:r>
            <a:r>
              <a:rPr lang="ar-SA" sz="2000" b="1" dirty="0"/>
              <a:t> </a:t>
            </a:r>
            <a:r>
              <a:rPr lang="ar-SA" sz="2000" b="1" dirty="0" err="1"/>
              <a:t>اﻟﻣطﻠـــوب</a:t>
            </a:r>
            <a:r>
              <a:rPr lang="ar-SA" sz="2000" b="1" dirty="0"/>
              <a:t> </a:t>
            </a:r>
            <a:r>
              <a:rPr lang="ar-SA" sz="2000" b="1" dirty="0" err="1"/>
              <a:t>اﻟﻛﺗﺎﺑـــﺔ</a:t>
            </a:r>
            <a:r>
              <a:rPr lang="ar-SA" sz="2000" b="1" dirty="0"/>
              <a:t> </a:t>
            </a:r>
            <a:r>
              <a:rPr lang="ar-SA" sz="2000" b="1" dirty="0" err="1"/>
              <a:t>ﻓﯾـــﻪ</a:t>
            </a:r>
            <a:r>
              <a:rPr lang="ar-SA" sz="2000" b="1" dirty="0"/>
              <a:t>، </a:t>
            </a:r>
            <a:r>
              <a:rPr lang="ar-SA" sz="2000" b="1" dirty="0" err="1"/>
              <a:t>وﯾﻧﺑﻐـــﻲ</a:t>
            </a:r>
            <a:r>
              <a:rPr lang="ar-SA" sz="2000" b="1" dirty="0"/>
              <a:t> أن </a:t>
            </a:r>
            <a:r>
              <a:rPr lang="ar-SA" sz="2000" b="1" dirty="0" err="1"/>
              <a:t>ﯾﻛـــون</a:t>
            </a:r>
            <a:r>
              <a:rPr lang="ar-SA" sz="2000" b="1" dirty="0"/>
              <a:t> </a:t>
            </a:r>
            <a:r>
              <a:rPr lang="ar-SA" sz="2000" b="1" dirty="0" err="1"/>
              <a:t>ﻣﺳـــﺎﻫﻣﺔ</a:t>
            </a:r>
            <a:r>
              <a:rPr lang="ar-SA" sz="2000" b="1" dirty="0"/>
              <a:t> </a:t>
            </a:r>
            <a:r>
              <a:rPr lang="ar-SA" sz="2000" b="1" dirty="0" err="1"/>
              <a:t>ﺣﻘﯾﻘﯾــﺔ</a:t>
            </a:r>
            <a:r>
              <a:rPr lang="ar-SA" sz="2000" b="1" dirty="0"/>
              <a:t> </a:t>
            </a:r>
            <a:r>
              <a:rPr lang="ar-SA" sz="2000" b="1" dirty="0" err="1"/>
              <a:t>ﻓــﻲ</a:t>
            </a:r>
            <a:r>
              <a:rPr lang="ar-SA" sz="2000" b="1" dirty="0"/>
              <a:t> </a:t>
            </a:r>
            <a:r>
              <a:rPr lang="ar-SA" sz="2000" b="1" dirty="0" err="1"/>
              <a:t>ﻣﺟــﺎل</a:t>
            </a:r>
            <a:r>
              <a:rPr lang="ar-SA" sz="2000" b="1" dirty="0"/>
              <a:t> </a:t>
            </a:r>
            <a:r>
              <a:rPr lang="ar-SA" sz="2000" b="1" dirty="0" err="1"/>
              <a:t>اﻟﺑﺣــث</a:t>
            </a:r>
            <a:r>
              <a:rPr lang="ar-SA" sz="2000" b="1" dirty="0"/>
              <a:t> </a:t>
            </a:r>
            <a:r>
              <a:rPr lang="ar-SA" sz="2000" b="1" dirty="0" err="1"/>
              <a:t>اﻟﻌﻠﻣــﻲ</a:t>
            </a:r>
            <a:r>
              <a:rPr lang="ar-SA" sz="2000" b="1" dirty="0"/>
              <a:t> </a:t>
            </a:r>
            <a:r>
              <a:rPr lang="ar-SA" sz="2000" b="1" dirty="0" err="1"/>
              <a:t>ٕواﺿــﺎﻓﺔ</a:t>
            </a:r>
            <a:r>
              <a:rPr lang="ar-SA" sz="2000" b="1" dirty="0"/>
              <a:t> </a:t>
            </a:r>
            <a:r>
              <a:rPr lang="ar-SA" sz="2000" b="1" dirty="0" err="1"/>
              <a:t>ﺟدﯾــدة</a:t>
            </a:r>
            <a:r>
              <a:rPr lang="ar-SA" sz="2000" b="1" dirty="0"/>
              <a:t> </a:t>
            </a:r>
            <a:r>
              <a:rPr lang="ar-SA" sz="2000" b="1" dirty="0" err="1"/>
              <a:t>ﻓــﻲ</a:t>
            </a:r>
            <a:r>
              <a:rPr lang="ar-SA" sz="2000" b="1" dirty="0"/>
              <a:t> </a:t>
            </a:r>
            <a:r>
              <a:rPr lang="ar-SA" sz="2000" b="1" dirty="0" err="1"/>
              <a:t>ﻣﺟﺎﻟــﻪ</a:t>
            </a:r>
            <a:r>
              <a:rPr lang="ar-SA" sz="2000" b="1" dirty="0"/>
              <a:t>، </a:t>
            </a:r>
            <a:r>
              <a:rPr lang="ar-SA" sz="2000" b="1" dirty="0" err="1"/>
              <a:t>وﻫﻧــﺎ</a:t>
            </a:r>
            <a:r>
              <a:rPr lang="ar-SA" sz="2000" b="1" dirty="0"/>
              <a:t> </a:t>
            </a:r>
            <a:r>
              <a:rPr lang="ar-SA" sz="2000" b="1" dirty="0" err="1"/>
              <a:t>ﯾﻧﺑﻐــﻲ</a:t>
            </a:r>
            <a:r>
              <a:rPr lang="ar-SA" sz="2000" b="1" dirty="0"/>
              <a:t> أن </a:t>
            </a:r>
            <a:r>
              <a:rPr lang="ar-SA" sz="2000" b="1" dirty="0" err="1"/>
              <a:t>ﯾﺣــدد</a:t>
            </a:r>
            <a:r>
              <a:rPr lang="ar-SA" sz="2000" b="1" dirty="0"/>
              <a:t> </a:t>
            </a:r>
            <a:r>
              <a:rPr lang="ar-SA" sz="2000" b="1" dirty="0" err="1"/>
              <a:t>اﻟﻧﻘــﺎط</a:t>
            </a:r>
            <a:r>
              <a:rPr lang="ar-SA" sz="2000" b="1" dirty="0"/>
              <a:t> </a:t>
            </a:r>
            <a:r>
              <a:rPr lang="ar-SA" sz="2000" b="1" dirty="0" err="1"/>
              <a:t>اﻟﺟدﯾدة</a:t>
            </a:r>
            <a:r>
              <a:rPr lang="ar-SA" sz="2000" b="1" dirty="0"/>
              <a:t> </a:t>
            </a:r>
            <a:r>
              <a:rPr lang="ar-SA" sz="2000" b="1" dirty="0" err="1"/>
              <a:t>اﻟﻣﺳﺗﻬدﻓﺔ</a:t>
            </a:r>
            <a:r>
              <a:rPr lang="ar-SA" sz="2000" b="1" dirty="0"/>
              <a:t> </a:t>
            </a:r>
            <a:r>
              <a:rPr lang="ar-SA" sz="2000" b="1" dirty="0" err="1"/>
              <a:t>ﺑﻛل</a:t>
            </a:r>
            <a:r>
              <a:rPr lang="ar-SA" sz="2000" b="1" dirty="0"/>
              <a:t> </a:t>
            </a:r>
            <a:r>
              <a:rPr lang="ar-SA" sz="2000" b="1" dirty="0" err="1"/>
              <a:t>دﻗﺔ</a:t>
            </a:r>
            <a:r>
              <a:rPr lang="ar-SA" sz="2000" b="1" dirty="0"/>
              <a:t> </a:t>
            </a:r>
            <a:r>
              <a:rPr lang="ar-SA" sz="2000" b="1" dirty="0" err="1"/>
              <a:t>وﻣوﺿوﻋﯾﺔ</a:t>
            </a:r>
            <a:r>
              <a:rPr lang="ar-SA" sz="2000" b="1" dirty="0"/>
              <a:t> </a:t>
            </a:r>
            <a:r>
              <a:rPr lang="ar-SA" sz="2000" b="1" dirty="0" err="1"/>
              <a:t>ﻓﻲ</a:t>
            </a:r>
            <a:r>
              <a:rPr lang="ar-SA" sz="2000" b="1" dirty="0"/>
              <a:t> </a:t>
            </a:r>
            <a:r>
              <a:rPr lang="ar-SA" sz="2000" b="1" dirty="0" err="1"/>
              <a:t>اﻟﻬدف</a:t>
            </a:r>
            <a:r>
              <a:rPr lang="ar-SA" sz="2000" b="1" dirty="0"/>
              <a:t> </a:t>
            </a:r>
            <a:r>
              <a:rPr lang="ar-SA" sz="2000" b="1" dirty="0" err="1"/>
              <a:t>ﻣن</a:t>
            </a:r>
            <a:r>
              <a:rPr lang="ar-SA" sz="2000" b="1" dirty="0"/>
              <a:t> </a:t>
            </a:r>
            <a:r>
              <a:rPr lang="ar-SA" sz="2000" b="1" dirty="0" err="1"/>
              <a:t>اﻟﺑﺣث</a:t>
            </a:r>
            <a:r>
              <a:rPr lang="ar-SA" sz="2000" b="1" dirty="0"/>
              <a:t>.</a:t>
            </a:r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E6B47E-ED38-456E-8DBF-DEF65F12376D}"/>
              </a:ext>
            </a:extLst>
          </p:cNvPr>
          <p:cNvSpPr txBox="1"/>
          <p:nvPr/>
        </p:nvSpPr>
        <p:spPr>
          <a:xfrm>
            <a:off x="4763069" y="1898417"/>
            <a:ext cx="36781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sz="2000" b="1" dirty="0" err="1"/>
              <a:t>وﯾﻌﻧﻲ</a:t>
            </a:r>
            <a:r>
              <a:rPr lang="ar-IQ" sz="2000" b="1" dirty="0"/>
              <a:t> أن </a:t>
            </a:r>
            <a:r>
              <a:rPr lang="ar-IQ" sz="2000" b="1" dirty="0" err="1"/>
              <a:t>ﯾﻛون</a:t>
            </a:r>
            <a:r>
              <a:rPr lang="ar-IQ" sz="2000" b="1" dirty="0"/>
              <a:t> </a:t>
            </a:r>
            <a:r>
              <a:rPr lang="ar-IQ" sz="2000" b="1" dirty="0" err="1"/>
              <a:t>اﻟﺑﺎﺣث</a:t>
            </a:r>
            <a:r>
              <a:rPr lang="ar-IQ" sz="2000" b="1" dirty="0"/>
              <a:t> </a:t>
            </a:r>
            <a:r>
              <a:rPr lang="ar-IQ" sz="2000" b="1" dirty="0" err="1"/>
              <a:t>ﻣﻬﯾﺄً</a:t>
            </a:r>
            <a:r>
              <a:rPr lang="ar-IQ" sz="2000" b="1" dirty="0"/>
              <a:t> </a:t>
            </a:r>
            <a:r>
              <a:rPr lang="ar-IQ" sz="2000" b="1" dirty="0" err="1"/>
              <a:t>ﻧﻔﺳﯾﺎً</a:t>
            </a:r>
            <a:r>
              <a:rPr lang="ar-IQ" sz="2000" b="1" dirty="0"/>
              <a:t> </a:t>
            </a:r>
            <a:r>
              <a:rPr lang="ar-IQ" sz="2000" b="1" dirty="0" err="1"/>
              <a:t>ﻟﻠﻣوﺿوع</a:t>
            </a:r>
            <a:r>
              <a:rPr lang="ar-IQ" sz="2000" b="1" dirty="0"/>
              <a:t>، </a:t>
            </a:r>
            <a:r>
              <a:rPr lang="ar-IQ" sz="2000" b="1" dirty="0" err="1"/>
              <a:t>ﺑﺣﯾث</a:t>
            </a:r>
            <a:r>
              <a:rPr lang="ar-IQ" sz="2000" b="1" dirty="0"/>
              <a:t> </a:t>
            </a:r>
            <a:r>
              <a:rPr lang="ar-IQ" sz="2000" b="1" dirty="0" err="1"/>
              <a:t>ﯾﻛون</a:t>
            </a:r>
            <a:r>
              <a:rPr lang="ar-IQ" sz="2000" b="1" dirty="0"/>
              <a:t> </a:t>
            </a:r>
            <a:r>
              <a:rPr lang="ar-IQ" sz="2000" b="1" dirty="0" err="1"/>
              <a:t>ﻫﻧﺎك</a:t>
            </a:r>
            <a:r>
              <a:rPr lang="ar-IQ" sz="2000" b="1" dirty="0"/>
              <a:t> </a:t>
            </a:r>
            <a:r>
              <a:rPr lang="ar-IQ" sz="2000" b="1" dirty="0" err="1"/>
              <a:t>ﻣﯾـل</a:t>
            </a:r>
            <a:r>
              <a:rPr lang="ar-IQ" sz="2000" b="1" dirty="0"/>
              <a:t> </a:t>
            </a:r>
            <a:r>
              <a:rPr lang="ar-IQ" sz="2000" b="1" dirty="0" err="1"/>
              <a:t>ﻟﻠﺑﺎﺣـث</a:t>
            </a:r>
            <a:r>
              <a:rPr lang="ar-IQ" sz="2000" b="1" dirty="0"/>
              <a:t> </a:t>
            </a:r>
            <a:r>
              <a:rPr lang="ar-IQ" sz="2000" b="1" dirty="0" err="1"/>
              <a:t>ﻟﻬـذا</a:t>
            </a:r>
            <a:r>
              <a:rPr lang="ar-IQ" sz="2000" b="1" dirty="0"/>
              <a:t> </a:t>
            </a:r>
            <a:r>
              <a:rPr lang="ar-IQ" sz="2000" b="1" dirty="0" err="1"/>
              <a:t>اﻟﻣوﺿوع</a:t>
            </a:r>
            <a:r>
              <a:rPr lang="ar-IQ" sz="2000" b="1" dirty="0"/>
              <a:t>، </a:t>
            </a:r>
            <a:r>
              <a:rPr lang="ar-IQ" sz="2000" b="1" dirty="0" err="1"/>
              <a:t>ﻣﻣﺎ</a:t>
            </a:r>
            <a:r>
              <a:rPr lang="ar-IQ" sz="2000" b="1" dirty="0"/>
              <a:t> </a:t>
            </a:r>
            <a:r>
              <a:rPr lang="ar-IQ" sz="2000" b="1" dirty="0" err="1"/>
              <a:t>ﯾدﻓﻌﻪ</a:t>
            </a:r>
            <a:r>
              <a:rPr lang="ar-IQ" sz="2000" b="1" dirty="0"/>
              <a:t> </a:t>
            </a:r>
            <a:r>
              <a:rPr lang="ar-IQ" sz="2000" b="1" dirty="0" err="1"/>
              <a:t>إﻟﻰ</a:t>
            </a:r>
            <a:r>
              <a:rPr lang="ar-IQ" sz="2000" b="1" dirty="0"/>
              <a:t> </a:t>
            </a:r>
            <a:r>
              <a:rPr lang="ar-IQ" sz="2000" b="1" dirty="0" err="1"/>
              <a:t>اﻹﺟﺎدة</a:t>
            </a:r>
            <a:r>
              <a:rPr lang="ar-IQ" sz="2000" b="1" dirty="0"/>
              <a:t> </a:t>
            </a:r>
            <a:r>
              <a:rPr lang="ar-IQ" sz="2000" b="1" dirty="0" err="1"/>
              <a:t>ﻣﻘروﻧﺎ</a:t>
            </a:r>
            <a:r>
              <a:rPr lang="ar-IQ" sz="2000" b="1" dirty="0"/>
              <a:t> </a:t>
            </a:r>
            <a:r>
              <a:rPr lang="ar-IQ" sz="2000" b="1" dirty="0" err="1"/>
              <a:t>ذﻟك</a:t>
            </a:r>
            <a:r>
              <a:rPr lang="ar-IQ" sz="2000" b="1" dirty="0"/>
              <a:t> </a:t>
            </a:r>
            <a:r>
              <a:rPr lang="ar-IQ" sz="2000" b="1" dirty="0" err="1"/>
              <a:t>ﺑﻣﻘدرﺗـﻪ</a:t>
            </a:r>
            <a:r>
              <a:rPr lang="ar-IQ" sz="2000" b="1" dirty="0"/>
              <a:t> </a:t>
            </a:r>
            <a:r>
              <a:rPr lang="ar-IQ" sz="2000" b="1" dirty="0" err="1"/>
              <a:t>اﻟﺷﺧﺻـﯾﺔ</a:t>
            </a:r>
            <a:r>
              <a:rPr lang="ar-IQ" sz="2000" b="1" dirty="0"/>
              <a:t> </a:t>
            </a:r>
            <a:r>
              <a:rPr lang="ar-IQ" sz="2000" b="1" dirty="0" err="1"/>
              <a:t>ﻟﻠﺗﺻـدي</a:t>
            </a:r>
            <a:r>
              <a:rPr lang="ar-IQ" sz="2000" b="1" dirty="0"/>
              <a:t> </a:t>
            </a:r>
            <a:r>
              <a:rPr lang="ar-IQ" sz="2000" b="1" dirty="0" err="1"/>
              <a:t>ﻟﻣﺷـﻛﻠﺔ</a:t>
            </a:r>
            <a:r>
              <a:rPr lang="ar-IQ" sz="2000" b="1" dirty="0"/>
              <a:t> </a:t>
            </a:r>
            <a:r>
              <a:rPr lang="ar-IQ" sz="2000" b="1" dirty="0" err="1"/>
              <a:t>ﻣﻌﯾﻧـﺔ</a:t>
            </a:r>
            <a:r>
              <a:rPr lang="ar-IQ" sz="2000" b="1" dirty="0"/>
              <a:t>، </a:t>
            </a:r>
            <a:r>
              <a:rPr lang="ar-IQ" sz="2000" b="1" dirty="0" err="1"/>
              <a:t>ﻓﻛﻠﻣـﺎ</a:t>
            </a:r>
            <a:r>
              <a:rPr lang="ar-IQ" sz="2000" b="1" dirty="0"/>
              <a:t> </a:t>
            </a:r>
            <a:r>
              <a:rPr lang="ar-IQ" sz="2000" b="1" dirty="0" err="1"/>
              <a:t>ﻟﻘــﻲ</a:t>
            </a:r>
            <a:r>
              <a:rPr lang="ar-IQ" sz="2000" b="1" dirty="0"/>
              <a:t> </a:t>
            </a:r>
            <a:r>
              <a:rPr lang="ar-IQ" sz="2000" b="1" dirty="0" err="1"/>
              <a:t>اﻟﻣوﺿــوع</a:t>
            </a:r>
            <a:r>
              <a:rPr lang="ar-IQ" sz="2000" b="1" dirty="0"/>
              <a:t> </a:t>
            </a:r>
            <a:r>
              <a:rPr lang="ar-IQ" sz="2000" b="1" dirty="0" err="1"/>
              <a:t>اﻫﺗﻣﺎﻣـﺎ</a:t>
            </a:r>
            <a:r>
              <a:rPr lang="ar-IQ" sz="2000" b="1" dirty="0"/>
              <a:t> </a:t>
            </a:r>
            <a:r>
              <a:rPr lang="ar-IQ" sz="2000" b="1" dirty="0" err="1"/>
              <a:t>ﺧﺎﺻــﺎ</a:t>
            </a:r>
            <a:r>
              <a:rPr lang="ar-IQ" sz="2000" b="1" dirty="0"/>
              <a:t> </a:t>
            </a:r>
            <a:r>
              <a:rPr lang="ar-IQ" sz="2000" b="1" dirty="0" err="1"/>
              <a:t>ﻣــن</a:t>
            </a:r>
            <a:r>
              <a:rPr lang="ar-IQ" sz="2000" b="1" dirty="0"/>
              <a:t> </a:t>
            </a:r>
            <a:r>
              <a:rPr lang="ar-IQ" sz="2000" b="1" dirty="0" err="1"/>
              <a:t>اﻟﺑﺎﺣـث</a:t>
            </a:r>
            <a:r>
              <a:rPr lang="ar-IQ" sz="2000" b="1" dirty="0"/>
              <a:t> دون </a:t>
            </a:r>
            <a:r>
              <a:rPr lang="ar-IQ" sz="2000" b="1" dirty="0" err="1"/>
              <a:t>ﺳــواﻩ</a:t>
            </a:r>
            <a:r>
              <a:rPr lang="ar-IQ" sz="2000" b="1" dirty="0"/>
              <a:t> </a:t>
            </a:r>
            <a:r>
              <a:rPr lang="ar-IQ" sz="2000" b="1" dirty="0" err="1"/>
              <a:t>ﻣــن</a:t>
            </a:r>
            <a:r>
              <a:rPr lang="ar-IQ" sz="2000" b="1" dirty="0"/>
              <a:t> </a:t>
            </a:r>
            <a:r>
              <a:rPr lang="ar-IQ" sz="2000" b="1" dirty="0" err="1"/>
              <a:t>اﻟﻣواﺿـﯾﻊ</a:t>
            </a:r>
            <a:r>
              <a:rPr lang="ar-IQ" sz="2000" b="1" dirty="0"/>
              <a:t>، </a:t>
            </a:r>
            <a:r>
              <a:rPr lang="ar-IQ" sz="2000" b="1" dirty="0" err="1"/>
              <a:t>ﻛﻠﻣــﺎ</a:t>
            </a:r>
            <a:r>
              <a:rPr lang="ar-IQ" sz="2000" b="1" dirty="0"/>
              <a:t> </a:t>
            </a:r>
            <a:r>
              <a:rPr lang="ar-IQ" sz="2000" b="1" dirty="0" err="1"/>
              <a:t>ﻛــﺎن</a:t>
            </a:r>
            <a:r>
              <a:rPr lang="ar-IQ" sz="2000" b="1" dirty="0"/>
              <a:t> </a:t>
            </a:r>
            <a:r>
              <a:rPr lang="ar-IQ" sz="2000" b="1" dirty="0" err="1"/>
              <a:t>ذﻟــك</a:t>
            </a:r>
            <a:r>
              <a:rPr lang="ar-IQ" sz="2000" b="1" dirty="0"/>
              <a:t> </a:t>
            </a:r>
            <a:r>
              <a:rPr lang="ar-IQ" sz="2000" b="1" dirty="0" err="1"/>
              <a:t>ﻣﺣرﻛــﺎ</a:t>
            </a:r>
            <a:r>
              <a:rPr lang="ar-IQ" sz="2000" b="1" dirty="0"/>
              <a:t> </a:t>
            </a:r>
            <a:r>
              <a:rPr lang="ar-IQ" sz="2000" b="1" dirty="0" err="1"/>
              <a:t>ﻓﻌــﺎﻻً</a:t>
            </a:r>
            <a:r>
              <a:rPr lang="ar-IQ" sz="2000" b="1" dirty="0"/>
              <a:t> </a:t>
            </a:r>
            <a:r>
              <a:rPr lang="ar-IQ" sz="2000" b="1" dirty="0" err="1"/>
              <a:t>ﻟطﺎﻗــﺔ</a:t>
            </a:r>
            <a:r>
              <a:rPr lang="ar-IQ" sz="2000" b="1" dirty="0"/>
              <a:t> </a:t>
            </a:r>
            <a:r>
              <a:rPr lang="ar-IQ" sz="2000" b="1" dirty="0" err="1"/>
              <a:t>اﻟﺑﺎﺣــث</a:t>
            </a:r>
            <a:r>
              <a:rPr lang="ar-IQ" sz="2000" b="1" dirty="0"/>
              <a:t> </a:t>
            </a:r>
            <a:r>
              <a:rPr lang="ar-IQ" sz="2000" b="1" dirty="0" err="1"/>
              <a:t>اﻟﻌﻠﻣﯾــﺔ</a:t>
            </a:r>
            <a:r>
              <a:rPr lang="ar-IQ" sz="2000" b="1" dirty="0"/>
              <a:t>، </a:t>
            </a:r>
            <a:r>
              <a:rPr lang="ar-IQ" sz="2000" b="1" dirty="0" err="1"/>
              <a:t>ودﻓﺎﻋــﺎً</a:t>
            </a:r>
            <a:r>
              <a:rPr lang="ar-IQ" sz="2000" b="1" dirty="0"/>
              <a:t> </a:t>
            </a:r>
            <a:r>
              <a:rPr lang="ar-IQ" sz="2000" b="1" dirty="0" err="1"/>
              <a:t>ﻟــﻪ</a:t>
            </a:r>
            <a:r>
              <a:rPr lang="ar-IQ" sz="2000" b="1" dirty="0"/>
              <a:t> </a:t>
            </a:r>
            <a:r>
              <a:rPr lang="ar-IQ" sz="2000" b="1" dirty="0" err="1"/>
              <a:t>ﻓــﻲ</a:t>
            </a:r>
            <a:r>
              <a:rPr lang="ar-IQ" sz="2000" b="1" dirty="0"/>
              <a:t> </a:t>
            </a:r>
            <a:r>
              <a:rPr lang="ar-IQ" sz="2000" b="1" dirty="0" err="1"/>
              <a:t>اﻻﺳــﺗﻣرار</a:t>
            </a:r>
            <a:r>
              <a:rPr lang="ar-IQ" sz="2000" b="1" dirty="0"/>
              <a:t> </a:t>
            </a:r>
            <a:r>
              <a:rPr lang="ar-IQ" sz="2000" b="1" dirty="0" err="1"/>
              <a:t>ﻓــﻲ</a:t>
            </a:r>
            <a:r>
              <a:rPr lang="ar-IQ" sz="2000" b="1" dirty="0"/>
              <a:t> </a:t>
            </a:r>
            <a:r>
              <a:rPr lang="ar-IQ" sz="2000" b="1" dirty="0" err="1"/>
              <a:t>ﺗــوﻓﯾر</a:t>
            </a:r>
            <a:r>
              <a:rPr lang="ar-IQ" sz="2000" b="1" dirty="0"/>
              <a:t> </a:t>
            </a:r>
            <a:r>
              <a:rPr lang="ar-IQ" sz="2000" b="1" dirty="0" err="1"/>
              <a:t>اﻟﻣﻌﻠوﻣــﺎت</a:t>
            </a:r>
            <a:r>
              <a:rPr lang="ar-IQ" sz="2000" b="1" dirty="0"/>
              <a:t> </a:t>
            </a:r>
            <a:r>
              <a:rPr lang="ar-IQ" sz="2000" b="1" dirty="0" err="1"/>
              <a:t>ﺑﻘــدرة</a:t>
            </a:r>
            <a:r>
              <a:rPr lang="ar-IQ" sz="2000" b="1" dirty="0"/>
              <a:t> </a:t>
            </a:r>
            <a:r>
              <a:rPr lang="ar-IQ" sz="2000" b="1" dirty="0" err="1"/>
              <a:t>ﻋﺎﻟﯾﺔ</a:t>
            </a:r>
            <a:r>
              <a:rPr lang="ar-IQ" sz="2000" b="1" dirty="0"/>
              <a:t>.</a:t>
            </a:r>
            <a:endParaRPr lang="en-GB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D44383-CEB5-44CE-BCAB-FB8197FD834D}"/>
              </a:ext>
            </a:extLst>
          </p:cNvPr>
          <p:cNvSpPr txBox="1"/>
          <p:nvPr/>
        </p:nvSpPr>
        <p:spPr>
          <a:xfrm>
            <a:off x="705595" y="1784695"/>
            <a:ext cx="37940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sz="2000" b="1" u="sng" dirty="0" err="1"/>
              <a:t>ﻋﻠﻰ</a:t>
            </a:r>
            <a:r>
              <a:rPr lang="ar-IQ" sz="2000" b="1" u="sng" dirty="0"/>
              <a:t> </a:t>
            </a:r>
            <a:r>
              <a:rPr lang="ar-IQ" sz="2000" b="1" u="sng" dirty="0" err="1"/>
              <a:t>اﻟﺑﺎﺣث</a:t>
            </a:r>
            <a:r>
              <a:rPr lang="ar-IQ" sz="2000" b="1" u="sng" dirty="0"/>
              <a:t> </a:t>
            </a:r>
            <a:r>
              <a:rPr lang="ar-IQ" sz="2000" b="1" u="sng" dirty="0" err="1"/>
              <a:t>ﻣراﻋﺎﺗﻬﺎ</a:t>
            </a:r>
            <a:r>
              <a:rPr lang="ar-IQ" sz="2000" b="1" u="sng" dirty="0"/>
              <a:t> </a:t>
            </a:r>
            <a:r>
              <a:rPr lang="ar-IQ" sz="2000" b="1" u="sng" dirty="0" err="1"/>
              <a:t>ﻋﻧد</a:t>
            </a:r>
            <a:r>
              <a:rPr lang="ar-IQ" sz="2000" b="1" u="sng" dirty="0"/>
              <a:t> </a:t>
            </a:r>
            <a:r>
              <a:rPr lang="ar-IQ" sz="2000" b="1" u="sng" dirty="0" err="1"/>
              <a:t>اﺧﺗﯾﺎرﻩ</a:t>
            </a:r>
            <a:r>
              <a:rPr lang="ar-IQ" sz="2000" b="1" u="sng" dirty="0"/>
              <a:t> </a:t>
            </a:r>
            <a:r>
              <a:rPr lang="ar-IQ" sz="2000" b="1" u="sng" dirty="0" err="1"/>
              <a:t>اﻟﻌﻧوان</a:t>
            </a:r>
            <a:r>
              <a:rPr lang="ar-IQ" sz="2000" b="1" u="sng" dirty="0"/>
              <a:t> </a:t>
            </a:r>
            <a:r>
              <a:rPr lang="ar-IQ" sz="2000" b="1" u="sng" dirty="0" err="1"/>
              <a:t>وﻫﻲ</a:t>
            </a:r>
            <a:r>
              <a:rPr lang="ar-IQ" sz="2000" b="1" u="sng" dirty="0"/>
              <a:t>:</a:t>
            </a:r>
          </a:p>
          <a:p>
            <a:pPr algn="just" rtl="1"/>
            <a:endParaRPr lang="ar-IQ" sz="2000" b="1" dirty="0"/>
          </a:p>
          <a:p>
            <a:pPr algn="just" rtl="1"/>
            <a:r>
              <a:rPr lang="ar-IQ" sz="2000" b="1" dirty="0" err="1"/>
              <a:t>أ.أن</a:t>
            </a:r>
            <a:r>
              <a:rPr lang="ar-IQ" sz="2000" b="1" dirty="0"/>
              <a:t> </a:t>
            </a:r>
            <a:r>
              <a:rPr lang="ar-IQ" sz="2000" b="1" dirty="0" err="1"/>
              <a:t>ﯾﻛون</a:t>
            </a:r>
            <a:r>
              <a:rPr lang="ar-IQ" sz="2000" b="1" dirty="0"/>
              <a:t> </a:t>
            </a:r>
            <a:r>
              <a:rPr lang="ar-IQ" sz="2000" b="1" dirty="0" err="1"/>
              <a:t>اﻟﻌﻧوان</a:t>
            </a:r>
            <a:r>
              <a:rPr lang="ar-IQ" sz="2000" b="1" dirty="0"/>
              <a:t> </a:t>
            </a:r>
            <a:r>
              <a:rPr lang="ar-IQ" sz="2000" b="1" dirty="0" err="1"/>
              <a:t>ﻣﺣدداً</a:t>
            </a:r>
            <a:r>
              <a:rPr lang="ar-IQ" sz="2000" b="1" dirty="0"/>
              <a:t> </a:t>
            </a:r>
            <a:r>
              <a:rPr lang="ar-IQ" sz="2000" b="1" dirty="0" err="1"/>
              <a:t>وﻣﺧﺗﺻراً</a:t>
            </a:r>
            <a:r>
              <a:rPr lang="ar-IQ" sz="2000" b="1" dirty="0"/>
              <a:t> </a:t>
            </a:r>
            <a:r>
              <a:rPr lang="ar-IQ" sz="2000" b="1" dirty="0" err="1"/>
              <a:t>ﺑﺷرط</a:t>
            </a:r>
            <a:r>
              <a:rPr lang="ar-IQ" sz="2000" b="1" dirty="0"/>
              <a:t> أن </a:t>
            </a:r>
            <a:r>
              <a:rPr lang="ar-IQ" sz="2000" b="1" dirty="0" err="1"/>
              <a:t>ﯾﻛون</a:t>
            </a:r>
            <a:r>
              <a:rPr lang="ar-IQ" sz="2000" b="1" dirty="0"/>
              <a:t> </a:t>
            </a:r>
            <a:r>
              <a:rPr lang="ar-IQ" sz="2000" b="1" dirty="0" err="1"/>
              <a:t>ﻣﻔﻬوﻣﺎً</a:t>
            </a:r>
            <a:r>
              <a:rPr lang="ar-IQ" sz="2000" b="1" dirty="0"/>
              <a:t> </a:t>
            </a:r>
            <a:r>
              <a:rPr lang="ar-IQ" sz="2000" b="1" dirty="0" err="1"/>
              <a:t>وﻟﯾس</a:t>
            </a:r>
            <a:r>
              <a:rPr lang="ar-IQ" sz="2000" b="1" dirty="0"/>
              <a:t> </a:t>
            </a:r>
            <a:r>
              <a:rPr lang="ar-IQ" sz="2000" b="1" dirty="0" err="1"/>
              <a:t>ﻣﺑﻬﻣﺎً</a:t>
            </a:r>
            <a:r>
              <a:rPr lang="ar-IQ" sz="2000" b="1" dirty="0"/>
              <a:t>.</a:t>
            </a:r>
          </a:p>
          <a:p>
            <a:pPr algn="just" rtl="1"/>
            <a:r>
              <a:rPr lang="ar-IQ" sz="2000" b="1" dirty="0"/>
              <a:t> ب. أن </a:t>
            </a:r>
            <a:r>
              <a:rPr lang="ar-IQ" sz="2000" b="1" dirty="0" err="1"/>
              <a:t>ﺗﻌﺑر</a:t>
            </a:r>
            <a:r>
              <a:rPr lang="ar-IQ" sz="2000" b="1" dirty="0"/>
              <a:t> </a:t>
            </a:r>
            <a:r>
              <a:rPr lang="ar-IQ" sz="2000" b="1" dirty="0" err="1"/>
              <a:t>ﻛﻠﻣﺎت</a:t>
            </a:r>
            <a:r>
              <a:rPr lang="ar-IQ" sz="2000" b="1" dirty="0"/>
              <a:t> </a:t>
            </a:r>
            <a:r>
              <a:rPr lang="ar-IQ" sz="2000" b="1" dirty="0" err="1"/>
              <a:t>وﻋﺑﺎرات</a:t>
            </a:r>
            <a:r>
              <a:rPr lang="ar-IQ" sz="2000" b="1" dirty="0"/>
              <a:t> </a:t>
            </a:r>
            <a:r>
              <a:rPr lang="ar-IQ" sz="2000" b="1" dirty="0" err="1"/>
              <a:t>اﻟﻌﻧوان</a:t>
            </a:r>
            <a:r>
              <a:rPr lang="ar-IQ" sz="2000" b="1" dirty="0"/>
              <a:t> </a:t>
            </a:r>
            <a:r>
              <a:rPr lang="ar-IQ" sz="2000" b="1" dirty="0" err="1"/>
              <a:t>ﺗﻌﺑﯾراً</a:t>
            </a:r>
            <a:r>
              <a:rPr lang="ar-IQ" sz="2000" b="1" dirty="0"/>
              <a:t> </a:t>
            </a:r>
            <a:r>
              <a:rPr lang="ar-IQ" sz="2000" b="1" dirty="0" err="1"/>
              <a:t>واﺿﺣﺎً</a:t>
            </a:r>
            <a:r>
              <a:rPr lang="ar-IQ" sz="2000" b="1" dirty="0"/>
              <a:t> </a:t>
            </a:r>
            <a:r>
              <a:rPr lang="ar-IQ" sz="2000" b="1" dirty="0" err="1"/>
              <a:t>ﻋن</a:t>
            </a:r>
            <a:r>
              <a:rPr lang="ar-IQ" sz="2000" b="1" dirty="0"/>
              <a:t> </a:t>
            </a:r>
            <a:r>
              <a:rPr lang="ar-IQ" sz="2000" b="1" dirty="0" err="1"/>
              <a:t>ﻣوﺿوع</a:t>
            </a:r>
            <a:r>
              <a:rPr lang="ar-IQ" sz="2000" b="1" dirty="0"/>
              <a:t> </a:t>
            </a:r>
            <a:r>
              <a:rPr lang="ar-IQ" sz="2000" b="1" dirty="0" err="1"/>
              <a:t>اﻟﺑﺣث</a:t>
            </a:r>
            <a:r>
              <a:rPr lang="ar-IQ" sz="2000" b="1" dirty="0"/>
              <a:t>. </a:t>
            </a:r>
          </a:p>
          <a:p>
            <a:pPr algn="just" rtl="1"/>
            <a:r>
              <a:rPr lang="ar-IQ" sz="2000" b="1" dirty="0"/>
              <a:t>ج. أن </a:t>
            </a:r>
            <a:r>
              <a:rPr lang="ar-IQ" sz="2000" b="1" dirty="0" err="1"/>
              <a:t>ﯾﺳﺗﺧدم</a:t>
            </a:r>
            <a:r>
              <a:rPr lang="ar-IQ" sz="2000" b="1" dirty="0"/>
              <a:t> </a:t>
            </a:r>
            <a:r>
              <a:rPr lang="ar-IQ" sz="2000" b="1" dirty="0" err="1"/>
              <a:t>ﻟﻐﺔ</a:t>
            </a:r>
            <a:r>
              <a:rPr lang="ar-IQ" sz="2000" b="1" dirty="0"/>
              <a:t> </a:t>
            </a:r>
            <a:r>
              <a:rPr lang="ar-IQ" sz="2000" b="1" dirty="0" err="1"/>
              <a:t>وﻣﻔردات</a:t>
            </a:r>
            <a:r>
              <a:rPr lang="ar-IQ" sz="2000" b="1" dirty="0"/>
              <a:t> </a:t>
            </a:r>
            <a:r>
              <a:rPr lang="ar-IQ" sz="2000" b="1" dirty="0" err="1"/>
              <a:t>ﺑﺳﯾطﺔ</a:t>
            </a:r>
            <a:r>
              <a:rPr lang="ar-IQ" sz="2000" b="1" dirty="0"/>
              <a:t> </a:t>
            </a:r>
            <a:r>
              <a:rPr lang="ar-IQ" sz="2000" b="1" dirty="0" err="1"/>
              <a:t>ﻏﯾر</a:t>
            </a:r>
            <a:r>
              <a:rPr lang="ar-IQ" sz="2000" b="1" dirty="0"/>
              <a:t> </a:t>
            </a:r>
            <a:r>
              <a:rPr lang="ar-IQ" sz="2000" b="1" dirty="0" err="1"/>
              <a:t>ﻣﻌﻘدة</a:t>
            </a:r>
            <a:r>
              <a:rPr lang="ar-IQ" sz="2000" b="1" dirty="0"/>
              <a:t> </a:t>
            </a:r>
            <a:r>
              <a:rPr lang="ar-IQ" sz="2000" b="1" dirty="0" err="1"/>
              <a:t>وﺳﻠﯾﻣﺔ</a:t>
            </a:r>
            <a:r>
              <a:rPr lang="ar-IQ" sz="2000" b="1" dirty="0"/>
              <a:t> </a:t>
            </a:r>
            <a:r>
              <a:rPr lang="ar-IQ" sz="2000" b="1" dirty="0" err="1"/>
              <a:t>ودﻗﯾﻘﺔ</a:t>
            </a:r>
            <a:r>
              <a:rPr lang="ar-IQ" sz="2000" b="1" dirty="0"/>
              <a:t> </a:t>
            </a:r>
            <a:r>
              <a:rPr lang="ar-IQ" sz="2000" b="1" dirty="0" err="1"/>
              <a:t>ﻟﻐوﯾﺎً</a:t>
            </a:r>
            <a:r>
              <a:rPr lang="ar-IQ" sz="2000" b="1" dirty="0"/>
              <a:t>.</a:t>
            </a:r>
          </a:p>
          <a:p>
            <a:pPr algn="just" rtl="1"/>
            <a:r>
              <a:rPr lang="ar-IQ" sz="2000" b="1" dirty="0"/>
              <a:t>د.  </a:t>
            </a:r>
            <a:r>
              <a:rPr lang="ar-IQ" sz="2000" b="1" dirty="0" err="1"/>
              <a:t>اﻻﺑﺗﻌﺎد</a:t>
            </a:r>
            <a:r>
              <a:rPr lang="ar-IQ" sz="2000" b="1" dirty="0"/>
              <a:t> </a:t>
            </a:r>
            <a:r>
              <a:rPr lang="ar-IQ" sz="2000" b="1" dirty="0" err="1"/>
              <a:t>ﻋن</a:t>
            </a:r>
            <a:r>
              <a:rPr lang="ar-IQ" sz="2000" b="1" dirty="0"/>
              <a:t> </a:t>
            </a:r>
            <a:r>
              <a:rPr lang="ar-IQ" sz="2000" b="1" dirty="0" err="1"/>
              <a:t>اﻟﻌﺑﺎرات</a:t>
            </a:r>
            <a:r>
              <a:rPr lang="ar-IQ" sz="2000" b="1" dirty="0"/>
              <a:t> </a:t>
            </a:r>
            <a:r>
              <a:rPr lang="ar-IQ" sz="2000" b="1" dirty="0" err="1"/>
              <a:t>واﻟﻣﺻطﻠﺣﺎت</a:t>
            </a:r>
            <a:r>
              <a:rPr lang="ar-IQ" sz="2000" b="1" dirty="0"/>
              <a:t> </a:t>
            </a:r>
            <a:r>
              <a:rPr lang="ar-IQ" sz="2000" b="1" dirty="0" err="1"/>
              <a:t>اﻟﻣﺑﻬﻣﺔ</a:t>
            </a:r>
            <a:r>
              <a:rPr lang="ar-IQ" sz="2000" b="1" dirty="0"/>
              <a:t> </a:t>
            </a:r>
            <a:r>
              <a:rPr lang="ar-IQ" sz="2000" b="1" dirty="0" err="1"/>
              <a:t>اﻟﺗﻲ</a:t>
            </a:r>
            <a:r>
              <a:rPr lang="ar-IQ" sz="2000" b="1" dirty="0"/>
              <a:t> </a:t>
            </a:r>
            <a:r>
              <a:rPr lang="ar-IQ" sz="2000" b="1" dirty="0" err="1"/>
              <a:t>ﯾﻛﺗﻧﻔﻬﺎ</a:t>
            </a:r>
            <a:r>
              <a:rPr lang="ar-IQ" sz="2000" b="1" dirty="0"/>
              <a:t> </a:t>
            </a:r>
            <a:r>
              <a:rPr lang="ar-IQ" sz="2000" b="1" dirty="0" err="1"/>
              <a:t>اﻟﻐﻣوض</a:t>
            </a:r>
            <a:r>
              <a:rPr lang="ar-IQ" sz="2000" b="1" dirty="0"/>
              <a:t>.</a:t>
            </a:r>
          </a:p>
          <a:p>
            <a:pPr algn="r" rtl="1"/>
            <a:endParaRPr lang="ar-IQ" sz="2000" b="1" dirty="0"/>
          </a:p>
        </p:txBody>
      </p:sp>
    </p:spTree>
    <p:extLst>
      <p:ext uri="{BB962C8B-B14F-4D97-AF65-F5344CB8AC3E}">
        <p14:creationId xmlns:p14="http://schemas.microsoft.com/office/powerpoint/2010/main" val="1390292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D14F9816-D761-44CD-80AC-A13A6A2BF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92834" y="3292485"/>
            <a:ext cx="584970" cy="615624"/>
            <a:chOff x="4127500" y="2909888"/>
            <a:chExt cx="330200" cy="315913"/>
          </a:xfrm>
        </p:grpSpPr>
        <p:sp>
          <p:nvSpPr>
            <p:cNvPr id="182" name="Oval 268">
              <a:extLst>
                <a:ext uri="{FF2B5EF4-FFF2-40B4-BE49-F238E27FC236}">
                  <a16:creationId xmlns:a16="http://schemas.microsoft.com/office/drawing/2014/main" id="{8D0C8D9D-E9ED-445E-B175-12C0160A5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9725" y="3060701"/>
              <a:ext cx="76200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269">
              <a:extLst>
                <a:ext uri="{FF2B5EF4-FFF2-40B4-BE49-F238E27FC236}">
                  <a16:creationId xmlns:a16="http://schemas.microsoft.com/office/drawing/2014/main" id="{86759DBE-9B84-4D15-8B20-34E76E5F5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3135313"/>
              <a:ext cx="109538" cy="60325"/>
            </a:xfrm>
            <a:custGeom>
              <a:avLst/>
              <a:gdLst>
                <a:gd name="T0" fmla="*/ 22 w 29"/>
                <a:gd name="T1" fmla="*/ 16 h 16"/>
                <a:gd name="T2" fmla="*/ 0 w 29"/>
                <a:gd name="T3" fmla="*/ 16 h 16"/>
                <a:gd name="T4" fmla="*/ 16 w 29"/>
                <a:gd name="T5" fmla="*/ 0 h 16"/>
                <a:gd name="T6" fmla="*/ 29 w 2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2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1" y="0"/>
                    <a:pt x="26" y="3"/>
                    <a:pt x="29" y="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Oval 270">
              <a:extLst>
                <a:ext uri="{FF2B5EF4-FFF2-40B4-BE49-F238E27FC236}">
                  <a16:creationId xmlns:a16="http://schemas.microsoft.com/office/drawing/2014/main" id="{0524A632-17BB-4AA9-A49C-41BE94905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0863" y="3060701"/>
              <a:ext cx="74613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271">
              <a:extLst>
                <a:ext uri="{FF2B5EF4-FFF2-40B4-BE49-F238E27FC236}">
                  <a16:creationId xmlns:a16="http://schemas.microsoft.com/office/drawing/2014/main" id="{D502FFDD-28F4-4AA4-B259-B57867A0C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750" y="3135313"/>
              <a:ext cx="107950" cy="60325"/>
            </a:xfrm>
            <a:custGeom>
              <a:avLst/>
              <a:gdLst>
                <a:gd name="T0" fmla="*/ 0 w 29"/>
                <a:gd name="T1" fmla="*/ 7 h 16"/>
                <a:gd name="T2" fmla="*/ 13 w 29"/>
                <a:gd name="T3" fmla="*/ 0 h 16"/>
                <a:gd name="T4" fmla="*/ 29 w 29"/>
                <a:gd name="T5" fmla="*/ 16 h 16"/>
                <a:gd name="T6" fmla="*/ 7 w 29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7"/>
                  </a:moveTo>
                  <a:cubicBezTo>
                    <a:pt x="3" y="3"/>
                    <a:pt x="8" y="0"/>
                    <a:pt x="13" y="0"/>
                  </a:cubicBezTo>
                  <a:cubicBezTo>
                    <a:pt x="22" y="0"/>
                    <a:pt x="29" y="7"/>
                    <a:pt x="29" y="16"/>
                  </a:cubicBezTo>
                  <a:cubicBezTo>
                    <a:pt x="7" y="16"/>
                    <a:pt x="7" y="16"/>
                    <a:pt x="7" y="16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Oval 272">
              <a:extLst>
                <a:ext uri="{FF2B5EF4-FFF2-40B4-BE49-F238E27FC236}">
                  <a16:creationId xmlns:a16="http://schemas.microsoft.com/office/drawing/2014/main" id="{074B1DAE-77A3-4CE2-BB5F-6E109DFB6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3030538"/>
              <a:ext cx="104775" cy="109538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273">
              <a:extLst>
                <a:ext uri="{FF2B5EF4-FFF2-40B4-BE49-F238E27FC236}">
                  <a16:creationId xmlns:a16="http://schemas.microsoft.com/office/drawing/2014/main" id="{6F4FD849-C2CF-4E95-92A3-DF3CD12C6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813" y="2986088"/>
              <a:ext cx="157163" cy="36513"/>
            </a:xfrm>
            <a:custGeom>
              <a:avLst/>
              <a:gdLst>
                <a:gd name="T0" fmla="*/ 0 w 42"/>
                <a:gd name="T1" fmla="*/ 10 h 10"/>
                <a:gd name="T2" fmla="*/ 21 w 42"/>
                <a:gd name="T3" fmla="*/ 0 h 10"/>
                <a:gd name="T4" fmla="*/ 42 w 4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cubicBezTo>
                    <a:pt x="5" y="4"/>
                    <a:pt x="13" y="0"/>
                    <a:pt x="21" y="0"/>
                  </a:cubicBezTo>
                  <a:cubicBezTo>
                    <a:pt x="29" y="0"/>
                    <a:pt x="37" y="4"/>
                    <a:pt x="42" y="1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274">
              <a:extLst>
                <a:ext uri="{FF2B5EF4-FFF2-40B4-BE49-F238E27FC236}">
                  <a16:creationId xmlns:a16="http://schemas.microsoft.com/office/drawing/2014/main" id="{E95CA879-26B6-4158-84CA-E13BF1DBB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25" y="2947988"/>
              <a:ext cx="211138" cy="49213"/>
            </a:xfrm>
            <a:custGeom>
              <a:avLst/>
              <a:gdLst>
                <a:gd name="T0" fmla="*/ 0 w 56"/>
                <a:gd name="T1" fmla="*/ 13 h 13"/>
                <a:gd name="T2" fmla="*/ 28 w 56"/>
                <a:gd name="T3" fmla="*/ 0 h 13"/>
                <a:gd name="T4" fmla="*/ 56 w 5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3">
                  <a:moveTo>
                    <a:pt x="0" y="13"/>
                  </a:moveTo>
                  <a:cubicBezTo>
                    <a:pt x="7" y="5"/>
                    <a:pt x="17" y="0"/>
                    <a:pt x="28" y="0"/>
                  </a:cubicBezTo>
                  <a:cubicBezTo>
                    <a:pt x="39" y="0"/>
                    <a:pt x="49" y="5"/>
                    <a:pt x="56" y="13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275">
              <a:extLst>
                <a:ext uri="{FF2B5EF4-FFF2-40B4-BE49-F238E27FC236}">
                  <a16:creationId xmlns:a16="http://schemas.microsoft.com/office/drawing/2014/main" id="{E086F5C4-405F-457A-B470-EDF08E80A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663" y="2909888"/>
              <a:ext cx="269875" cy="63500"/>
            </a:xfrm>
            <a:custGeom>
              <a:avLst/>
              <a:gdLst>
                <a:gd name="T0" fmla="*/ 0 w 72"/>
                <a:gd name="T1" fmla="*/ 17 h 17"/>
                <a:gd name="T2" fmla="*/ 36 w 72"/>
                <a:gd name="T3" fmla="*/ 0 h 17"/>
                <a:gd name="T4" fmla="*/ 72 w 7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17">
                  <a:moveTo>
                    <a:pt x="0" y="17"/>
                  </a:moveTo>
                  <a:cubicBezTo>
                    <a:pt x="8" y="7"/>
                    <a:pt x="21" y="0"/>
                    <a:pt x="36" y="0"/>
                  </a:cubicBezTo>
                  <a:cubicBezTo>
                    <a:pt x="51" y="0"/>
                    <a:pt x="64" y="7"/>
                    <a:pt x="72" y="1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276">
              <a:extLst>
                <a:ext uri="{FF2B5EF4-FFF2-40B4-BE49-F238E27FC236}">
                  <a16:creationId xmlns:a16="http://schemas.microsoft.com/office/drawing/2014/main" id="{8CDF0588-DA3B-4B0D-BDF8-DE1AF3941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3140076"/>
              <a:ext cx="173038" cy="85725"/>
            </a:xfrm>
            <a:custGeom>
              <a:avLst/>
              <a:gdLst>
                <a:gd name="T0" fmla="*/ 46 w 46"/>
                <a:gd name="T1" fmla="*/ 23 h 23"/>
                <a:gd name="T2" fmla="*/ 0 w 46"/>
                <a:gd name="T3" fmla="*/ 23 h 23"/>
                <a:gd name="T4" fmla="*/ 23 w 46"/>
                <a:gd name="T5" fmla="*/ 0 h 23"/>
                <a:gd name="T6" fmla="*/ 46 w 46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3">
                  <a:moveTo>
                    <a:pt x="46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6" y="0"/>
                    <a:pt x="46" y="10"/>
                    <a:pt x="46" y="23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9FC3C7-12B0-4AE4-A096-B00F25D9C2D2}"/>
              </a:ext>
            </a:extLst>
          </p:cNvPr>
          <p:cNvSpPr txBox="1"/>
          <p:nvPr/>
        </p:nvSpPr>
        <p:spPr>
          <a:xfrm>
            <a:off x="5048585" y="587019"/>
            <a:ext cx="7143415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ar-IQ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يتبع     الشروط الموضوع الجيد:</a:t>
            </a:r>
            <a:endParaRPr lang="en-US" sz="2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F72613-3EAF-45D1-AF31-5912F2C635A0}"/>
              </a:ext>
            </a:extLst>
          </p:cNvPr>
          <p:cNvSpPr/>
          <p:nvPr/>
        </p:nvSpPr>
        <p:spPr>
          <a:xfrm>
            <a:off x="8942127" y="1084301"/>
            <a:ext cx="29789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en-GB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4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ﺗﻮﺍﻓﺮ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ﺍﳌﻌﻠﻮﻣﺎﺕ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ﻭﺍﳌﺼﺎﺩﺭ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:</a:t>
            </a:r>
            <a:endParaRPr lang="en-GB" sz="2000" b="1" dirty="0">
              <a:solidFill>
                <a:srgbClr val="6524DE"/>
              </a:solidFill>
              <a:highlight>
                <a:srgbClr val="FFFF00"/>
              </a:highligh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01A02D-EDB6-4BBC-AAD8-ED0B71B7AE8C}"/>
              </a:ext>
            </a:extLst>
          </p:cNvPr>
          <p:cNvSpPr/>
          <p:nvPr/>
        </p:nvSpPr>
        <p:spPr>
          <a:xfrm>
            <a:off x="8942127" y="3440977"/>
            <a:ext cx="32335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en-GB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5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ﺍﺭﺗﺒﺎﻁ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ﺍﻟﺒﺤﺚ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ﺑﺎﳌﺸﻜﻠﺔ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ﺍﳌﻌﺎﺻﺮﺓ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:</a:t>
            </a:r>
            <a:endParaRPr lang="en-GB" sz="2000" b="1" dirty="0">
              <a:solidFill>
                <a:srgbClr val="6524DE"/>
              </a:solidFill>
              <a:highlight>
                <a:srgbClr val="FFFF00"/>
              </a:highlight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62667A-D271-4D78-8A2C-D5B8D37A9BB1}"/>
              </a:ext>
            </a:extLst>
          </p:cNvPr>
          <p:cNvSpPr/>
          <p:nvPr/>
        </p:nvSpPr>
        <p:spPr>
          <a:xfrm>
            <a:off x="5557761" y="1116859"/>
            <a:ext cx="23262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GB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6</a:t>
            </a:r>
            <a:r>
              <a:rPr lang="ar-IQ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.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ﺗﻜﺎﻟﻴﻒ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ﺇﺟﺮﺍء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SA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ﺍﻟﺒﺤﺚ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:</a:t>
            </a:r>
            <a:endParaRPr lang="en-GB" sz="2000" b="1" dirty="0">
              <a:solidFill>
                <a:srgbClr val="6524DE"/>
              </a:solidFill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051E2-CFC0-4D8E-9A57-EB9AC7FEA41C}"/>
              </a:ext>
            </a:extLst>
          </p:cNvPr>
          <p:cNvSpPr txBox="1"/>
          <p:nvPr/>
        </p:nvSpPr>
        <p:spPr>
          <a:xfrm>
            <a:off x="8942127" y="1445228"/>
            <a:ext cx="30298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b="1" dirty="0"/>
              <a:t>إن </a:t>
            </a:r>
            <a:r>
              <a:rPr lang="ar-SA" b="1" dirty="0" err="1"/>
              <a:t>اﺧﺗﯾﺎر</a:t>
            </a:r>
            <a:r>
              <a:rPr lang="ar-SA" b="1" dirty="0"/>
              <a:t> </a:t>
            </a:r>
            <a:r>
              <a:rPr lang="ar-SA" b="1" dirty="0" err="1"/>
              <a:t>اﻟﻣوﺿوع</a:t>
            </a:r>
            <a:r>
              <a:rPr lang="ar-SA" b="1" dirty="0"/>
              <a:t> </a:t>
            </a:r>
            <a:r>
              <a:rPr lang="ar-SA" b="1" dirty="0" err="1"/>
              <a:t>ﯾرﺗﺑط</a:t>
            </a:r>
            <a:r>
              <a:rPr lang="ar-SA" b="1" dirty="0"/>
              <a:t> </a:t>
            </a:r>
            <a:r>
              <a:rPr lang="ar-SA" b="1" dirty="0" err="1"/>
              <a:t>ﺑﺷﻛل</a:t>
            </a:r>
            <a:r>
              <a:rPr lang="ar-SA" b="1" dirty="0"/>
              <a:t> </a:t>
            </a:r>
            <a:r>
              <a:rPr lang="ar-SA" b="1" dirty="0" err="1"/>
              <a:t>وﺛﯾق</a:t>
            </a:r>
            <a:r>
              <a:rPr lang="ar-SA" b="1" dirty="0"/>
              <a:t> </a:t>
            </a:r>
            <a:r>
              <a:rPr lang="ar-SA" b="1" dirty="0" err="1"/>
              <a:t>ﺑﺈﻣﻛﺎﻧﯾﺔ</a:t>
            </a:r>
            <a:r>
              <a:rPr lang="ar-SA" b="1" dirty="0"/>
              <a:t> </a:t>
            </a:r>
            <a:r>
              <a:rPr lang="ar-SA" b="1" dirty="0" err="1"/>
              <a:t>اﻟﺣﺻول</a:t>
            </a:r>
            <a:r>
              <a:rPr lang="ar-SA" b="1" dirty="0"/>
              <a:t> </a:t>
            </a:r>
            <a:r>
              <a:rPr lang="ar-SA" b="1" dirty="0" err="1"/>
              <a:t>ﻋﻠﻰ</a:t>
            </a:r>
            <a:r>
              <a:rPr lang="ar-SA" b="1" dirty="0"/>
              <a:t> </a:t>
            </a:r>
            <a:r>
              <a:rPr lang="ar-SA" b="1" dirty="0" err="1"/>
              <a:t>اﻟﻣﻌﻠوﻣﺎت</a:t>
            </a:r>
            <a:r>
              <a:rPr lang="ar-SA" b="1" dirty="0"/>
              <a:t> </a:t>
            </a:r>
            <a:r>
              <a:rPr lang="ar-SA" b="1" dirty="0" err="1"/>
              <a:t>اﻟﻣطﻠوﺑﺔ</a:t>
            </a:r>
            <a:r>
              <a:rPr lang="ar-SA" b="1" dirty="0"/>
              <a:t> </a:t>
            </a:r>
            <a:r>
              <a:rPr lang="ar-SA" b="1" dirty="0" err="1"/>
              <a:t>ﻓﻲ</a:t>
            </a:r>
            <a:r>
              <a:rPr lang="ar-SA" b="1" dirty="0"/>
              <a:t> </a:t>
            </a:r>
            <a:r>
              <a:rPr lang="ar-SA" b="1" dirty="0" err="1"/>
              <a:t>اﻟوﻗت</a:t>
            </a:r>
            <a:r>
              <a:rPr lang="ar-SA" b="1" dirty="0"/>
              <a:t> </a:t>
            </a:r>
            <a:r>
              <a:rPr lang="ar-SA" b="1" dirty="0" err="1"/>
              <a:t>اﻟﻣﻧﺎﺳب</a:t>
            </a:r>
            <a:r>
              <a:rPr lang="ar-SA" b="1" dirty="0"/>
              <a:t>، </a:t>
            </a:r>
            <a:r>
              <a:rPr lang="ar-SA" b="1" dirty="0" err="1"/>
              <a:t>وﺑﺎﻟﺷﻛل</a:t>
            </a:r>
            <a:r>
              <a:rPr lang="ar-SA" b="1" dirty="0"/>
              <a:t> </a:t>
            </a:r>
            <a:r>
              <a:rPr lang="ar-SA" b="1" dirty="0" err="1"/>
              <a:t>اﻟـذي</a:t>
            </a:r>
            <a:r>
              <a:rPr lang="ar-SA" b="1" dirty="0"/>
              <a:t> </a:t>
            </a:r>
            <a:r>
              <a:rPr lang="ar-SA" b="1" dirty="0" err="1"/>
              <a:t>ﯾﺿـﻣن</a:t>
            </a:r>
            <a:r>
              <a:rPr lang="ar-SA" b="1" dirty="0"/>
              <a:t> </a:t>
            </a:r>
            <a:r>
              <a:rPr lang="ar-SA" b="1" dirty="0" err="1"/>
              <a:t>إﻛﻣـﺎل</a:t>
            </a:r>
            <a:r>
              <a:rPr lang="ar-SA" b="1" dirty="0"/>
              <a:t> </a:t>
            </a:r>
            <a:r>
              <a:rPr lang="ar-SA" b="1" dirty="0" err="1"/>
              <a:t>اﻟﺑﺣـث</a:t>
            </a:r>
            <a:r>
              <a:rPr lang="ar-SA" b="1" dirty="0"/>
              <a:t>، </a:t>
            </a:r>
            <a:r>
              <a:rPr lang="ar-SA" b="1" dirty="0" err="1"/>
              <a:t>ﻓﻠـﯾس</a:t>
            </a:r>
            <a:r>
              <a:rPr lang="ar-SA" b="1" dirty="0"/>
              <a:t> </a:t>
            </a:r>
            <a:r>
              <a:rPr lang="ar-SA" b="1" dirty="0" err="1"/>
              <a:t>ﻫﻧـﺎك</a:t>
            </a:r>
            <a:r>
              <a:rPr lang="ar-SA" b="1" dirty="0"/>
              <a:t> </a:t>
            </a:r>
            <a:r>
              <a:rPr lang="ar-SA" b="1" dirty="0" err="1"/>
              <a:t>ﺟـدوى</a:t>
            </a:r>
            <a:r>
              <a:rPr lang="ar-SA" b="1" dirty="0"/>
              <a:t> </a:t>
            </a:r>
            <a:r>
              <a:rPr lang="ar-SA" b="1" dirty="0" err="1"/>
              <a:t>ﻣـن</a:t>
            </a:r>
            <a:r>
              <a:rPr lang="ar-SA" b="1" dirty="0"/>
              <a:t> </a:t>
            </a:r>
            <a:r>
              <a:rPr lang="ar-SA" b="1" dirty="0" err="1"/>
              <a:t>اﺧﺗﯾـﺎر</a:t>
            </a:r>
            <a:r>
              <a:rPr lang="ar-SA" b="1" dirty="0"/>
              <a:t> </a:t>
            </a:r>
            <a:r>
              <a:rPr lang="ar-SA" b="1" dirty="0" err="1"/>
              <a:t>ﻣوﺿــوع</a:t>
            </a:r>
            <a:r>
              <a:rPr lang="ar-SA" b="1" dirty="0"/>
              <a:t> </a:t>
            </a:r>
            <a:r>
              <a:rPr lang="ar-SA" b="1" dirty="0" err="1"/>
              <a:t>ﻟــﯾس</a:t>
            </a:r>
            <a:r>
              <a:rPr lang="ar-SA" b="1" dirty="0"/>
              <a:t> </a:t>
            </a:r>
            <a:r>
              <a:rPr lang="ar-SA" b="1" dirty="0" err="1"/>
              <a:t>ﻟــﻪ</a:t>
            </a:r>
            <a:r>
              <a:rPr lang="ar-SA" b="1" dirty="0"/>
              <a:t> </a:t>
            </a:r>
            <a:r>
              <a:rPr lang="ar-SA" b="1" dirty="0" err="1"/>
              <a:t>ﻣﺻــﺎدر</a:t>
            </a:r>
            <a:r>
              <a:rPr lang="ar-SA" b="1" dirty="0"/>
              <a:t> أو </a:t>
            </a:r>
            <a:r>
              <a:rPr lang="ar-SA" b="1" dirty="0" err="1"/>
              <a:t>ﻣﻌﻠوﻣــﺎت</a:t>
            </a:r>
            <a:r>
              <a:rPr lang="ar-SA" b="1" dirty="0"/>
              <a:t> </a:t>
            </a:r>
            <a:r>
              <a:rPr lang="ar-SA" b="1" dirty="0" err="1"/>
              <a:t>ﻛﺎﻓﯾــﺔ</a:t>
            </a: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E6B47E-ED38-456E-8DBF-DEF65F12376D}"/>
              </a:ext>
            </a:extLst>
          </p:cNvPr>
          <p:cNvSpPr txBox="1"/>
          <p:nvPr/>
        </p:nvSpPr>
        <p:spPr>
          <a:xfrm>
            <a:off x="8942126" y="3837480"/>
            <a:ext cx="30298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b="1" dirty="0" err="1"/>
              <a:t>وﯾﻌﻧــﻲ</a:t>
            </a:r>
            <a:r>
              <a:rPr lang="ar-SA" b="1" dirty="0"/>
              <a:t> أن </a:t>
            </a:r>
            <a:r>
              <a:rPr lang="ar-SA" b="1" dirty="0" err="1"/>
              <a:t>ﯾﻛــون</a:t>
            </a:r>
            <a:r>
              <a:rPr lang="ar-SA" b="1" dirty="0"/>
              <a:t> </a:t>
            </a:r>
            <a:r>
              <a:rPr lang="ar-SA" b="1" dirty="0" err="1"/>
              <a:t>اﻟﺑﺣــث</a:t>
            </a:r>
            <a:r>
              <a:rPr lang="ar-SA" b="1" dirty="0"/>
              <a:t> </a:t>
            </a:r>
            <a:r>
              <a:rPr lang="ar-SA" b="1" dirty="0" err="1"/>
              <a:t>ﻣرﺗﺑطــﺎً</a:t>
            </a:r>
            <a:r>
              <a:rPr lang="ar-SA" b="1" dirty="0"/>
              <a:t> </a:t>
            </a:r>
            <a:r>
              <a:rPr lang="ar-SA" b="1" dirty="0" err="1"/>
              <a:t>ﺑﻣﻌﺎﻟﺟــﺔ</a:t>
            </a:r>
            <a:r>
              <a:rPr lang="ar-SA" b="1" dirty="0"/>
              <a:t> </a:t>
            </a:r>
            <a:r>
              <a:rPr lang="ar-SA" b="1" dirty="0" err="1"/>
              <a:t>اﺣــد</a:t>
            </a:r>
            <a:r>
              <a:rPr lang="ar-SA" b="1" dirty="0"/>
              <a:t> </a:t>
            </a:r>
            <a:r>
              <a:rPr lang="ar-SA" b="1" dirty="0" err="1"/>
              <a:t>اﻟﻣﺷــﻛﻼت</a:t>
            </a:r>
            <a:r>
              <a:rPr lang="ar-SA" b="1" dirty="0"/>
              <a:t> </a:t>
            </a:r>
            <a:r>
              <a:rPr lang="ar-SA" b="1" dirty="0" err="1"/>
              <a:t>اﻟﺟﺎرﯾــﺔ</a:t>
            </a:r>
            <a:r>
              <a:rPr lang="ar-SA" b="1" dirty="0"/>
              <a:t> </a:t>
            </a:r>
            <a:r>
              <a:rPr lang="ar-SA" b="1" dirty="0" err="1"/>
              <a:t>ﻓــﻲ</a:t>
            </a:r>
            <a:r>
              <a:rPr lang="ar-SA" b="1" dirty="0"/>
              <a:t> </a:t>
            </a:r>
            <a:r>
              <a:rPr lang="ar-SA" b="1" dirty="0" err="1"/>
              <a:t>ﻣﺟــﺎل</a:t>
            </a:r>
            <a:r>
              <a:rPr lang="ar-SA" b="1" dirty="0"/>
              <a:t> </a:t>
            </a:r>
            <a:r>
              <a:rPr lang="ar-SA" b="1" dirty="0" err="1"/>
              <a:t>ﻣﺣــدد</a:t>
            </a:r>
            <a:r>
              <a:rPr lang="ar-SA" b="1" dirty="0"/>
              <a:t>، </a:t>
            </a:r>
            <a:r>
              <a:rPr lang="ar-SA" b="1" dirty="0" err="1"/>
              <a:t>وﻋﺎدة</a:t>
            </a:r>
            <a:r>
              <a:rPr lang="ar-SA" b="1" dirty="0"/>
              <a:t> </a:t>
            </a:r>
            <a:r>
              <a:rPr lang="ar-SA" b="1" dirty="0" err="1"/>
              <a:t>ﻣﺎ</a:t>
            </a:r>
            <a:r>
              <a:rPr lang="ar-SA" b="1" dirty="0"/>
              <a:t> </a:t>
            </a:r>
            <a:r>
              <a:rPr lang="ar-SA" b="1" dirty="0" err="1"/>
              <a:t>ﺗﻛون</a:t>
            </a:r>
            <a:r>
              <a:rPr lang="ar-SA" b="1" dirty="0"/>
              <a:t> </a:t>
            </a:r>
            <a:r>
              <a:rPr lang="ar-SA" b="1" dirty="0" err="1"/>
              <a:t>اﻟﻣﺷﻛﻠﺔ</a:t>
            </a:r>
            <a:r>
              <a:rPr lang="ar-SA" b="1" dirty="0"/>
              <a:t> </a:t>
            </a:r>
            <a:r>
              <a:rPr lang="ar-SA" b="1" dirty="0" err="1"/>
              <a:t>اﻟﻣرﺗﺑطﺔ</a:t>
            </a:r>
            <a:r>
              <a:rPr lang="ar-SA" b="1" dirty="0"/>
              <a:t> </a:t>
            </a:r>
            <a:r>
              <a:rPr lang="ar-SA" b="1" dirty="0" err="1"/>
              <a:t>ﺑﺎﻟﻣﺷﻛﻼت</a:t>
            </a:r>
            <a:r>
              <a:rPr lang="ar-SA" b="1" dirty="0"/>
              <a:t> </a:t>
            </a:r>
            <a:r>
              <a:rPr lang="ar-SA" b="1" dirty="0" err="1"/>
              <a:t>اﻻﺟﺗﻣﺎﻋﯾـﺔ</a:t>
            </a:r>
            <a:r>
              <a:rPr lang="ar-SA" b="1" dirty="0"/>
              <a:t> </a:t>
            </a:r>
            <a:r>
              <a:rPr lang="ar-SA" b="1" dirty="0" err="1"/>
              <a:t>واﻻﻗﺗﺻـﺎدﯾﺔ</a:t>
            </a:r>
            <a:r>
              <a:rPr lang="ar-SA" b="1" dirty="0"/>
              <a:t> ذات </a:t>
            </a:r>
            <a:r>
              <a:rPr lang="ar-SA" b="1" dirty="0" err="1"/>
              <a:t>أوﻟوﯾـﺔ</a:t>
            </a:r>
            <a:r>
              <a:rPr lang="ar-SA" b="1" dirty="0"/>
              <a:t> </a:t>
            </a:r>
            <a:r>
              <a:rPr lang="ar-SA" b="1" dirty="0" err="1"/>
              <a:t>ﻣﺗﻘدﻣـﺔ</a:t>
            </a:r>
            <a:r>
              <a:rPr lang="ar-SA" b="1" dirty="0"/>
              <a:t> </a:t>
            </a:r>
            <a:r>
              <a:rPr lang="ar-SA" b="1" dirty="0" err="1"/>
              <a:t>وﻣﻛﺎﻧﺔ</a:t>
            </a:r>
            <a:r>
              <a:rPr lang="ar-SA" b="1" dirty="0"/>
              <a:t> </a:t>
            </a:r>
            <a:r>
              <a:rPr lang="ar-SA" b="1" dirty="0" err="1"/>
              <a:t>ﺑﺎرزة</a:t>
            </a:r>
            <a:r>
              <a:rPr lang="ar-SA" b="1" dirty="0"/>
              <a:t> </a:t>
            </a:r>
            <a:r>
              <a:rPr lang="ar-SA" b="1" dirty="0" err="1"/>
              <a:t>ﻓﻲ</a:t>
            </a:r>
            <a:r>
              <a:rPr lang="ar-SA" b="1" dirty="0"/>
              <a:t> </a:t>
            </a:r>
            <a:r>
              <a:rPr lang="ar-SA" b="1" dirty="0" err="1"/>
              <a:t>اﻻﻋﺗﺑﺎر</a:t>
            </a:r>
            <a:r>
              <a:rPr lang="ar-SA" b="1" dirty="0"/>
              <a:t> </a:t>
            </a:r>
            <a:r>
              <a:rPr lang="ar-SA" b="1" dirty="0" err="1"/>
              <a:t>ﻟدى</a:t>
            </a:r>
            <a:r>
              <a:rPr lang="ar-SA" b="1" dirty="0"/>
              <a:t> </a:t>
            </a:r>
            <a:r>
              <a:rPr lang="ar-SA" b="1" dirty="0" err="1"/>
              <a:t>اﻟﺑﺎﺣﺛﯾن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D44383-CEB5-44CE-BCAB-FB8197FD834D}"/>
              </a:ext>
            </a:extLst>
          </p:cNvPr>
          <p:cNvSpPr txBox="1"/>
          <p:nvPr/>
        </p:nvSpPr>
        <p:spPr>
          <a:xfrm>
            <a:off x="4885899" y="1556141"/>
            <a:ext cx="35271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b="1" dirty="0" err="1"/>
              <a:t>ﻫﻧــﺎك</a:t>
            </a:r>
            <a:r>
              <a:rPr lang="ar-SA" b="1" dirty="0"/>
              <a:t> </a:t>
            </a:r>
            <a:r>
              <a:rPr lang="ar-SA" b="1" dirty="0" err="1"/>
              <a:t>ﺑﻌـــض</a:t>
            </a:r>
            <a:r>
              <a:rPr lang="ar-SA" b="1" dirty="0"/>
              <a:t> </a:t>
            </a:r>
            <a:r>
              <a:rPr lang="ar-SA" b="1" dirty="0" err="1"/>
              <a:t>اﻟﺑﺣـــوث</a:t>
            </a:r>
            <a:r>
              <a:rPr lang="ar-SA" b="1" dirty="0"/>
              <a:t> </a:t>
            </a:r>
            <a:r>
              <a:rPr lang="ar-SA" b="1" dirty="0" err="1"/>
              <a:t>ﯾﺗطﻠـــب</a:t>
            </a:r>
            <a:r>
              <a:rPr lang="ar-SA" b="1" dirty="0"/>
              <a:t> </a:t>
            </a:r>
            <a:r>
              <a:rPr lang="ar-SA" b="1" dirty="0" err="1"/>
              <a:t>اﻧﺟﺎزﻫــﺎ</a:t>
            </a:r>
            <a:r>
              <a:rPr lang="ar-SA" b="1" dirty="0"/>
              <a:t> </a:t>
            </a:r>
            <a:r>
              <a:rPr lang="ar-SA" b="1" dirty="0" err="1"/>
              <a:t>إﻧﻔـــﺎق</a:t>
            </a:r>
            <a:r>
              <a:rPr lang="ar-SA" b="1" dirty="0"/>
              <a:t> </a:t>
            </a:r>
            <a:r>
              <a:rPr lang="ar-SA" b="1" dirty="0" err="1"/>
              <a:t>ﻣﺑـــﺎﻟﻎ</a:t>
            </a:r>
            <a:r>
              <a:rPr lang="ar-SA" b="1" dirty="0"/>
              <a:t> </a:t>
            </a:r>
            <a:r>
              <a:rPr lang="ar-SA" b="1" dirty="0" err="1"/>
              <a:t>ﻗـــد</a:t>
            </a:r>
            <a:r>
              <a:rPr lang="ar-SA" b="1" dirty="0"/>
              <a:t> </a:t>
            </a:r>
            <a:r>
              <a:rPr lang="ar-SA" b="1" dirty="0" err="1"/>
              <a:t>ﺗﻔــوق</a:t>
            </a:r>
            <a:r>
              <a:rPr lang="ar-SA" b="1" dirty="0"/>
              <a:t> </a:t>
            </a:r>
            <a:r>
              <a:rPr lang="ar-SA" b="1" dirty="0" err="1"/>
              <a:t>ﻗـــدرة</a:t>
            </a:r>
            <a:r>
              <a:rPr lang="ar-SA" b="1" dirty="0"/>
              <a:t> </a:t>
            </a:r>
            <a:r>
              <a:rPr lang="ar-SA" b="1" dirty="0" err="1"/>
              <a:t>اﻟﺑﺎﺣـــث</a:t>
            </a:r>
            <a:r>
              <a:rPr lang="ar-SA" b="1" dirty="0"/>
              <a:t> </a:t>
            </a:r>
            <a:r>
              <a:rPr lang="ar-SA" b="1" dirty="0" err="1"/>
              <a:t>اﻟﻣﺎﻟﯾـــﺔ</a:t>
            </a:r>
            <a:r>
              <a:rPr lang="ar-SA" b="1" dirty="0"/>
              <a:t>، </a:t>
            </a:r>
            <a:r>
              <a:rPr lang="ar-SA" b="1" dirty="0" err="1"/>
              <a:t>وﺑـذﻟك</a:t>
            </a:r>
            <a:r>
              <a:rPr lang="ar-SA" b="1" dirty="0"/>
              <a:t> </a:t>
            </a:r>
            <a:r>
              <a:rPr lang="ar-SA" b="1" dirty="0" err="1"/>
              <a:t>ﻓـﺎن</a:t>
            </a:r>
            <a:r>
              <a:rPr lang="ar-SA" b="1" dirty="0"/>
              <a:t> </a:t>
            </a:r>
            <a:r>
              <a:rPr lang="ar-SA" b="1" dirty="0" err="1"/>
              <a:t>اﻟﺑﺣــث</a:t>
            </a:r>
            <a:r>
              <a:rPr lang="ar-SA" b="1" dirty="0"/>
              <a:t> </a:t>
            </a:r>
            <a:r>
              <a:rPr lang="ar-SA" b="1" dirty="0" err="1"/>
              <a:t>ﯾﻧﺑﻐـﻲ</a:t>
            </a:r>
            <a:r>
              <a:rPr lang="ar-SA" b="1" dirty="0"/>
              <a:t> أن </a:t>
            </a:r>
            <a:r>
              <a:rPr lang="ar-SA" b="1" dirty="0" err="1"/>
              <a:t>ﯾﻛـون</a:t>
            </a:r>
            <a:r>
              <a:rPr lang="ar-SA" b="1" dirty="0"/>
              <a:t> </a:t>
            </a:r>
            <a:r>
              <a:rPr lang="ar-SA" b="1" dirty="0" err="1"/>
              <a:t>ﻏﯾــر</a:t>
            </a:r>
            <a:r>
              <a:rPr lang="ar-SA" b="1" dirty="0"/>
              <a:t> </a:t>
            </a:r>
            <a:r>
              <a:rPr lang="ar-SA" b="1" dirty="0" err="1"/>
              <a:t>ﻣﻛﻠـف</a:t>
            </a:r>
            <a:r>
              <a:rPr lang="ar-SA" b="1" dirty="0"/>
              <a:t> أو ذا </a:t>
            </a:r>
            <a:r>
              <a:rPr lang="ar-SA" b="1" dirty="0" err="1"/>
              <a:t>ﺗﻛﻠﻔـﺔ</a:t>
            </a:r>
            <a:r>
              <a:rPr lang="ar-SA" b="1" dirty="0"/>
              <a:t> </a:t>
            </a:r>
            <a:r>
              <a:rPr lang="ar-SA" b="1" dirty="0" err="1"/>
              <a:t>ﻣﻌﻘوﻟــﺔ</a:t>
            </a:r>
            <a:r>
              <a:rPr lang="ar-SA" b="1" dirty="0"/>
              <a:t> </a:t>
            </a:r>
            <a:r>
              <a:rPr lang="ar-SA" b="1" dirty="0" err="1"/>
              <a:t>ﺑﺎﻟﻧﺳـﺑﺔ</a:t>
            </a:r>
            <a:r>
              <a:rPr lang="ar-SA" b="1" dirty="0"/>
              <a:t> </a:t>
            </a:r>
            <a:r>
              <a:rPr lang="ar-SA" b="1" dirty="0" err="1"/>
              <a:t>ﻟﻠﺑﺎﺣـث</a:t>
            </a:r>
            <a:endParaRPr lang="ar-IQ" b="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93EE19-8DCA-4B11-9A56-69E97D01FB2F}"/>
              </a:ext>
            </a:extLst>
          </p:cNvPr>
          <p:cNvSpPr/>
          <p:nvPr/>
        </p:nvSpPr>
        <p:spPr>
          <a:xfrm>
            <a:off x="5155406" y="2953794"/>
            <a:ext cx="27286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IQ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.7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</a:t>
            </a:r>
            <a:r>
              <a:rPr lang="ar-IQ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المدة الزمنية </a:t>
            </a:r>
            <a:r>
              <a:rPr lang="ar-IQ" sz="2000" b="1" dirty="0" err="1">
                <a:solidFill>
                  <a:srgbClr val="6524DE"/>
                </a:solidFill>
                <a:highlight>
                  <a:srgbClr val="FFFF00"/>
                </a:highlight>
              </a:rPr>
              <a:t>لانجاز</a:t>
            </a:r>
            <a:r>
              <a:rPr lang="ar-IQ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 البحث</a:t>
            </a:r>
            <a:r>
              <a:rPr lang="ar-SA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:</a:t>
            </a:r>
            <a:endParaRPr lang="en-GB" sz="2000" b="1" dirty="0">
              <a:solidFill>
                <a:srgbClr val="6524DE"/>
              </a:solidFill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AD750A-311B-4DD2-83CE-4C01A20393F9}"/>
              </a:ext>
            </a:extLst>
          </p:cNvPr>
          <p:cNvSpPr txBox="1"/>
          <p:nvPr/>
        </p:nvSpPr>
        <p:spPr>
          <a:xfrm>
            <a:off x="5183000" y="3414682"/>
            <a:ext cx="29667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b="1" dirty="0" err="1"/>
              <a:t>ﻻﺑد</a:t>
            </a:r>
            <a:r>
              <a:rPr lang="ar-IQ" b="1" dirty="0"/>
              <a:t> أن </a:t>
            </a:r>
            <a:r>
              <a:rPr lang="ar-IQ" b="1" dirty="0" err="1"/>
              <a:t>ﺗﻛون</a:t>
            </a:r>
            <a:r>
              <a:rPr lang="ar-IQ" b="1" dirty="0"/>
              <a:t> </a:t>
            </a:r>
            <a:r>
              <a:rPr lang="ar-IQ" b="1" dirty="0" err="1"/>
              <a:t>اﻟﻣدة</a:t>
            </a:r>
            <a:r>
              <a:rPr lang="ar-IQ" b="1" dirty="0"/>
              <a:t> </a:t>
            </a:r>
            <a:r>
              <a:rPr lang="ar-IQ" b="1" dirty="0" err="1"/>
              <a:t>اﻟزﻣﻧﯾﺔ</a:t>
            </a:r>
            <a:r>
              <a:rPr lang="ar-IQ" b="1" dirty="0"/>
              <a:t> </a:t>
            </a:r>
            <a:r>
              <a:rPr lang="ar-IQ" b="1" dirty="0" err="1"/>
              <a:t>ﻻﻧﺟﺎز</a:t>
            </a:r>
            <a:r>
              <a:rPr lang="ar-IQ" b="1" dirty="0"/>
              <a:t> </a:t>
            </a:r>
            <a:r>
              <a:rPr lang="ar-IQ" b="1" dirty="0" err="1"/>
              <a:t>اﻟﺑﺣث</a:t>
            </a:r>
            <a:r>
              <a:rPr lang="ar-IQ" b="1" dirty="0"/>
              <a:t> </a:t>
            </a:r>
            <a:r>
              <a:rPr lang="ar-IQ" b="1" dirty="0" err="1"/>
              <a:t>ﻣدة</a:t>
            </a:r>
            <a:r>
              <a:rPr lang="ar-IQ" b="1" dirty="0"/>
              <a:t> </a:t>
            </a:r>
            <a:r>
              <a:rPr lang="ar-IQ" b="1" dirty="0" err="1"/>
              <a:t>ﻣﻌﻘوﻟﺔ</a:t>
            </a:r>
            <a:r>
              <a:rPr lang="ar-IQ" b="1" dirty="0"/>
              <a:t>، </a:t>
            </a:r>
            <a:r>
              <a:rPr lang="ar-IQ" b="1" dirty="0" err="1"/>
              <a:t>ﻓﻠﯾس</a:t>
            </a:r>
            <a:r>
              <a:rPr lang="ar-IQ" b="1" dirty="0"/>
              <a:t> </a:t>
            </a:r>
            <a:r>
              <a:rPr lang="ar-IQ" b="1" dirty="0" err="1"/>
              <a:t>ﻣن</a:t>
            </a:r>
            <a:r>
              <a:rPr lang="ar-IQ" b="1" dirty="0"/>
              <a:t> </a:t>
            </a:r>
            <a:r>
              <a:rPr lang="ar-IQ" b="1" dirty="0" err="1"/>
              <a:t>اﻟﺣﻛﻣـﺔ</a:t>
            </a:r>
            <a:r>
              <a:rPr lang="ar-IQ" b="1" dirty="0"/>
              <a:t> أن </a:t>
            </a:r>
            <a:r>
              <a:rPr lang="ar-IQ" b="1" dirty="0" err="1"/>
              <a:t>ﯾﺧﺗـﺎر</a:t>
            </a:r>
            <a:r>
              <a:rPr lang="ar-IQ" b="1" dirty="0"/>
              <a:t> </a:t>
            </a:r>
            <a:r>
              <a:rPr lang="ar-IQ" b="1" dirty="0" err="1"/>
              <a:t>اﻟﺑﺎﺣــث</a:t>
            </a:r>
            <a:r>
              <a:rPr lang="ar-IQ" b="1" dirty="0"/>
              <a:t> </a:t>
            </a:r>
            <a:r>
              <a:rPr lang="ar-IQ" b="1" dirty="0" err="1"/>
              <a:t>ﻣوﺿــوﻋﺎً</a:t>
            </a:r>
            <a:r>
              <a:rPr lang="ar-IQ" b="1" dirty="0"/>
              <a:t> </a:t>
            </a:r>
            <a:r>
              <a:rPr lang="ar-IQ" b="1" dirty="0" err="1"/>
              <a:t>ﯾﺗطﻠـــب</a:t>
            </a:r>
            <a:r>
              <a:rPr lang="ar-IQ" b="1" dirty="0"/>
              <a:t> </a:t>
            </a:r>
            <a:r>
              <a:rPr lang="ar-IQ" b="1" dirty="0" err="1"/>
              <a:t>ﻣــدة</a:t>
            </a:r>
            <a:r>
              <a:rPr lang="ar-IQ" b="1" dirty="0"/>
              <a:t> </a:t>
            </a:r>
            <a:r>
              <a:rPr lang="ar-IQ" b="1" dirty="0" err="1"/>
              <a:t>زﻣﻧﯾـــﺔ</a:t>
            </a:r>
            <a:r>
              <a:rPr lang="ar-IQ" b="1" dirty="0"/>
              <a:t> </a:t>
            </a:r>
            <a:r>
              <a:rPr lang="ar-IQ" b="1" dirty="0" err="1"/>
              <a:t>ﺗزﯾــد</a:t>
            </a:r>
            <a:r>
              <a:rPr lang="ar-IQ" b="1" dirty="0"/>
              <a:t> </a:t>
            </a:r>
            <a:r>
              <a:rPr lang="ar-IQ" b="1" dirty="0" err="1"/>
              <a:t>ﻋــن</a:t>
            </a:r>
            <a:r>
              <a:rPr lang="ar-IQ" b="1" dirty="0"/>
              <a:t> </a:t>
            </a:r>
            <a:r>
              <a:rPr lang="ar-IQ" b="1" dirty="0" err="1"/>
              <a:t>اﻟﻣـــدة</a:t>
            </a:r>
            <a:r>
              <a:rPr lang="ar-IQ" b="1" dirty="0"/>
              <a:t> </a:t>
            </a:r>
            <a:r>
              <a:rPr lang="ar-IQ" b="1" dirty="0" err="1"/>
              <a:t>اﻟﻣطﻠوﺑــﺔ</a:t>
            </a:r>
            <a:r>
              <a:rPr lang="ar-IQ" b="1" dirty="0"/>
              <a:t> </a:t>
            </a:r>
            <a:r>
              <a:rPr lang="ar-IQ" b="1" dirty="0" err="1"/>
              <a:t>ﻻﻧﺟـــﺎز</a:t>
            </a:r>
            <a:r>
              <a:rPr lang="ar-IQ" b="1" dirty="0"/>
              <a:t> </a:t>
            </a:r>
            <a:r>
              <a:rPr lang="ar-IQ" b="1" dirty="0" err="1"/>
              <a:t>ﺑﺣﺛــﻪ</a:t>
            </a:r>
            <a:endParaRPr lang="en-GB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DF244D-CBED-4EED-8CE9-17AA128B5336}"/>
              </a:ext>
            </a:extLst>
          </p:cNvPr>
          <p:cNvSpPr/>
          <p:nvPr/>
        </p:nvSpPr>
        <p:spPr>
          <a:xfrm>
            <a:off x="6306715" y="4909268"/>
            <a:ext cx="1518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IQ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.8. نطاق البحث</a:t>
            </a:r>
            <a:endParaRPr lang="en-GB" sz="2000" b="1" dirty="0">
              <a:solidFill>
                <a:srgbClr val="6524DE"/>
              </a:solidFill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47E607-298E-45C3-BF26-2B74988751C6}"/>
              </a:ext>
            </a:extLst>
          </p:cNvPr>
          <p:cNvSpPr txBox="1"/>
          <p:nvPr/>
        </p:nvSpPr>
        <p:spPr>
          <a:xfrm>
            <a:off x="5151494" y="5350543"/>
            <a:ext cx="30298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dirty="0"/>
              <a:t>أن </a:t>
            </a:r>
            <a:r>
              <a:rPr lang="ar-SA" b="1" dirty="0" err="1"/>
              <a:t>ﺗﺗﺳم</a:t>
            </a:r>
            <a:r>
              <a:rPr lang="ar-SA" b="1" dirty="0"/>
              <a:t> </a:t>
            </a:r>
            <a:r>
              <a:rPr lang="ar-SA" b="1" dirty="0" err="1"/>
              <a:t>اﻟﺑﺣوث</a:t>
            </a:r>
            <a:r>
              <a:rPr lang="ar-SA" b="1" dirty="0"/>
              <a:t> </a:t>
            </a:r>
            <a:r>
              <a:rPr lang="ar-SA" b="1" dirty="0" err="1"/>
              <a:t>ﺑﻧطﺎق</a:t>
            </a:r>
            <a:r>
              <a:rPr lang="ar-SA" b="1" dirty="0"/>
              <a:t> </a:t>
            </a:r>
            <a:r>
              <a:rPr lang="ar-SA" b="1" dirty="0" err="1"/>
              <a:t>أﻓﻘﻲ</a:t>
            </a:r>
            <a:r>
              <a:rPr lang="ar-SA" b="1" dirty="0"/>
              <a:t> </a:t>
            </a:r>
            <a:r>
              <a:rPr lang="ar-SA" b="1" dirty="0" err="1"/>
              <a:t>ﻣﺣدد</a:t>
            </a:r>
            <a:r>
              <a:rPr lang="ar-SA" b="1" dirty="0"/>
              <a:t> </a:t>
            </a:r>
            <a:r>
              <a:rPr lang="ar-SA" b="1" dirty="0" err="1"/>
              <a:t>ﻣن</a:t>
            </a:r>
            <a:r>
              <a:rPr lang="ar-SA" b="1" dirty="0"/>
              <a:t> </a:t>
            </a:r>
            <a:r>
              <a:rPr lang="ar-SA" b="1" dirty="0" err="1"/>
              <a:t>اﻟزﻣن</a:t>
            </a:r>
            <a:r>
              <a:rPr lang="ar-SA" b="1" dirty="0"/>
              <a:t> </a:t>
            </a:r>
            <a:r>
              <a:rPr lang="ar-SA" b="1" dirty="0" err="1"/>
              <a:t>أوﻻً</a:t>
            </a:r>
            <a:r>
              <a:rPr lang="ar-SA" b="1" dirty="0"/>
              <a:t>، </a:t>
            </a:r>
            <a:r>
              <a:rPr lang="ar-SA" b="1" dirty="0" err="1"/>
              <a:t>وﺑﻧطﺎق</a:t>
            </a:r>
            <a:r>
              <a:rPr lang="ar-SA" b="1" dirty="0"/>
              <a:t> </a:t>
            </a:r>
            <a:r>
              <a:rPr lang="ar-SA" b="1" dirty="0" err="1"/>
              <a:t>ﻋﻣودي</a:t>
            </a:r>
            <a:r>
              <a:rPr lang="ar-SA" b="1" dirty="0"/>
              <a:t> </a:t>
            </a:r>
            <a:r>
              <a:rPr lang="ar-SA" b="1" dirty="0" err="1"/>
              <a:t>ﻣﺣدد</a:t>
            </a:r>
            <a:r>
              <a:rPr lang="ar-SA" b="1" dirty="0"/>
              <a:t> </a:t>
            </a:r>
            <a:r>
              <a:rPr lang="ar-SA" b="1" dirty="0" err="1"/>
              <a:t>ﻣن</a:t>
            </a:r>
            <a:r>
              <a:rPr lang="ar-SA" b="1" dirty="0"/>
              <a:t> </a:t>
            </a:r>
            <a:r>
              <a:rPr lang="ar-SA" b="1" dirty="0" err="1"/>
              <a:t>اﻟﻣواﺿﯾﻊ</a:t>
            </a:r>
            <a:r>
              <a:rPr lang="ar-SA" b="1" dirty="0"/>
              <a:t> </a:t>
            </a:r>
            <a:r>
              <a:rPr lang="ar-SA" b="1" dirty="0" err="1"/>
              <a:t>واﻟﻣﺷﺎﻛل</a:t>
            </a:r>
            <a:r>
              <a:rPr lang="ar-SA" b="1" dirty="0"/>
              <a:t> </a:t>
            </a:r>
            <a:r>
              <a:rPr lang="ar-SA" b="1" dirty="0" err="1"/>
              <a:t>اﻟﺗﻲ</a:t>
            </a:r>
            <a:r>
              <a:rPr lang="ar-SA" b="1" dirty="0"/>
              <a:t> </a:t>
            </a:r>
            <a:r>
              <a:rPr lang="ar-SA" b="1" dirty="0" err="1"/>
              <a:t>ﺗدرج</a:t>
            </a:r>
            <a:r>
              <a:rPr lang="ar-SA" b="1" dirty="0"/>
              <a:t> </a:t>
            </a:r>
            <a:r>
              <a:rPr lang="ar-SA" b="1" dirty="0" err="1"/>
              <a:t>ﺿﻣﻧﻪ</a:t>
            </a:r>
            <a:r>
              <a:rPr lang="ar-SA" b="1" dirty="0"/>
              <a:t> </a:t>
            </a:r>
            <a:r>
              <a:rPr lang="ar-SA" b="1" dirty="0" err="1"/>
              <a:t>ﺛﺎﻧﯾﺎً</a:t>
            </a:r>
            <a:r>
              <a:rPr lang="ar-SA" b="1" dirty="0"/>
              <a:t>.</a:t>
            </a:r>
            <a:endParaRPr lang="en-GB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675A7FF-4C94-4F6C-B8DA-8E3DC53907F6}"/>
              </a:ext>
            </a:extLst>
          </p:cNvPr>
          <p:cNvSpPr/>
          <p:nvPr/>
        </p:nvSpPr>
        <p:spPr>
          <a:xfrm>
            <a:off x="623152" y="1071998"/>
            <a:ext cx="27366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IQ" sz="2000" b="1" dirty="0">
                <a:solidFill>
                  <a:srgbClr val="6524DE"/>
                </a:solidFill>
                <a:highlight>
                  <a:srgbClr val="FFFF00"/>
                </a:highlight>
              </a:rPr>
              <a:t>9 – تجنب الموضوعات التالية:</a:t>
            </a:r>
            <a:endParaRPr lang="en-GB" sz="2000" b="1" dirty="0">
              <a:solidFill>
                <a:srgbClr val="6524DE"/>
              </a:solidFill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E0DB58-CE3F-46F2-A5FE-5B1DDD73E351}"/>
              </a:ext>
            </a:extLst>
          </p:cNvPr>
          <p:cNvSpPr txBox="1"/>
          <p:nvPr/>
        </p:nvSpPr>
        <p:spPr>
          <a:xfrm>
            <a:off x="546980" y="1658571"/>
            <a:ext cx="322187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IQ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ا. </a:t>
            </a:r>
            <a:r>
              <a:rPr lang="ar-IQ" b="1" dirty="0" err="1"/>
              <a:t>اﻟﻣوﺿوﻋﺎت</a:t>
            </a:r>
            <a:r>
              <a:rPr lang="ar-IQ" b="1" dirty="0"/>
              <a:t> </a:t>
            </a:r>
            <a:r>
              <a:rPr lang="ar-IQ" b="1" dirty="0" err="1"/>
              <a:t>اﻟﻣﺣظورة</a:t>
            </a:r>
            <a:r>
              <a:rPr lang="ar-IQ" b="1" dirty="0"/>
              <a:t> </a:t>
            </a:r>
            <a:r>
              <a:rPr lang="ar-IQ" b="1" dirty="0" err="1"/>
              <a:t>اﻟﺗﻲ</a:t>
            </a:r>
            <a:r>
              <a:rPr lang="ar-IQ" b="1" dirty="0"/>
              <a:t> </a:t>
            </a:r>
            <a:r>
              <a:rPr lang="ar-IQ" b="1" dirty="0" err="1"/>
              <a:t>ﻗد</a:t>
            </a:r>
            <a:r>
              <a:rPr lang="ar-IQ" b="1" dirty="0"/>
              <a:t> ﻻ </a:t>
            </a:r>
            <a:r>
              <a:rPr lang="ar-IQ" b="1" dirty="0" err="1"/>
              <a:t>ﺗﻼءم</a:t>
            </a:r>
            <a:r>
              <a:rPr lang="ar-IQ" b="1" dirty="0"/>
              <a:t> </a:t>
            </a:r>
            <a:r>
              <a:rPr lang="ar-IQ" b="1" dirty="0" err="1"/>
              <a:t>اﻟﻣﺟﺗﻣﻊ</a:t>
            </a:r>
            <a:r>
              <a:rPr lang="ar-IQ" b="1" dirty="0"/>
              <a:t> أو </a:t>
            </a:r>
            <a:r>
              <a:rPr lang="ar-IQ" b="1" dirty="0" err="1"/>
              <a:t>اﻟﺷرﯾﻌﺔ</a:t>
            </a:r>
            <a:r>
              <a:rPr lang="ar-IQ" b="1" dirty="0"/>
              <a:t> أو </a:t>
            </a:r>
            <a:r>
              <a:rPr lang="ar-IQ" b="1" dirty="0" err="1"/>
              <a:t>اﻷﻣن</a:t>
            </a:r>
            <a:r>
              <a:rPr lang="ar-IQ" b="1" dirty="0"/>
              <a:t> </a:t>
            </a:r>
            <a:r>
              <a:rPr lang="ar-IQ" b="1" dirty="0" err="1"/>
              <a:t>اﻟﻘوﻣﻲ</a:t>
            </a:r>
            <a:r>
              <a:rPr lang="ar-IQ" b="1" dirty="0"/>
              <a:t>.</a:t>
            </a:r>
          </a:p>
          <a:p>
            <a:pPr algn="r" rtl="1"/>
            <a:r>
              <a:rPr lang="ar-IQ" b="1" dirty="0"/>
              <a:t> ب.  </a:t>
            </a:r>
            <a:r>
              <a:rPr lang="ar-IQ" b="1" dirty="0" err="1"/>
              <a:t>اﻟﻣوﺿوﻋﺎت</a:t>
            </a:r>
            <a:r>
              <a:rPr lang="ar-IQ" b="1" dirty="0"/>
              <a:t> </a:t>
            </a:r>
            <a:r>
              <a:rPr lang="ar-IQ" b="1" dirty="0" err="1"/>
              <a:t>اﻟﺗﻲ</a:t>
            </a:r>
            <a:r>
              <a:rPr lang="ar-IQ" b="1" dirty="0"/>
              <a:t> </a:t>
            </a:r>
            <a:r>
              <a:rPr lang="ar-IQ" b="1" dirty="0" err="1"/>
              <a:t>ﻣﺎ</a:t>
            </a:r>
            <a:r>
              <a:rPr lang="ar-IQ" b="1" dirty="0"/>
              <a:t> زال </a:t>
            </a:r>
            <a:r>
              <a:rPr lang="ar-IQ" b="1" dirty="0" err="1"/>
              <a:t>اﻟﺟدل</a:t>
            </a:r>
            <a:r>
              <a:rPr lang="ar-IQ" b="1" dirty="0"/>
              <a:t> </a:t>
            </a:r>
            <a:r>
              <a:rPr lang="ar-IQ" b="1" dirty="0" err="1"/>
              <a:t>ﻓﯾﻬﺎ</a:t>
            </a:r>
            <a:r>
              <a:rPr lang="ar-IQ" b="1" dirty="0"/>
              <a:t> </a:t>
            </a:r>
            <a:r>
              <a:rPr lang="ar-IQ" b="1" dirty="0" err="1"/>
              <a:t>ﻗﺎﺋﻣﺎً</a:t>
            </a:r>
            <a:r>
              <a:rPr lang="ar-IQ" b="1" dirty="0"/>
              <a:t>.</a:t>
            </a:r>
          </a:p>
          <a:p>
            <a:pPr algn="r" rtl="1"/>
            <a:r>
              <a:rPr lang="ar-IQ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</a:t>
            </a:r>
            <a:r>
              <a:rPr lang="ar-IQ" b="1" dirty="0"/>
              <a:t>.  </a:t>
            </a:r>
            <a:r>
              <a:rPr lang="ar-IQ" b="1" dirty="0" err="1"/>
              <a:t>اﻟﻣوﺿوﻋﺎت</a:t>
            </a:r>
            <a:r>
              <a:rPr lang="ar-IQ" b="1" dirty="0"/>
              <a:t> </a:t>
            </a:r>
            <a:r>
              <a:rPr lang="ar-IQ" b="1" dirty="0" err="1"/>
              <a:t>اﻟﻣﻛررة</a:t>
            </a:r>
            <a:r>
              <a:rPr lang="ar-IQ" b="1" dirty="0"/>
              <a:t>.</a:t>
            </a:r>
          </a:p>
          <a:p>
            <a:pPr algn="r" rtl="1"/>
            <a:endParaRPr lang="ar-IQ" b="1" dirty="0"/>
          </a:p>
          <a:p>
            <a:pPr algn="r" rtl="1"/>
            <a:r>
              <a:rPr lang="ar-IQ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</a:t>
            </a:r>
            <a:r>
              <a:rPr lang="ar-IQ" b="1" dirty="0"/>
              <a:t>. </a:t>
            </a:r>
            <a:r>
              <a:rPr lang="ar-IQ" b="1" dirty="0" err="1"/>
              <a:t>اﻟﻣوﺿوﻋﺎت</a:t>
            </a:r>
            <a:r>
              <a:rPr lang="ar-IQ" b="1" dirty="0"/>
              <a:t> </a:t>
            </a:r>
            <a:r>
              <a:rPr lang="ar-IQ" b="1" dirty="0" err="1"/>
              <a:t>اﻟﺗﻲ</a:t>
            </a:r>
            <a:r>
              <a:rPr lang="ar-IQ" b="1" dirty="0"/>
              <a:t> </a:t>
            </a:r>
            <a:r>
              <a:rPr lang="ar-IQ" b="1" dirty="0" err="1"/>
              <a:t>ﺗﻛون</a:t>
            </a:r>
            <a:r>
              <a:rPr lang="ar-IQ" b="1" dirty="0"/>
              <a:t> </a:t>
            </a:r>
            <a:r>
              <a:rPr lang="ar-IQ" b="1" dirty="0" err="1"/>
              <a:t>ﺧﺎرج</a:t>
            </a:r>
            <a:r>
              <a:rPr lang="ar-IQ" b="1" dirty="0"/>
              <a:t> </a:t>
            </a:r>
            <a:r>
              <a:rPr lang="ar-IQ" b="1" dirty="0" err="1"/>
              <a:t>ﻗدرة</a:t>
            </a:r>
            <a:r>
              <a:rPr lang="ar-IQ" b="1" dirty="0"/>
              <a:t> </a:t>
            </a:r>
            <a:r>
              <a:rPr lang="ar-IQ" b="1" dirty="0" err="1"/>
              <a:t>اﻟﺑﺎﺣث</a:t>
            </a:r>
            <a:r>
              <a:rPr lang="ar-IQ" b="1" dirty="0"/>
              <a:t> </a:t>
            </a:r>
            <a:r>
              <a:rPr lang="ar-IQ" b="1" dirty="0" err="1"/>
              <a:t>ﻣﺛل</a:t>
            </a:r>
            <a:r>
              <a:rPr lang="ar-IQ" b="1" dirty="0"/>
              <a:t> </a:t>
            </a:r>
            <a:r>
              <a:rPr lang="ar-IQ" b="1" dirty="0" err="1"/>
              <a:t>اﻟﺣﯾﺎة</a:t>
            </a:r>
            <a:r>
              <a:rPr lang="ar-IQ" b="1" dirty="0"/>
              <a:t> </a:t>
            </a:r>
            <a:r>
              <a:rPr lang="ar-IQ" b="1" dirty="0" err="1"/>
              <a:t>ﻋﻠﻰ</a:t>
            </a:r>
            <a:r>
              <a:rPr lang="ar-IQ" b="1" dirty="0"/>
              <a:t> </a:t>
            </a:r>
            <a:r>
              <a:rPr lang="ar-IQ" b="1" dirty="0" err="1"/>
              <a:t>ﺳطﺢ</a:t>
            </a:r>
            <a:r>
              <a:rPr lang="ar-IQ" b="1" dirty="0"/>
              <a:t> </a:t>
            </a:r>
            <a:r>
              <a:rPr lang="ar-IQ" b="1" dirty="0" err="1"/>
              <a:t>اﻟﻣرﯾﺦ</a:t>
            </a:r>
            <a:r>
              <a:rPr lang="ar-IQ" b="1" dirty="0"/>
              <a:t>.</a:t>
            </a:r>
          </a:p>
          <a:p>
            <a:pPr algn="r" rtl="1"/>
            <a:endParaRPr lang="ar-IQ" b="1" dirty="0"/>
          </a:p>
          <a:p>
            <a:pPr algn="r" rtl="1"/>
            <a:r>
              <a:rPr lang="ar-IQ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ه. </a:t>
            </a:r>
            <a:r>
              <a:rPr lang="ar-IQ" b="1" dirty="0" err="1"/>
              <a:t>اﻟﻣوﺿوﻋﺎت</a:t>
            </a:r>
            <a:r>
              <a:rPr lang="ar-IQ" b="1" dirty="0"/>
              <a:t> </a:t>
            </a:r>
            <a:r>
              <a:rPr lang="ar-IQ" b="1" dirty="0" err="1"/>
              <a:t>اﻟﺗﻲ</a:t>
            </a:r>
            <a:r>
              <a:rPr lang="ar-IQ" b="1" dirty="0"/>
              <a:t> </a:t>
            </a:r>
            <a:r>
              <a:rPr lang="ar-IQ" b="1" dirty="0" err="1"/>
              <a:t>ﺗﻔوق</a:t>
            </a:r>
            <a:r>
              <a:rPr lang="ar-IQ" b="1" dirty="0"/>
              <a:t> </a:t>
            </a:r>
            <a:r>
              <a:rPr lang="ar-IQ" b="1" dirty="0" err="1"/>
              <a:t>ﻗدرة</a:t>
            </a:r>
            <a:r>
              <a:rPr lang="ar-IQ" b="1" dirty="0"/>
              <a:t> </a:t>
            </a:r>
            <a:r>
              <a:rPr lang="ar-IQ" b="1" dirty="0" err="1"/>
              <a:t>اﻟﺑﺎﺣث</a:t>
            </a:r>
            <a:r>
              <a:rPr lang="ar-IQ" b="1" dirty="0"/>
              <a:t> أو </a:t>
            </a:r>
            <a:r>
              <a:rPr lang="ar-IQ" b="1" dirty="0" err="1"/>
              <a:t>ﺧﺎرج</a:t>
            </a:r>
            <a:r>
              <a:rPr lang="ar-IQ" b="1" dirty="0"/>
              <a:t> </a:t>
            </a:r>
            <a:r>
              <a:rPr lang="ar-IQ" b="1" dirty="0" err="1"/>
              <a:t>اﺧﺗﺻﺎﺻﻪ</a:t>
            </a:r>
            <a:r>
              <a:rPr lang="ar-IQ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4808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>
            <a:extLst>
              <a:ext uri="{FF2B5EF4-FFF2-40B4-BE49-F238E27FC236}">
                <a16:creationId xmlns:a16="http://schemas.microsoft.com/office/drawing/2014/main" id="{D14F9816-D761-44CD-80AC-A13A6A2BF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892834" y="3292485"/>
            <a:ext cx="584970" cy="615624"/>
            <a:chOff x="4127500" y="2909888"/>
            <a:chExt cx="330200" cy="315913"/>
          </a:xfrm>
        </p:grpSpPr>
        <p:sp>
          <p:nvSpPr>
            <p:cNvPr id="182" name="Oval 268">
              <a:extLst>
                <a:ext uri="{FF2B5EF4-FFF2-40B4-BE49-F238E27FC236}">
                  <a16:creationId xmlns:a16="http://schemas.microsoft.com/office/drawing/2014/main" id="{8D0C8D9D-E9ED-445E-B175-12C0160A5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9725" y="3060701"/>
              <a:ext cx="76200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269">
              <a:extLst>
                <a:ext uri="{FF2B5EF4-FFF2-40B4-BE49-F238E27FC236}">
                  <a16:creationId xmlns:a16="http://schemas.microsoft.com/office/drawing/2014/main" id="{86759DBE-9B84-4D15-8B20-34E76E5F5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3135313"/>
              <a:ext cx="109538" cy="60325"/>
            </a:xfrm>
            <a:custGeom>
              <a:avLst/>
              <a:gdLst>
                <a:gd name="T0" fmla="*/ 22 w 29"/>
                <a:gd name="T1" fmla="*/ 16 h 16"/>
                <a:gd name="T2" fmla="*/ 0 w 29"/>
                <a:gd name="T3" fmla="*/ 16 h 16"/>
                <a:gd name="T4" fmla="*/ 16 w 29"/>
                <a:gd name="T5" fmla="*/ 0 h 16"/>
                <a:gd name="T6" fmla="*/ 29 w 2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22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1" y="0"/>
                    <a:pt x="26" y="3"/>
                    <a:pt x="29" y="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Oval 270">
              <a:extLst>
                <a:ext uri="{FF2B5EF4-FFF2-40B4-BE49-F238E27FC236}">
                  <a16:creationId xmlns:a16="http://schemas.microsoft.com/office/drawing/2014/main" id="{0524A632-17BB-4AA9-A49C-41BE94905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0863" y="3060701"/>
              <a:ext cx="74613" cy="7461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271">
              <a:extLst>
                <a:ext uri="{FF2B5EF4-FFF2-40B4-BE49-F238E27FC236}">
                  <a16:creationId xmlns:a16="http://schemas.microsoft.com/office/drawing/2014/main" id="{D502FFDD-28F4-4AA4-B259-B57867A0C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750" y="3135313"/>
              <a:ext cx="107950" cy="60325"/>
            </a:xfrm>
            <a:custGeom>
              <a:avLst/>
              <a:gdLst>
                <a:gd name="T0" fmla="*/ 0 w 29"/>
                <a:gd name="T1" fmla="*/ 7 h 16"/>
                <a:gd name="T2" fmla="*/ 13 w 29"/>
                <a:gd name="T3" fmla="*/ 0 h 16"/>
                <a:gd name="T4" fmla="*/ 29 w 29"/>
                <a:gd name="T5" fmla="*/ 16 h 16"/>
                <a:gd name="T6" fmla="*/ 7 w 29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7"/>
                  </a:moveTo>
                  <a:cubicBezTo>
                    <a:pt x="3" y="3"/>
                    <a:pt x="8" y="0"/>
                    <a:pt x="13" y="0"/>
                  </a:cubicBezTo>
                  <a:cubicBezTo>
                    <a:pt x="22" y="0"/>
                    <a:pt x="29" y="7"/>
                    <a:pt x="29" y="16"/>
                  </a:cubicBezTo>
                  <a:cubicBezTo>
                    <a:pt x="7" y="16"/>
                    <a:pt x="7" y="16"/>
                    <a:pt x="7" y="16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Oval 272">
              <a:extLst>
                <a:ext uri="{FF2B5EF4-FFF2-40B4-BE49-F238E27FC236}">
                  <a16:creationId xmlns:a16="http://schemas.microsoft.com/office/drawing/2014/main" id="{074B1DAE-77A3-4CE2-BB5F-6E109DFB6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213" y="3030538"/>
              <a:ext cx="104775" cy="109538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273">
              <a:extLst>
                <a:ext uri="{FF2B5EF4-FFF2-40B4-BE49-F238E27FC236}">
                  <a16:creationId xmlns:a16="http://schemas.microsoft.com/office/drawing/2014/main" id="{6F4FD849-C2CF-4E95-92A3-DF3CD12C6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813" y="2986088"/>
              <a:ext cx="157163" cy="36513"/>
            </a:xfrm>
            <a:custGeom>
              <a:avLst/>
              <a:gdLst>
                <a:gd name="T0" fmla="*/ 0 w 42"/>
                <a:gd name="T1" fmla="*/ 10 h 10"/>
                <a:gd name="T2" fmla="*/ 21 w 42"/>
                <a:gd name="T3" fmla="*/ 0 h 10"/>
                <a:gd name="T4" fmla="*/ 42 w 4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cubicBezTo>
                    <a:pt x="5" y="4"/>
                    <a:pt x="13" y="0"/>
                    <a:pt x="21" y="0"/>
                  </a:cubicBezTo>
                  <a:cubicBezTo>
                    <a:pt x="29" y="0"/>
                    <a:pt x="37" y="4"/>
                    <a:pt x="42" y="1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274">
              <a:extLst>
                <a:ext uri="{FF2B5EF4-FFF2-40B4-BE49-F238E27FC236}">
                  <a16:creationId xmlns:a16="http://schemas.microsoft.com/office/drawing/2014/main" id="{E95CA879-26B6-4158-84CA-E13BF1DBB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825" y="2947988"/>
              <a:ext cx="211138" cy="49213"/>
            </a:xfrm>
            <a:custGeom>
              <a:avLst/>
              <a:gdLst>
                <a:gd name="T0" fmla="*/ 0 w 56"/>
                <a:gd name="T1" fmla="*/ 13 h 13"/>
                <a:gd name="T2" fmla="*/ 28 w 56"/>
                <a:gd name="T3" fmla="*/ 0 h 13"/>
                <a:gd name="T4" fmla="*/ 56 w 5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3">
                  <a:moveTo>
                    <a:pt x="0" y="13"/>
                  </a:moveTo>
                  <a:cubicBezTo>
                    <a:pt x="7" y="5"/>
                    <a:pt x="17" y="0"/>
                    <a:pt x="28" y="0"/>
                  </a:cubicBezTo>
                  <a:cubicBezTo>
                    <a:pt x="39" y="0"/>
                    <a:pt x="49" y="5"/>
                    <a:pt x="56" y="13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275">
              <a:extLst>
                <a:ext uri="{FF2B5EF4-FFF2-40B4-BE49-F238E27FC236}">
                  <a16:creationId xmlns:a16="http://schemas.microsoft.com/office/drawing/2014/main" id="{E086F5C4-405F-457A-B470-EDF08E80A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663" y="2909888"/>
              <a:ext cx="269875" cy="63500"/>
            </a:xfrm>
            <a:custGeom>
              <a:avLst/>
              <a:gdLst>
                <a:gd name="T0" fmla="*/ 0 w 72"/>
                <a:gd name="T1" fmla="*/ 17 h 17"/>
                <a:gd name="T2" fmla="*/ 36 w 72"/>
                <a:gd name="T3" fmla="*/ 0 h 17"/>
                <a:gd name="T4" fmla="*/ 72 w 72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17">
                  <a:moveTo>
                    <a:pt x="0" y="17"/>
                  </a:moveTo>
                  <a:cubicBezTo>
                    <a:pt x="8" y="7"/>
                    <a:pt x="21" y="0"/>
                    <a:pt x="36" y="0"/>
                  </a:cubicBezTo>
                  <a:cubicBezTo>
                    <a:pt x="51" y="0"/>
                    <a:pt x="64" y="7"/>
                    <a:pt x="72" y="17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276">
              <a:extLst>
                <a:ext uri="{FF2B5EF4-FFF2-40B4-BE49-F238E27FC236}">
                  <a16:creationId xmlns:a16="http://schemas.microsoft.com/office/drawing/2014/main" id="{8CDF0588-DA3B-4B0D-BDF8-DE1AF3941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3140076"/>
              <a:ext cx="173038" cy="85725"/>
            </a:xfrm>
            <a:custGeom>
              <a:avLst/>
              <a:gdLst>
                <a:gd name="T0" fmla="*/ 46 w 46"/>
                <a:gd name="T1" fmla="*/ 23 h 23"/>
                <a:gd name="T2" fmla="*/ 0 w 46"/>
                <a:gd name="T3" fmla="*/ 23 h 23"/>
                <a:gd name="T4" fmla="*/ 23 w 46"/>
                <a:gd name="T5" fmla="*/ 0 h 23"/>
                <a:gd name="T6" fmla="*/ 46 w 46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3">
                  <a:moveTo>
                    <a:pt x="46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6" y="0"/>
                    <a:pt x="46" y="10"/>
                    <a:pt x="46" y="23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9FC3C7-12B0-4AE4-A096-B00F25D9C2D2}"/>
              </a:ext>
            </a:extLst>
          </p:cNvPr>
          <p:cNvSpPr txBox="1"/>
          <p:nvPr/>
        </p:nvSpPr>
        <p:spPr>
          <a:xfrm>
            <a:off x="2157916" y="150208"/>
            <a:ext cx="7143415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ar-IQ" sz="2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أساليب صياغة الموضوع (العنوان)</a:t>
            </a:r>
            <a:endParaRPr lang="en-US" sz="24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F72613-3EAF-45D1-AF31-5912F2C635A0}"/>
              </a:ext>
            </a:extLst>
          </p:cNvPr>
          <p:cNvSpPr/>
          <p:nvPr/>
        </p:nvSpPr>
        <p:spPr>
          <a:xfrm>
            <a:off x="9930063" y="1084300"/>
            <a:ext cx="1979541" cy="400110"/>
          </a:xfrm>
          <a:prstGeom prst="rect">
            <a:avLst/>
          </a:prstGeom>
        </p:spPr>
        <p:style>
          <a:lnRef idx="0">
            <a:schemeClr val="accent4"/>
          </a:lnRef>
          <a:fillRef idx="1003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 rtl="1"/>
            <a:r>
              <a:rPr lang="ar-IQ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1-بشكل وصفي</a:t>
            </a:r>
            <a:endParaRPr lang="en-GB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01A02D-EDB6-4BBC-AAD8-ED0B71B7AE8C}"/>
              </a:ext>
            </a:extLst>
          </p:cNvPr>
          <p:cNvSpPr/>
          <p:nvPr/>
        </p:nvSpPr>
        <p:spPr>
          <a:xfrm>
            <a:off x="10258675" y="4270654"/>
            <a:ext cx="1698247" cy="400110"/>
          </a:xfrm>
          <a:prstGeom prst="rect">
            <a:avLst/>
          </a:prstGeom>
        </p:spPr>
        <p:style>
          <a:lnRef idx="0">
            <a:schemeClr val="accent4"/>
          </a:lnRef>
          <a:fillRef idx="1003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rtl="1"/>
            <a:r>
              <a:rPr lang="ar-IQ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2- بشكل علاقات</a:t>
            </a:r>
            <a:endParaRPr lang="en-GB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62667A-D271-4D78-8A2C-D5B8D37A9BB1}"/>
              </a:ext>
            </a:extLst>
          </p:cNvPr>
          <p:cNvSpPr/>
          <p:nvPr/>
        </p:nvSpPr>
        <p:spPr>
          <a:xfrm>
            <a:off x="5967663" y="1101381"/>
            <a:ext cx="1800403" cy="400110"/>
          </a:xfrm>
          <a:prstGeom prst="rect">
            <a:avLst/>
          </a:prstGeom>
        </p:spPr>
        <p:style>
          <a:lnRef idx="0">
            <a:schemeClr val="accent4"/>
          </a:lnRef>
          <a:fillRef idx="1003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ar-IQ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3- بشكل </a:t>
            </a:r>
            <a:r>
              <a:rPr lang="ar-IQ" sz="20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تاثير</a:t>
            </a:r>
            <a:r>
              <a:rPr lang="ar-IQ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  <a:endParaRPr lang="en-GB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93EE19-8DCA-4B11-9A56-69E97D01FB2F}"/>
              </a:ext>
            </a:extLst>
          </p:cNvPr>
          <p:cNvSpPr/>
          <p:nvPr/>
        </p:nvSpPr>
        <p:spPr>
          <a:xfrm>
            <a:off x="6096000" y="4074189"/>
            <a:ext cx="1780673" cy="400110"/>
          </a:xfrm>
          <a:prstGeom prst="rect">
            <a:avLst/>
          </a:prstGeom>
        </p:spPr>
        <p:style>
          <a:lnRef idx="0">
            <a:schemeClr val="accent4"/>
          </a:lnRef>
          <a:fillRef idx="1003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/>
            <a:r>
              <a:rPr lang="ar-IQ" sz="2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4- بشكل فروق</a:t>
            </a:r>
            <a:endParaRPr lang="en-GB" sz="2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74706A-F0E1-412B-AD39-FD08A8611718}"/>
              </a:ext>
            </a:extLst>
          </p:cNvPr>
          <p:cNvSpPr txBox="1"/>
          <p:nvPr/>
        </p:nvSpPr>
        <p:spPr>
          <a:xfrm>
            <a:off x="8148581" y="1610267"/>
            <a:ext cx="38083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AE" sz="2400" b="1" dirty="0"/>
              <a:t>الخصائص الاجتماعية لجرائم الأحداث في العراق، فهنا يحتاج الباحث إلى </a:t>
            </a:r>
            <a:r>
              <a:rPr lang="ar-AE" sz="2400" b="1" dirty="0">
                <a:solidFill>
                  <a:srgbClr val="C00000"/>
                </a:solidFill>
              </a:rPr>
              <a:t>استخدام الإحصاء الوصفي.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16F9A-84D7-493B-B5AB-B7EF844D2A56}"/>
              </a:ext>
            </a:extLst>
          </p:cNvPr>
          <p:cNvSpPr txBox="1"/>
          <p:nvPr/>
        </p:nvSpPr>
        <p:spPr>
          <a:xfrm>
            <a:off x="4043420" y="1764632"/>
            <a:ext cx="35605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AE" sz="2400" b="1" dirty="0"/>
              <a:t> العلاقة بين المستوى العلمي للآباء وأداء الأبناء في المدارس، فهنا</a:t>
            </a:r>
            <a:r>
              <a:rPr lang="ar-AE" sz="2400" b="1" dirty="0">
                <a:solidFill>
                  <a:srgbClr val="C00000"/>
                </a:solidFill>
              </a:rPr>
              <a:t> بحاجه إلى علاقة معامل الارتباط.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371E9-7E28-475C-9674-EDC5DED85DC1}"/>
              </a:ext>
            </a:extLst>
          </p:cNvPr>
          <p:cNvSpPr txBox="1"/>
          <p:nvPr/>
        </p:nvSpPr>
        <p:spPr>
          <a:xfrm>
            <a:off x="8518358" y="5117432"/>
            <a:ext cx="3391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AE" sz="2400" b="1" dirty="0"/>
              <a:t> اثر </a:t>
            </a:r>
            <a:r>
              <a:rPr lang="ar-AE" sz="2000" b="1" dirty="0"/>
              <a:t>الأرباح على أسعار الأسهم في الأسواق المالية. وهنا </a:t>
            </a:r>
            <a:r>
              <a:rPr lang="ar-AE" sz="2000" b="1" dirty="0">
                <a:solidFill>
                  <a:srgbClr val="C00000"/>
                </a:solidFill>
              </a:rPr>
              <a:t>يحتاج الباحث إلى تحليل الانحدار.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92E00F-35D0-4F22-9F1C-35825680ED16}"/>
              </a:ext>
            </a:extLst>
          </p:cNvPr>
          <p:cNvSpPr txBox="1"/>
          <p:nvPr/>
        </p:nvSpPr>
        <p:spPr>
          <a:xfrm>
            <a:off x="3477804" y="5117432"/>
            <a:ext cx="42902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AE" sz="2400" b="1" dirty="0"/>
              <a:t>الفرق بين أداء الإناث والذكور في مادة النظرية المحاسبية، وهنا يحتاج الباحث إلى </a:t>
            </a:r>
            <a:r>
              <a:rPr lang="ar-AE" sz="2400" b="1" dirty="0">
                <a:solidFill>
                  <a:srgbClr val="C00000"/>
                </a:solidFill>
              </a:rPr>
              <a:t>اختبارات متعددة كأن يكون الفرق بين متوسطات أو معامل ارتباط. </a:t>
            </a:r>
            <a:endParaRPr lang="en-GB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581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8FA0F5B-1A6A-486B-9830-326916A6F199}"/>
              </a:ext>
            </a:extLst>
          </p:cNvPr>
          <p:cNvSpPr/>
          <p:nvPr/>
        </p:nvSpPr>
        <p:spPr>
          <a:xfrm>
            <a:off x="7782660" y="209395"/>
            <a:ext cx="3615092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r" rtl="1"/>
            <a:r>
              <a:rPr lang="ar-SA" sz="32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PT Bold Heading"/>
              </a:rPr>
              <a:t>الصفات المطلوبة بالباحث:</a:t>
            </a:r>
            <a:endParaRPr lang="en-GB" sz="32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C80881-8E75-46B2-8C43-CD02D14047A2}"/>
              </a:ext>
            </a:extLst>
          </p:cNvPr>
          <p:cNvSpPr/>
          <p:nvPr/>
        </p:nvSpPr>
        <p:spPr>
          <a:xfrm>
            <a:off x="7520835" y="1255835"/>
            <a:ext cx="4105612" cy="4235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 rtl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ar-SA" sz="2000" b="1" dirty="0">
                <a:latin typeface="Cambria" panose="02040503050406030204" pitchFamily="18" charset="0"/>
                <a:ea typeface="Calibri" panose="020F0502020204030204" pitchFamily="34" charset="0"/>
                <a:cs typeface="PT Bold Heading"/>
              </a:rPr>
              <a:t>توافر الرغبة الشخصية في موضوع البحث:</a:t>
            </a: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F80F5F6-36EF-4072-BC26-A5FAA498B6FD}"/>
              </a:ext>
            </a:extLst>
          </p:cNvPr>
          <p:cNvSpPr/>
          <p:nvPr/>
        </p:nvSpPr>
        <p:spPr>
          <a:xfrm>
            <a:off x="7552141" y="2065639"/>
            <a:ext cx="4092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AE" sz="2000" b="1" dirty="0"/>
              <a:t>2.	قابلية الشخص على الصبر والتحمل:</a:t>
            </a:r>
            <a:endParaRPr lang="en-GB" sz="20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A27638-E9FA-4DEC-8EE8-94EDE264FB0C}"/>
              </a:ext>
            </a:extLst>
          </p:cNvPr>
          <p:cNvSpPr/>
          <p:nvPr/>
        </p:nvSpPr>
        <p:spPr>
          <a:xfrm>
            <a:off x="9311110" y="2577584"/>
            <a:ext cx="23695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ar-AE" sz="2000" b="1" dirty="0"/>
              <a:t>3.	تواضع الباحث:</a:t>
            </a:r>
            <a:endParaRPr lang="en-GB" sz="20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BC00146-300E-4725-AD8B-15E73B6CDAB6}"/>
              </a:ext>
            </a:extLst>
          </p:cNvPr>
          <p:cNvSpPr/>
          <p:nvPr/>
        </p:nvSpPr>
        <p:spPr>
          <a:xfrm>
            <a:off x="6741822" y="3189058"/>
            <a:ext cx="50129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ar-AE" sz="2000" b="1" dirty="0"/>
              <a:t>4.	القابلية والقدرة الذاتية عند الباحث </a:t>
            </a:r>
            <a:r>
              <a:rPr lang="ar-AE" sz="2000" b="1" dirty="0" err="1"/>
              <a:t>لانجاز</a:t>
            </a:r>
            <a:r>
              <a:rPr lang="ar-AE" sz="2000" b="1" dirty="0"/>
              <a:t> بحثه:</a:t>
            </a:r>
            <a:endParaRPr lang="en-GB" sz="20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6BCE90-2A82-49D9-AF1F-709DD4A9541C}"/>
              </a:ext>
            </a:extLst>
          </p:cNvPr>
          <p:cNvSpPr/>
          <p:nvPr/>
        </p:nvSpPr>
        <p:spPr>
          <a:xfrm>
            <a:off x="6961433" y="3800532"/>
            <a:ext cx="4793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ar-AE" sz="2000" b="1" dirty="0"/>
              <a:t>5.	التنظيم من حيث الوقت والمعلومات المجمعة:</a:t>
            </a:r>
            <a:endParaRPr lang="en-GB" sz="20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789741-1C1E-44C5-863D-B85DAFDDB786}"/>
              </a:ext>
            </a:extLst>
          </p:cNvPr>
          <p:cNvSpPr/>
          <p:nvPr/>
        </p:nvSpPr>
        <p:spPr>
          <a:xfrm>
            <a:off x="6337865" y="4487403"/>
            <a:ext cx="5416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/>
            <a:r>
              <a:rPr lang="ar-AE" sz="2000" b="1" dirty="0"/>
              <a:t>6.	الموضوعية وتجرد الباحث علمياً وابتعاده عن التحيز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912978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crosoft_Human_resources.potx" id="{FCA23E4D-BBA6-42AA-B584-B2F61B58D23B}" vid="{FACEDC86-E352-46D7-8179-62AC0FE9D0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 resources, from 24Slides</Template>
  <TotalTime>0</TotalTime>
  <Words>951</Words>
  <Application>Microsoft Office PowerPoint</Application>
  <PresentationFormat>Widescreen</PresentationFormat>
  <Paragraphs>100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Aharoni</vt:lpstr>
      <vt:lpstr>Algerian</vt:lpstr>
      <vt:lpstr>Arabic Typesetting</vt:lpstr>
      <vt:lpstr>Arial</vt:lpstr>
      <vt:lpstr>Calibri</vt:lpstr>
      <vt:lpstr>Calibri Light</vt:lpstr>
      <vt:lpstr>Cambria</vt:lpstr>
      <vt:lpstr>PT Bold Heading</vt:lpstr>
      <vt:lpstr>Roboto</vt:lpstr>
      <vt:lpstr>Roboto Condensed</vt:lpstr>
      <vt:lpstr>Sakkal Majalla</vt:lpstr>
      <vt:lpstr>Segoe UI</vt:lpstr>
      <vt:lpstr>Segoe UI Light</vt:lpstr>
      <vt:lpstr>Simplified Arabic</vt:lpstr>
      <vt:lpstr>Times New Roman</vt:lpstr>
      <vt:lpstr>Office Theme</vt:lpstr>
      <vt:lpstr>Human resources slide 1</vt:lpstr>
      <vt:lpstr>Human resources slide 2</vt:lpstr>
      <vt:lpstr>Human resources slide 8</vt:lpstr>
      <vt:lpstr>Human resources slide 4</vt:lpstr>
      <vt:lpstr>Human resources slide 4</vt:lpstr>
      <vt:lpstr>Human resources slide 4</vt:lpstr>
      <vt:lpstr>Human resources slide 4</vt:lpstr>
      <vt:lpstr>Human resources slide 4</vt:lpstr>
      <vt:lpstr>PowerPoint Presentation</vt:lpstr>
      <vt:lpstr>Human resources slide 10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2019-02-16T19:23:38Z</dcterms:created>
  <dcterms:modified xsi:type="dcterms:W3CDTF">2019-04-20T17:26:11Z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2018-11-20T23:59:14.8270896Z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