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6"/>
  </p:notesMasterIdLst>
  <p:sldIdLst>
    <p:sldId id="256" r:id="rId2"/>
    <p:sldId id="258" r:id="rId3"/>
    <p:sldId id="259" r:id="rId4"/>
    <p:sldId id="26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90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640C9F-3C05-4D0C-842B-68A2C64EF13C}" type="datetimeFigureOut">
              <a:rPr lang="en-GB" smtClean="0"/>
              <a:t>15/04/2019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4A371D-FA4E-4E06-924E-8B22AC943167}" type="slidenum">
              <a:rPr lang="en-GB" smtClean="0"/>
              <a:t>‹#›</a:t>
            </a:fld>
            <a:endParaRPr lang="en-GB"/>
          </a:p>
        </p:txBody>
      </p:sp>
    </p:spTree>
    <p:extLst>
      <p:ext uri="{BB962C8B-B14F-4D97-AF65-F5344CB8AC3E}">
        <p14:creationId xmlns:p14="http://schemas.microsoft.com/office/powerpoint/2010/main" val="3815043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74A371D-FA4E-4E06-924E-8B22AC943167}" type="slidenum">
              <a:rPr lang="en-GB" smtClean="0"/>
              <a:t>4</a:t>
            </a:fld>
            <a:endParaRPr lang="en-GB"/>
          </a:p>
        </p:txBody>
      </p:sp>
    </p:spTree>
    <p:extLst>
      <p:ext uri="{BB962C8B-B14F-4D97-AF65-F5344CB8AC3E}">
        <p14:creationId xmlns:p14="http://schemas.microsoft.com/office/powerpoint/2010/main" val="17959205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4/15/2019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4/15/2019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220D1-573D-4999-A0DB-EF63F8F1F8BB}"/>
              </a:ext>
            </a:extLst>
          </p:cNvPr>
          <p:cNvSpPr>
            <a:spLocks noGrp="1"/>
          </p:cNvSpPr>
          <p:nvPr>
            <p:ph type="ctrTitle"/>
          </p:nvPr>
        </p:nvSpPr>
        <p:spPr/>
        <p:txBody>
          <a:bodyPr/>
          <a:lstStyle/>
          <a:p>
            <a:r>
              <a:rPr lang="ar-IQ" dirty="0"/>
              <a:t>الاستبيان</a:t>
            </a:r>
            <a:endParaRPr lang="en-GB" dirty="0"/>
          </a:p>
        </p:txBody>
      </p:sp>
      <p:sp>
        <p:nvSpPr>
          <p:cNvPr id="3" name="Subtitle 2">
            <a:extLst>
              <a:ext uri="{FF2B5EF4-FFF2-40B4-BE49-F238E27FC236}">
                <a16:creationId xmlns:a16="http://schemas.microsoft.com/office/drawing/2014/main" id="{1F524331-40C7-48F0-85DA-F3ED3D314B47}"/>
              </a:ext>
            </a:extLst>
          </p:cNvPr>
          <p:cNvSpPr>
            <a:spLocks noGrp="1"/>
          </p:cNvSpPr>
          <p:nvPr>
            <p:ph type="subTitle" idx="1"/>
          </p:nvPr>
        </p:nvSpPr>
        <p:spPr/>
        <p:txBody>
          <a:bodyPr/>
          <a:lstStyle/>
          <a:p>
            <a:r>
              <a:rPr lang="ar-IQ" dirty="0"/>
              <a:t>الفصل السادس</a:t>
            </a:r>
            <a:endParaRPr lang="en-GB" dirty="0"/>
          </a:p>
        </p:txBody>
      </p:sp>
    </p:spTree>
    <p:extLst>
      <p:ext uri="{BB962C8B-B14F-4D97-AF65-F5344CB8AC3E}">
        <p14:creationId xmlns:p14="http://schemas.microsoft.com/office/powerpoint/2010/main" val="2399294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4EBFD-35BF-4896-8785-B31B3E4C2881}"/>
              </a:ext>
            </a:extLst>
          </p:cNvPr>
          <p:cNvSpPr>
            <a:spLocks noGrp="1"/>
          </p:cNvSpPr>
          <p:nvPr>
            <p:ph type="title"/>
          </p:nvPr>
        </p:nvSpPr>
        <p:spPr/>
        <p:txBody>
          <a:bodyPr>
            <a:normAutofit fontScale="90000"/>
          </a:bodyPr>
          <a:lstStyle/>
          <a:p>
            <a:r>
              <a:rPr lang="ar-IQ" dirty="0"/>
              <a:t>ا</a:t>
            </a:r>
            <a:r>
              <a:rPr lang="ar-IQ" dirty="0">
                <a:solidFill>
                  <a:srgbClr val="FF0000"/>
                </a:solidFill>
              </a:rPr>
              <a:t>لاستبيان </a:t>
            </a:r>
            <a:r>
              <a:rPr lang="ar-IQ" dirty="0"/>
              <a:t>:</a:t>
            </a:r>
            <a:r>
              <a:rPr lang="ar-SA" dirty="0"/>
              <a:t>الاستبيان هو أداة لجمع البيانات المتعلقة بموضوع بحث محدد من خلال استمارة يجري تعبئتها من المستجيب، ويستخدم لجمع المعلومات بشأن معتقدات ورغبات </a:t>
            </a:r>
            <a:r>
              <a:rPr lang="ar-IQ" dirty="0" err="1"/>
              <a:t>واليول</a:t>
            </a:r>
            <a:r>
              <a:rPr lang="ar-IQ" dirty="0"/>
              <a:t> واستطلاعات الراي </a:t>
            </a:r>
            <a:r>
              <a:rPr lang="ar-SA" dirty="0"/>
              <a:t>المستجيبين، ولجمع حقائق هم على علم بها، ولهذا يستخدم بشكل رئيس في مجال الدراسات </a:t>
            </a:r>
            <a:r>
              <a:rPr lang="ar-IQ" dirty="0"/>
              <a:t>الاقتصادية والاجتماعية</a:t>
            </a:r>
            <a:endParaRPr lang="en-GB" dirty="0"/>
          </a:p>
        </p:txBody>
      </p:sp>
      <p:sp>
        <p:nvSpPr>
          <p:cNvPr id="5" name="Text Placeholder 4">
            <a:extLst>
              <a:ext uri="{FF2B5EF4-FFF2-40B4-BE49-F238E27FC236}">
                <a16:creationId xmlns:a16="http://schemas.microsoft.com/office/drawing/2014/main" id="{9BBD165B-33EA-4C0C-A4B8-09AE93400303}"/>
              </a:ext>
            </a:extLst>
          </p:cNvPr>
          <p:cNvSpPr>
            <a:spLocks noGrp="1"/>
          </p:cNvSpPr>
          <p:nvPr>
            <p:ph type="body" sz="quarter" idx="3"/>
          </p:nvPr>
        </p:nvSpPr>
        <p:spPr/>
        <p:txBody>
          <a:bodyPr/>
          <a:lstStyle/>
          <a:p>
            <a:r>
              <a:rPr lang="ar-IQ" dirty="0"/>
              <a:t>أسباب انتشار استخدام الاستبيان</a:t>
            </a:r>
            <a:endParaRPr lang="en-GB" dirty="0"/>
          </a:p>
        </p:txBody>
      </p:sp>
      <p:sp>
        <p:nvSpPr>
          <p:cNvPr id="6" name="Content Placeholder 5">
            <a:extLst>
              <a:ext uri="{FF2B5EF4-FFF2-40B4-BE49-F238E27FC236}">
                <a16:creationId xmlns:a16="http://schemas.microsoft.com/office/drawing/2014/main" id="{BFE62552-CE8C-485E-8C4A-2224AEDF2B6D}"/>
              </a:ext>
            </a:extLst>
          </p:cNvPr>
          <p:cNvSpPr>
            <a:spLocks noGrp="1"/>
          </p:cNvSpPr>
          <p:nvPr>
            <p:ph sz="quarter" idx="14"/>
          </p:nvPr>
        </p:nvSpPr>
        <p:spPr>
          <a:xfrm>
            <a:off x="704538" y="3051012"/>
            <a:ext cx="10573063" cy="2740187"/>
          </a:xfrm>
        </p:spPr>
        <p:txBody>
          <a:bodyPr>
            <a:normAutofit/>
          </a:bodyPr>
          <a:lstStyle/>
          <a:p>
            <a:pPr marL="457200" lvl="0" indent="-457200" algn="r" rtl="1">
              <a:buFont typeface="+mj-lt"/>
              <a:buAutoNum type="arabicPeriod"/>
            </a:pPr>
            <a:r>
              <a:rPr lang="ar-SA" b="1" dirty="0">
                <a:solidFill>
                  <a:srgbClr val="FF0000"/>
                </a:solidFill>
              </a:rPr>
              <a:t>عدم إمكانية قياس متغيرات البحث قياساً كمياً.</a:t>
            </a:r>
            <a:endParaRPr lang="en-GB" b="1" dirty="0">
              <a:solidFill>
                <a:srgbClr val="FF0000"/>
              </a:solidFill>
            </a:endParaRPr>
          </a:p>
          <a:p>
            <a:pPr marL="457200" lvl="0" indent="-457200" algn="r" rtl="1">
              <a:buFont typeface="+mj-lt"/>
              <a:buAutoNum type="arabicPeriod"/>
            </a:pPr>
            <a:r>
              <a:rPr lang="ar-SA" b="1" dirty="0">
                <a:solidFill>
                  <a:srgbClr val="FF0000"/>
                </a:solidFill>
              </a:rPr>
              <a:t>إمكانية الحصول على معلومات وحقائق جديدة لا توافرها مصادر أخرى.</a:t>
            </a:r>
            <a:endParaRPr lang="en-GB" b="1" dirty="0">
              <a:solidFill>
                <a:srgbClr val="FF0000"/>
              </a:solidFill>
            </a:endParaRPr>
          </a:p>
          <a:p>
            <a:pPr marL="457200" lvl="0" indent="-457200" algn="r" rtl="1">
              <a:buFont typeface="+mj-lt"/>
              <a:buAutoNum type="arabicPeriod"/>
            </a:pPr>
            <a:r>
              <a:rPr lang="ar-SA" b="1" dirty="0">
                <a:solidFill>
                  <a:srgbClr val="FF0000"/>
                </a:solidFill>
              </a:rPr>
              <a:t>تتميز بالسهولة والسرعة في توزيعها بالبريد على مساحة جغرافية واسعة.</a:t>
            </a:r>
            <a:endParaRPr lang="en-GB" b="1" dirty="0">
              <a:solidFill>
                <a:srgbClr val="FF0000"/>
              </a:solidFill>
            </a:endParaRPr>
          </a:p>
          <a:p>
            <a:pPr marL="457200" lvl="0" indent="-457200" algn="r" rtl="1">
              <a:buFont typeface="+mj-lt"/>
              <a:buAutoNum type="arabicPeriod"/>
            </a:pPr>
            <a:r>
              <a:rPr lang="ar-SA" b="1" dirty="0">
                <a:solidFill>
                  <a:srgbClr val="FF0000"/>
                </a:solidFill>
              </a:rPr>
              <a:t>توفير في الوقت والتكاليف.</a:t>
            </a:r>
            <a:endParaRPr lang="en-GB" b="1" dirty="0">
              <a:solidFill>
                <a:srgbClr val="FF0000"/>
              </a:solidFill>
            </a:endParaRPr>
          </a:p>
          <a:p>
            <a:pPr marL="457200" lvl="0" indent="-457200" algn="r" rtl="1">
              <a:buFont typeface="+mj-lt"/>
              <a:buAutoNum type="arabicPeriod"/>
            </a:pPr>
            <a:r>
              <a:rPr lang="ar-SA" b="1" dirty="0">
                <a:solidFill>
                  <a:srgbClr val="FF0000"/>
                </a:solidFill>
              </a:rPr>
              <a:t>تعطي للمستجيب حرية الإدلاء بأية معلومات يريدها.</a:t>
            </a:r>
            <a:endParaRPr lang="en-GB" b="1" dirty="0">
              <a:solidFill>
                <a:srgbClr val="FF0000"/>
              </a:solidFill>
            </a:endParaRPr>
          </a:p>
          <a:p>
            <a:pPr marL="457200" indent="-457200" algn="r" rtl="1">
              <a:buFont typeface="+mj-lt"/>
              <a:buAutoNum type="arabicPeriod"/>
            </a:pPr>
            <a:endParaRPr lang="en-GB" b="1" dirty="0">
              <a:solidFill>
                <a:srgbClr val="FF0000"/>
              </a:solidFill>
            </a:endParaRPr>
          </a:p>
        </p:txBody>
      </p:sp>
    </p:spTree>
    <p:extLst>
      <p:ext uri="{BB962C8B-B14F-4D97-AF65-F5344CB8AC3E}">
        <p14:creationId xmlns:p14="http://schemas.microsoft.com/office/powerpoint/2010/main" val="846123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6ECFD55-B82D-4A63-A651-E2D319DB34D4}"/>
              </a:ext>
            </a:extLst>
          </p:cNvPr>
          <p:cNvSpPr>
            <a:spLocks noGrp="1"/>
          </p:cNvSpPr>
          <p:nvPr>
            <p:ph type="body" idx="1"/>
          </p:nvPr>
        </p:nvSpPr>
        <p:spPr>
          <a:xfrm>
            <a:off x="1955797" y="-40193"/>
            <a:ext cx="4873474" cy="679994"/>
          </a:xfrm>
        </p:spPr>
        <p:txBody>
          <a:bodyPr/>
          <a:lstStyle/>
          <a:p>
            <a:r>
              <a:rPr lang="ar-IQ" sz="3200" b="1" dirty="0">
                <a:solidFill>
                  <a:srgbClr val="0070C0"/>
                </a:solidFill>
              </a:rPr>
              <a:t>أنواع الاستبيان                      </a:t>
            </a:r>
            <a:endParaRPr lang="en-GB" sz="3200" b="1" dirty="0">
              <a:solidFill>
                <a:srgbClr val="0070C0"/>
              </a:solidFill>
            </a:endParaRPr>
          </a:p>
        </p:txBody>
      </p:sp>
      <p:sp>
        <p:nvSpPr>
          <p:cNvPr id="4" name="Content Placeholder 3">
            <a:extLst>
              <a:ext uri="{FF2B5EF4-FFF2-40B4-BE49-F238E27FC236}">
                <a16:creationId xmlns:a16="http://schemas.microsoft.com/office/drawing/2014/main" id="{CD2AF4E3-045E-4124-B5FF-2BEA778021A0}"/>
              </a:ext>
            </a:extLst>
          </p:cNvPr>
          <p:cNvSpPr>
            <a:spLocks noGrp="1"/>
          </p:cNvSpPr>
          <p:nvPr>
            <p:ph sz="quarter" idx="13"/>
          </p:nvPr>
        </p:nvSpPr>
        <p:spPr>
          <a:xfrm>
            <a:off x="1066173" y="1028810"/>
            <a:ext cx="5106027" cy="2740187"/>
          </a:xfrm>
        </p:spPr>
        <p:txBody>
          <a:bodyPr/>
          <a:lstStyle/>
          <a:p>
            <a:pPr algn="r" rtl="1"/>
            <a:r>
              <a:rPr lang="ar-IQ" dirty="0"/>
              <a:t>2</a:t>
            </a:r>
            <a:r>
              <a:rPr lang="ar-IQ" b="1" dirty="0">
                <a:solidFill>
                  <a:srgbClr val="FF0000"/>
                </a:solidFill>
              </a:rPr>
              <a:t>.	الاستبيان المقفول: </a:t>
            </a:r>
          </a:p>
          <a:p>
            <a:pPr algn="r" rtl="1"/>
            <a:r>
              <a:rPr lang="ar-IQ" dirty="0"/>
              <a:t>وتسمى أيضاً استمارة الفحص  </a:t>
            </a:r>
            <a:r>
              <a:rPr lang="en-GB" dirty="0"/>
              <a:t>Checklist</a:t>
            </a:r>
            <a:r>
              <a:rPr lang="ar-IQ" dirty="0"/>
              <a:t>وفيها الإجابات تكون بنعم أو بلا، أو بوضع علامة صح أو خطأ، أو تكون باختيار إجابة واحدة من إجابات متعددة، وفي مثل هذا النوع ينصح الباحثون أن تكون هناك إجابة أخرى، مثل غير ذلك، أو لا أعرف، </a:t>
            </a:r>
            <a:endParaRPr lang="en-GB" dirty="0"/>
          </a:p>
        </p:txBody>
      </p:sp>
      <p:sp>
        <p:nvSpPr>
          <p:cNvPr id="6" name="Content Placeholder 5">
            <a:extLst>
              <a:ext uri="{FF2B5EF4-FFF2-40B4-BE49-F238E27FC236}">
                <a16:creationId xmlns:a16="http://schemas.microsoft.com/office/drawing/2014/main" id="{3E99C7C8-72AF-462D-989D-BFC623B539E4}"/>
              </a:ext>
            </a:extLst>
          </p:cNvPr>
          <p:cNvSpPr>
            <a:spLocks noGrp="1"/>
          </p:cNvSpPr>
          <p:nvPr>
            <p:ph sz="quarter" idx="14"/>
          </p:nvPr>
        </p:nvSpPr>
        <p:spPr>
          <a:xfrm>
            <a:off x="6457013" y="1028810"/>
            <a:ext cx="5105401" cy="3129196"/>
          </a:xfrm>
        </p:spPr>
        <p:txBody>
          <a:bodyPr>
            <a:normAutofit fontScale="92500" lnSpcReduction="10000"/>
          </a:bodyPr>
          <a:lstStyle/>
          <a:p>
            <a:pPr marL="457200" lvl="0" indent="-457200" algn="r" rtl="1">
              <a:buFont typeface="+mj-lt"/>
              <a:buAutoNum type="arabicPeriod"/>
            </a:pPr>
            <a:r>
              <a:rPr lang="ar-SA" b="1" dirty="0">
                <a:solidFill>
                  <a:srgbClr val="FF0000"/>
                </a:solidFill>
              </a:rPr>
              <a:t>الاستبيان المفتوح: </a:t>
            </a:r>
            <a:endParaRPr lang="en-GB" b="1" dirty="0">
              <a:solidFill>
                <a:srgbClr val="FF0000"/>
              </a:solidFill>
            </a:endParaRPr>
          </a:p>
          <a:p>
            <a:pPr algn="r" rtl="1"/>
            <a:r>
              <a:rPr lang="ar-SA" dirty="0"/>
              <a:t>وفيه فراغات يتركها الباحث ليدون فيها المستجيبون إجاباتهم، </a:t>
            </a:r>
            <a:r>
              <a:rPr lang="ar-SA" u="sng" dirty="0">
                <a:effectLst>
                  <a:outerShdw blurRad="38100" dist="38100" dir="2700000" algn="tl">
                    <a:srgbClr val="000000">
                      <a:alpha val="43137"/>
                    </a:srgbClr>
                  </a:outerShdw>
                </a:effectLst>
                <a:highlight>
                  <a:srgbClr val="FFFF00"/>
                </a:highlight>
              </a:rPr>
              <a:t>وهذا النوع يتميز بأنه </a:t>
            </a:r>
            <a:r>
              <a:rPr lang="ar-SA" dirty="0"/>
              <a:t>أداة لجمع حقائق وبيانات ومعلومات كثيرة غير متوافرة في مصادر أخرى، إلا أن الباحث في هذا </a:t>
            </a:r>
            <a:r>
              <a:rPr lang="ar-SA" b="1" dirty="0">
                <a:highlight>
                  <a:srgbClr val="FFFF00"/>
                </a:highlight>
              </a:rPr>
              <a:t>النوع يواجه صعوبة في </a:t>
            </a:r>
            <a:r>
              <a:rPr lang="ar-SA" dirty="0"/>
              <a:t>تلخيص وتنميط وتصنيف النتائج، لتنوع الإجابات، ويجد إرهاقاً في تحليلها ويبذل وقتاً طويلا لذلك، كما أن كثيراً من المستجيبين قد يغفلون عن ذكر بعض الحقائق في إجاباتهم بسبب أن أحداً لم يذكرهم بها وليس لعدم رغبتهم بإعطائها.</a:t>
            </a:r>
            <a:endParaRPr lang="en-GB" dirty="0"/>
          </a:p>
          <a:p>
            <a:pPr algn="r"/>
            <a:endParaRPr lang="en-GB" dirty="0"/>
          </a:p>
        </p:txBody>
      </p:sp>
      <p:sp>
        <p:nvSpPr>
          <p:cNvPr id="7" name="Content Placeholder 3">
            <a:extLst>
              <a:ext uri="{FF2B5EF4-FFF2-40B4-BE49-F238E27FC236}">
                <a16:creationId xmlns:a16="http://schemas.microsoft.com/office/drawing/2014/main" id="{705DA811-F38F-4C8D-B509-9E40BEB57E59}"/>
              </a:ext>
            </a:extLst>
          </p:cNvPr>
          <p:cNvSpPr txBox="1">
            <a:spLocks/>
          </p:cNvSpPr>
          <p:nvPr/>
        </p:nvSpPr>
        <p:spPr>
          <a:xfrm>
            <a:off x="1202648" y="4117813"/>
            <a:ext cx="9064680" cy="2740187"/>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lvl="0" algn="r" rtl="1"/>
            <a:r>
              <a:rPr lang="ar-IQ" b="1" dirty="0">
                <a:solidFill>
                  <a:srgbClr val="FF0000"/>
                </a:solidFill>
              </a:rPr>
              <a:t>3- </a:t>
            </a:r>
            <a:r>
              <a:rPr lang="ar-SA" b="1" dirty="0">
                <a:solidFill>
                  <a:srgbClr val="FF0000"/>
                </a:solidFill>
              </a:rPr>
              <a:t>الاستبيان المفتوح - المقفول: </a:t>
            </a:r>
            <a:endParaRPr lang="en-GB" b="1" dirty="0">
              <a:solidFill>
                <a:srgbClr val="FF0000"/>
              </a:solidFill>
            </a:endParaRPr>
          </a:p>
          <a:p>
            <a:pPr algn="r" rtl="1"/>
            <a:r>
              <a:rPr lang="ar-SA" dirty="0"/>
              <a:t>يحتوي هذا النوع على أسئلة النوعين السابقين، ولذلك فهو أكثر الأنواع شيوعاً، ففي كثير من الدراسات، إذ يجد الباحث ضرورةً أن تحتوي استبانته على أسئلة مفتوحة الإجابات وأخرى مقفلة الإجابات، ومن مزايا هذا النوع أنه يحاول تجنب عيوب النوعين السابقين وأن يستفيد من ميزاتهما</a:t>
            </a:r>
            <a:endParaRPr lang="en-GB" dirty="0"/>
          </a:p>
        </p:txBody>
      </p:sp>
    </p:spTree>
    <p:extLst>
      <p:ext uri="{BB962C8B-B14F-4D97-AF65-F5344CB8AC3E}">
        <p14:creationId xmlns:p14="http://schemas.microsoft.com/office/powerpoint/2010/main" val="2894102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8904A-0A36-4643-95DA-88FA4496B8F1}"/>
              </a:ext>
            </a:extLst>
          </p:cNvPr>
          <p:cNvSpPr>
            <a:spLocks noGrp="1"/>
          </p:cNvSpPr>
          <p:nvPr>
            <p:ph type="title"/>
          </p:nvPr>
        </p:nvSpPr>
        <p:spPr>
          <a:xfrm>
            <a:off x="3657600" y="618518"/>
            <a:ext cx="7620626" cy="448284"/>
          </a:xfrm>
        </p:spPr>
        <p:txBody>
          <a:bodyPr>
            <a:normAutofit fontScale="90000"/>
          </a:bodyPr>
          <a:lstStyle/>
          <a:p>
            <a:r>
              <a:rPr lang="ar-IQ" dirty="0">
                <a:solidFill>
                  <a:srgbClr val="0070C0"/>
                </a:solidFill>
              </a:rPr>
              <a:t>مراحل جمع بيانات الدراسة بواسطة الاستبيان:</a:t>
            </a:r>
            <a:endParaRPr lang="en-GB" dirty="0">
              <a:solidFill>
                <a:srgbClr val="0070C0"/>
              </a:solidFill>
            </a:endParaRPr>
          </a:p>
        </p:txBody>
      </p:sp>
      <p:sp>
        <p:nvSpPr>
          <p:cNvPr id="6" name="Content Placeholder 5">
            <a:extLst>
              <a:ext uri="{FF2B5EF4-FFF2-40B4-BE49-F238E27FC236}">
                <a16:creationId xmlns:a16="http://schemas.microsoft.com/office/drawing/2014/main" id="{5B54242C-61E5-485E-A04D-A36913B5E9DD}"/>
              </a:ext>
            </a:extLst>
          </p:cNvPr>
          <p:cNvSpPr>
            <a:spLocks noGrp="1"/>
          </p:cNvSpPr>
          <p:nvPr>
            <p:ph sz="quarter" idx="14"/>
          </p:nvPr>
        </p:nvSpPr>
        <p:spPr>
          <a:xfrm>
            <a:off x="1618938" y="1282172"/>
            <a:ext cx="10213299" cy="4324149"/>
          </a:xfrm>
        </p:spPr>
        <p:txBody>
          <a:bodyPr>
            <a:noAutofit/>
          </a:bodyPr>
          <a:lstStyle/>
          <a:p>
            <a:pPr marL="457200" indent="-457200" algn="r" rtl="1">
              <a:buFont typeface="+mj-lt"/>
              <a:buAutoNum type="arabicPeriod"/>
            </a:pPr>
            <a:r>
              <a:rPr lang="ar-SA" sz="1800" b="1" dirty="0"/>
              <a:t>تقسيم موضوع البحث إلى عناصره الأولية وترتيبها في ضوء علاقاتها وارتباطاتها، </a:t>
            </a:r>
            <a:endParaRPr lang="en-US" sz="1800" b="1" dirty="0"/>
          </a:p>
          <a:p>
            <a:pPr marL="457200" indent="-457200" algn="r" rtl="1">
              <a:buFont typeface="+mj-lt"/>
              <a:buAutoNum type="arabicPeriod"/>
            </a:pPr>
            <a:r>
              <a:rPr lang="ar-SA" sz="1800" b="1" dirty="0"/>
              <a:t>تحديد نوع البيانات والمعلومات المطلوبة لدراسة مشكلة البحث</a:t>
            </a:r>
            <a:r>
              <a:rPr lang="en-US" sz="1800" b="1" dirty="0"/>
              <a:t> </a:t>
            </a:r>
            <a:r>
              <a:rPr lang="ar-IQ" sz="1800" b="1" dirty="0"/>
              <a:t> </a:t>
            </a:r>
            <a:r>
              <a:rPr lang="ar-IQ" sz="1800" b="1" dirty="0" err="1"/>
              <a:t>واقسام</a:t>
            </a:r>
            <a:r>
              <a:rPr lang="ar-IQ" sz="1800" b="1" dirty="0"/>
              <a:t> المتغيرات في </a:t>
            </a:r>
            <a:r>
              <a:rPr lang="ar-IQ" sz="1800" b="1"/>
              <a:t>عنوان البحث </a:t>
            </a:r>
            <a:r>
              <a:rPr lang="ar-SA" sz="1800" b="1" dirty="0"/>
              <a:t> </a:t>
            </a:r>
            <a:endParaRPr lang="en-US" sz="1800" b="1" dirty="0"/>
          </a:p>
          <a:p>
            <a:pPr marL="457200" indent="-457200" algn="r" rtl="1">
              <a:buFont typeface="+mj-lt"/>
              <a:buAutoNum type="arabicPeriod"/>
            </a:pPr>
            <a:r>
              <a:rPr lang="ar-SA" sz="1800" b="1" dirty="0"/>
              <a:t>تحكيم استبانة الدراسة من ذوي الخبرة في ذلك والمختصين بموضوع دراسته.</a:t>
            </a:r>
            <a:endParaRPr lang="en-US" sz="1800" b="1" dirty="0"/>
          </a:p>
          <a:p>
            <a:pPr marL="457200" indent="-457200" algn="r" rtl="1">
              <a:buFont typeface="+mj-lt"/>
              <a:buAutoNum type="arabicPeriod"/>
            </a:pPr>
            <a:r>
              <a:rPr lang="ar-SA" sz="1800" b="1" dirty="0"/>
              <a:t>تجريب الاستبانة تجريباً تطبيقياً في مجتمع البحث لاستكشاف عيوبها أو قصورها</a:t>
            </a:r>
            <a:endParaRPr lang="en-US" sz="1800" b="1" dirty="0"/>
          </a:p>
          <a:p>
            <a:pPr marL="457200" indent="-457200" algn="r" rtl="1">
              <a:buFont typeface="+mj-lt"/>
              <a:buAutoNum type="arabicPeriod"/>
            </a:pPr>
            <a:r>
              <a:rPr lang="ar-SA" sz="1800" b="1" dirty="0"/>
              <a:t>تحديد عينة الدراسة بنوعها ونسبتها وأفرادها أو مفرداتها ومؤهلاتها بحيث تمثل مجتمع البحث.</a:t>
            </a:r>
            <a:endParaRPr lang="en-US" sz="1800" b="1" dirty="0"/>
          </a:p>
          <a:p>
            <a:pPr marL="457200" indent="-457200" algn="r" rtl="1">
              <a:buFont typeface="+mj-lt"/>
              <a:buAutoNum type="arabicPeriod"/>
            </a:pPr>
            <a:r>
              <a:rPr lang="ar-SA" sz="1800" b="1" dirty="0"/>
              <a:t>توزيع استبانة الدراسة وإدارة التوزيع، وذلك بتحديد أعداد النسخ اللازمة لتمثيل مجتمع البحث، وبإضافة نسبة احتياطية كعلاج للمفقود أو لغير المسترد منها، </a:t>
            </a:r>
            <a:endParaRPr lang="en-US" sz="1800" b="1" dirty="0"/>
          </a:p>
          <a:p>
            <a:pPr marL="457200" indent="-457200" algn="r" rtl="1">
              <a:buFont typeface="+mj-lt"/>
              <a:buAutoNum type="arabicPeriod"/>
            </a:pPr>
            <a:r>
              <a:rPr lang="ar-SA" sz="1800" b="1" dirty="0"/>
              <a:t>تفريغ بيانات ومعلومات استبانة الدراسة وتبويبها وتصنيفها واستخراج جداولها ورسوماتها البيانية وفق خطة الدراسة</a:t>
            </a:r>
            <a:r>
              <a:rPr lang="ar-IQ" sz="1800" b="1" dirty="0"/>
              <a:t> برنامج </a:t>
            </a:r>
            <a:r>
              <a:rPr lang="en-US" sz="1800" b="1" dirty="0" err="1"/>
              <a:t>spss</a:t>
            </a:r>
            <a:r>
              <a:rPr lang="ar-SA" sz="1800" b="1" dirty="0"/>
              <a:t>.</a:t>
            </a:r>
            <a:endParaRPr lang="en-GB" sz="1800" b="1" dirty="0"/>
          </a:p>
          <a:p>
            <a:pPr marL="457200" indent="-457200" algn="r" rtl="1">
              <a:buFont typeface="+mj-lt"/>
              <a:buAutoNum type="arabicPeriod"/>
            </a:pPr>
            <a:endParaRPr lang="en-GB" sz="1800" b="1" dirty="0"/>
          </a:p>
          <a:p>
            <a:pPr marL="457200" indent="-457200" algn="r" rtl="1">
              <a:buFont typeface="+mj-lt"/>
              <a:buAutoNum type="arabicPeriod"/>
            </a:pPr>
            <a:endParaRPr lang="en-GB" sz="1800" b="1" dirty="0"/>
          </a:p>
          <a:p>
            <a:pPr marL="457200" indent="-457200" algn="r" rtl="1">
              <a:buFont typeface="+mj-lt"/>
              <a:buAutoNum type="arabicPeriod"/>
            </a:pPr>
            <a:endParaRPr lang="en-GB" sz="1800" b="1" dirty="0"/>
          </a:p>
        </p:txBody>
      </p:sp>
    </p:spTree>
    <p:extLst>
      <p:ext uri="{BB962C8B-B14F-4D97-AF65-F5344CB8AC3E}">
        <p14:creationId xmlns:p14="http://schemas.microsoft.com/office/powerpoint/2010/main" val="1257484461"/>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46</TotalTime>
  <Words>344</Words>
  <Application>Microsoft Office PowerPoint</Application>
  <PresentationFormat>Widescreen</PresentationFormat>
  <Paragraphs>26</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Times New Roman</vt:lpstr>
      <vt:lpstr>Tw Cen MT</vt:lpstr>
      <vt:lpstr>Droplet</vt:lpstr>
      <vt:lpstr>الاستبيان</vt:lpstr>
      <vt:lpstr>الاستبيان :الاستبيان هو أداة لجمع البيانات المتعلقة بموضوع بحث محدد من خلال استمارة يجري تعبئتها من المستجيب، ويستخدم لجمع المعلومات بشأن معتقدات ورغبات واليول واستطلاعات الراي المستجيبين، ولجمع حقائق هم على علم بها، ولهذا يستخدم بشكل رئيس في مجال الدراسات الاقتصادية والاجتماعية</vt:lpstr>
      <vt:lpstr>PowerPoint Presentation</vt:lpstr>
      <vt:lpstr>مراحل جمع بيانات الدراسة بواسطة الاستبيان: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الاستبيان</dc:title>
  <dc:creator>yousif aftan abdullah</dc:creator>
  <cp:lastModifiedBy>yousif aftan abdullah</cp:lastModifiedBy>
  <cp:revision>6</cp:revision>
  <dcterms:created xsi:type="dcterms:W3CDTF">2019-04-14T22:35:48Z</dcterms:created>
  <dcterms:modified xsi:type="dcterms:W3CDTF">2019-04-15T04:14:43Z</dcterms:modified>
</cp:coreProperties>
</file>