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67463" autoAdjust="0"/>
  </p:normalViewPr>
  <p:slideViewPr>
    <p:cSldViewPr snapToGrid="0">
      <p:cViewPr varScale="1">
        <p:scale>
          <a:sx n="64" d="100"/>
          <a:sy n="64" d="100"/>
        </p:scale>
        <p:origin x="9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4/21/2019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4/21/2019</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4/21/2019</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3.jpg"/><Relationship Id="rId13" Type="http://schemas.openxmlformats.org/officeDocument/2006/relationships/hyperlink" Target="http://www.freefoto.com/preview/04-36-3/Pen-Checking-Figures" TargetMode="External"/><Relationship Id="rId3" Type="http://schemas.openxmlformats.org/officeDocument/2006/relationships/image" Target="../media/image10.svg"/><Relationship Id="rId7" Type="http://schemas.openxmlformats.org/officeDocument/2006/relationships/hyperlink" Target="http://tex.stackexchange.com/questions/58896/inserting-a-quote-onto-the-otherwise-blank-left-hand-side-page-of-a-book" TargetMode="External"/><Relationship Id="rId12" Type="http://schemas.openxmlformats.org/officeDocument/2006/relationships/image" Target="../media/image15.jp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hyperlink" Target="http://www.new-educ.com/%d8%aa%d8%b9%d9%84%d9%8a%d9%85-%d8%a8%d8%ba%d9%8a%d8%b1-%d8%a3%d9%87%d8%af%d8%a7%d9%81" TargetMode="External"/><Relationship Id="rId5" Type="http://schemas.openxmlformats.org/officeDocument/2006/relationships/hyperlink" Target="http://www.tckpublishing.com/how-to-choose-a-bestselling-book-title-for-fiction-or-nonfiction/" TargetMode="External"/><Relationship Id="rId10" Type="http://schemas.openxmlformats.org/officeDocument/2006/relationships/image" Target="../media/image14.jpg"/><Relationship Id="rId4" Type="http://schemas.openxmlformats.org/officeDocument/2006/relationships/image" Target="../media/image11.jpg"/><Relationship Id="rId9" Type="http://schemas.openxmlformats.org/officeDocument/2006/relationships/hyperlink" Target="http://recoveringengineer.com/category/resolving-conflict/problem-solv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3861676" y="4522156"/>
            <a:ext cx="7485878" cy="1363215"/>
          </a:xfrm>
        </p:spPr>
        <p:txBody>
          <a:bodyPr anchor="t">
            <a:normAutofit/>
          </a:bodyPr>
          <a:lstStyle/>
          <a:p>
            <a:pPr algn="l"/>
            <a:r>
              <a:rPr lang="ar-IQ" sz="4400" dirty="0">
                <a:latin typeface="Franklin Gothic Book" panose="020B0503020102020204" pitchFamily="34" charset="0"/>
                <a:cs typeface="Segoe UI" panose="020B0502040204020203" pitchFamily="34" charset="0"/>
              </a:rPr>
              <a:t>خطة البحث العلمي ( المنهجية)</a:t>
            </a:r>
            <a:endParaRPr lang="en-US" sz="4400" dirty="0">
              <a:latin typeface="Franklin Gothic Book" panose="020B050302010202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pPr algn="r" rtl="1"/>
            <a:r>
              <a:rPr lang="ar-IQ" sz="3200" dirty="0">
                <a:latin typeface="Franklin Gothic Book" panose="020B0503020102020204" pitchFamily="34" charset="0"/>
              </a:rPr>
              <a:t>الفصل الثالث</a:t>
            </a:r>
            <a:endParaRPr lang="en-US" sz="3200" dirty="0">
              <a:latin typeface="Franklin Gothic Book" panose="020B0503020102020204" pitchFamily="34" charset="0"/>
            </a:endParaRP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453C7-2A1D-477F-B267-F6C05A12FC57}"/>
              </a:ext>
            </a:extLst>
          </p:cNvPr>
          <p:cNvSpPr>
            <a:spLocks noGrp="1"/>
          </p:cNvSpPr>
          <p:nvPr>
            <p:ph type="title"/>
          </p:nvPr>
        </p:nvSpPr>
        <p:spPr/>
        <p:txBody>
          <a:bodyPr>
            <a:normAutofit fontScale="90000"/>
          </a:bodyPr>
          <a:lstStyle/>
          <a:p>
            <a:pPr algn="r" rtl="1"/>
            <a:r>
              <a:rPr lang="ar-IQ" b="1" dirty="0">
                <a:solidFill>
                  <a:srgbClr val="FF0000"/>
                </a:solidFill>
              </a:rPr>
              <a:t>5 :</a:t>
            </a:r>
            <a:r>
              <a:rPr lang="ar-IQ" dirty="0">
                <a:solidFill>
                  <a:srgbClr val="FF0000"/>
                </a:solidFill>
              </a:rPr>
              <a:t> وضع أو بناء الفروض</a:t>
            </a:r>
            <a:r>
              <a:rPr lang="en-US" dirty="0"/>
              <a:t>Hypothesis</a:t>
            </a:r>
            <a:r>
              <a:rPr lang="ar-IQ" dirty="0"/>
              <a:t>  </a:t>
            </a:r>
            <a:r>
              <a:rPr lang="ar-IQ" dirty="0">
                <a:solidFill>
                  <a:srgbClr val="FF0000"/>
                </a:solidFill>
              </a:rPr>
              <a:t>: </a:t>
            </a:r>
            <a:br>
              <a:rPr lang="ar-IQ" dirty="0">
                <a:solidFill>
                  <a:srgbClr val="FF0000"/>
                </a:solidFill>
              </a:rPr>
            </a:br>
            <a:r>
              <a:rPr lang="en-US" dirty="0">
                <a:highlight>
                  <a:srgbClr val="FFFF00"/>
                </a:highlight>
              </a:rPr>
              <a:t>Hypo</a:t>
            </a:r>
            <a:r>
              <a:rPr lang="ar-IQ" dirty="0">
                <a:highlight>
                  <a:srgbClr val="FFFF00"/>
                </a:highlight>
              </a:rPr>
              <a:t> </a:t>
            </a:r>
            <a:r>
              <a:rPr lang="ar-IQ" dirty="0" err="1"/>
              <a:t>معنىاها</a:t>
            </a:r>
            <a:r>
              <a:rPr lang="ar-IQ" dirty="0"/>
              <a:t> اقل      </a:t>
            </a:r>
            <a:r>
              <a:rPr lang="en-US" dirty="0">
                <a:highlight>
                  <a:srgbClr val="FFFF00"/>
                </a:highlight>
              </a:rPr>
              <a:t>thesis</a:t>
            </a:r>
            <a:r>
              <a:rPr lang="ar-IQ" dirty="0" err="1"/>
              <a:t>معنىاها</a:t>
            </a:r>
            <a:r>
              <a:rPr lang="ar-IQ" dirty="0"/>
              <a:t>  أطروحة </a:t>
            </a:r>
            <a:br>
              <a:rPr lang="en-GB" dirty="0"/>
            </a:br>
            <a:endParaRPr lang="en-GB" dirty="0"/>
          </a:p>
        </p:txBody>
      </p:sp>
      <p:sp>
        <p:nvSpPr>
          <p:cNvPr id="3" name="Content Placeholder 2">
            <a:extLst>
              <a:ext uri="{FF2B5EF4-FFF2-40B4-BE49-F238E27FC236}">
                <a16:creationId xmlns:a16="http://schemas.microsoft.com/office/drawing/2014/main" id="{A36CAE35-5C95-46EA-9E11-E812E789F9F6}"/>
              </a:ext>
            </a:extLst>
          </p:cNvPr>
          <p:cNvSpPr>
            <a:spLocks noGrp="1"/>
          </p:cNvSpPr>
          <p:nvPr>
            <p:ph idx="1"/>
          </p:nvPr>
        </p:nvSpPr>
        <p:spPr>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fontScale="92500"/>
          </a:bodyPr>
          <a:lstStyle/>
          <a:p>
            <a:pPr algn="just" rtl="1"/>
            <a:r>
              <a:rPr lang="ar-IQ" dirty="0"/>
              <a:t>فعندما يتم صياغة المشكلة على شكل أسئلة، فأن حل المشكلة يكمن في الإجابة عن هذه الأسئلة، فهدف البحث هو الإجابة عن الأسئلة التي حددها في المشكلة، وهنا يلجأ الباحث إلى تقدير أو استنتاج أو التنبؤ بالإجابة عن هذه الأسئلة مقدماً، </a:t>
            </a:r>
            <a:r>
              <a:rPr lang="ar-IQ" u="heavy" dirty="0">
                <a:uFill>
                  <a:solidFill>
                    <a:srgbClr val="FFFF00"/>
                  </a:solidFill>
                </a:uFill>
              </a:rPr>
              <a:t>أي يضع إجابات أولية أو مبدئية، فقد تكون في النهاية صحيحة أو غير صحيحة، فهي إجابات محتملة، وهذه الإجابات المحتملة تدعى </a:t>
            </a:r>
            <a:r>
              <a:rPr lang="ar-IQ" u="heavy" dirty="0">
                <a:solidFill>
                  <a:srgbClr val="FF0000"/>
                </a:solidFill>
                <a:uFill>
                  <a:solidFill>
                    <a:srgbClr val="FFFF00"/>
                  </a:solidFill>
                </a:uFill>
              </a:rPr>
              <a:t>(الفروض). </a:t>
            </a:r>
          </a:p>
          <a:p>
            <a:pPr marL="0" indent="0" algn="r" rtl="1">
              <a:buNone/>
            </a:pPr>
            <a:r>
              <a:rPr lang="ar-IQ" b="1" dirty="0">
                <a:ln w="0"/>
                <a:solidFill>
                  <a:srgbClr val="7030A0"/>
                </a:solidFill>
                <a:effectLst>
                  <a:outerShdw blurRad="38100" dist="25400" dir="5400000" algn="ctr" rotWithShape="0">
                    <a:srgbClr val="6E747A">
                      <a:alpha val="43000"/>
                    </a:srgbClr>
                  </a:outerShdw>
                </a:effectLst>
              </a:rPr>
              <a:t>      صياغة ووضع الفروض باستعمال طريقتين وهما: </a:t>
            </a:r>
            <a:endParaRPr lang="en-GB" b="1" dirty="0">
              <a:ln w="0"/>
              <a:solidFill>
                <a:srgbClr val="7030A0"/>
              </a:solidFill>
              <a:effectLst>
                <a:outerShdw blurRad="38100" dist="25400" dir="5400000" algn="ctr" rotWithShape="0">
                  <a:srgbClr val="6E747A">
                    <a:alpha val="43000"/>
                  </a:srgbClr>
                </a:outerShdw>
              </a:effectLst>
            </a:endParaRPr>
          </a:p>
          <a:p>
            <a:pPr marL="0" lvl="0" indent="0" algn="r" rtl="1">
              <a:buNone/>
            </a:pPr>
            <a:r>
              <a:rPr lang="ar-IQ" dirty="0">
                <a:solidFill>
                  <a:srgbClr val="FF0000"/>
                </a:solidFill>
              </a:rPr>
              <a:t>1- فرض القبول البديلة </a:t>
            </a:r>
            <a:r>
              <a:rPr lang="en-US" dirty="0">
                <a:solidFill>
                  <a:srgbClr val="FF0000"/>
                </a:solidFill>
              </a:rPr>
              <a:t>(Ha)</a:t>
            </a:r>
            <a:r>
              <a:rPr lang="ar-IQ" dirty="0">
                <a:solidFill>
                  <a:srgbClr val="FF0000"/>
                </a:solidFill>
              </a:rPr>
              <a:t> : </a:t>
            </a:r>
            <a:r>
              <a:rPr lang="ar-IQ" dirty="0"/>
              <a:t>وهو الفرض الذي يوضح وجود علاقة بين المتغيرين ويسمى أيضاً بالفرض المباشر، وقد يرغب الباحث بأن يضع فرضه بوجود علاقة بينهما. </a:t>
            </a:r>
            <a:endParaRPr lang="en-GB" dirty="0"/>
          </a:p>
          <a:p>
            <a:pPr marL="0" lvl="0" indent="0" algn="r" rtl="1">
              <a:buNone/>
            </a:pPr>
            <a:r>
              <a:rPr lang="ar-IQ" dirty="0">
                <a:solidFill>
                  <a:srgbClr val="FF0000"/>
                </a:solidFill>
              </a:rPr>
              <a:t>2- فرض العدم </a:t>
            </a:r>
            <a:r>
              <a:rPr lang="en-US" dirty="0">
                <a:solidFill>
                  <a:srgbClr val="FF0000"/>
                </a:solidFill>
              </a:rPr>
              <a:t>(Ho)</a:t>
            </a:r>
            <a:r>
              <a:rPr lang="ar-IQ" dirty="0">
                <a:solidFill>
                  <a:srgbClr val="FF0000"/>
                </a:solidFill>
              </a:rPr>
              <a:t>: </a:t>
            </a:r>
            <a:r>
              <a:rPr lang="ar-IQ" dirty="0"/>
              <a:t>وهو الفرض الذي يوضح عدم وجود علاقة بين المتغيرين ويسمى أيضاً بالغرض الصفري، أي أن الباحث ينفي مبدئياً وجود علاقة بين المتغيرين . </a:t>
            </a:r>
            <a:endParaRPr lang="en-GB" dirty="0"/>
          </a:p>
          <a:p>
            <a:pPr marL="0" indent="0" algn="r" rtl="1">
              <a:buNone/>
            </a:pPr>
            <a:r>
              <a:rPr lang="ar-IQ" dirty="0"/>
              <a:t>وينبغي على الباحث اختيار احد الفرضين ( فرض القبول البديلة </a:t>
            </a:r>
            <a:r>
              <a:rPr lang="ar-IQ" dirty="0">
                <a:solidFill>
                  <a:srgbClr val="FF0000"/>
                </a:solidFill>
              </a:rPr>
              <a:t>أو </a:t>
            </a:r>
            <a:r>
              <a:rPr lang="ar-IQ" dirty="0"/>
              <a:t>فرض العدم)</a:t>
            </a:r>
            <a:endParaRPr lang="en-GB" dirty="0"/>
          </a:p>
          <a:p>
            <a:pPr algn="just" rtl="1"/>
            <a:endParaRPr lang="en-GB" u="heavy" dirty="0">
              <a:solidFill>
                <a:srgbClr val="FF0000"/>
              </a:solidFill>
              <a:uFill>
                <a:solidFill>
                  <a:srgbClr val="FFFF00"/>
                </a:solidFill>
              </a:uFill>
            </a:endParaRPr>
          </a:p>
        </p:txBody>
      </p:sp>
    </p:spTree>
    <p:extLst>
      <p:ext uri="{BB962C8B-B14F-4D97-AF65-F5344CB8AC3E}">
        <p14:creationId xmlns:p14="http://schemas.microsoft.com/office/powerpoint/2010/main" val="375763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3D95E-7475-4CA0-B011-5374E31AABD6}"/>
              </a:ext>
            </a:extLst>
          </p:cNvPr>
          <p:cNvSpPr>
            <a:spLocks noGrp="1"/>
          </p:cNvSpPr>
          <p:nvPr>
            <p:ph type="title"/>
          </p:nvPr>
        </p:nvSpPr>
        <p:spPr/>
        <p:txBody>
          <a:bodyPr>
            <a:normAutofit fontScale="90000"/>
          </a:bodyPr>
          <a:lstStyle/>
          <a:p>
            <a:pPr algn="ctr"/>
            <a:r>
              <a:rPr lang="ar-IQ" dirty="0"/>
              <a:t>عنوان بحث </a:t>
            </a:r>
            <a:br>
              <a:rPr lang="ar-IQ" dirty="0"/>
            </a:br>
            <a:r>
              <a:rPr lang="ar-IQ" sz="3600" dirty="0"/>
              <a:t>استهداف </a:t>
            </a:r>
            <a:r>
              <a:rPr lang="ar-IQ" sz="3600" u="sng" dirty="0">
                <a:solidFill>
                  <a:srgbClr val="FF0000"/>
                </a:solidFill>
              </a:rPr>
              <a:t>سعر الفائدة </a:t>
            </a:r>
            <a:r>
              <a:rPr lang="ar-IQ" sz="3600" dirty="0"/>
              <a:t>واثره </a:t>
            </a:r>
            <a:r>
              <a:rPr lang="ar-IQ" sz="3600" dirty="0">
                <a:solidFill>
                  <a:srgbClr val="0070C0"/>
                </a:solidFill>
              </a:rPr>
              <a:t>في </a:t>
            </a:r>
            <a:r>
              <a:rPr lang="ar-IQ" sz="3600" u="sng" dirty="0">
                <a:solidFill>
                  <a:srgbClr val="0070C0"/>
                </a:solidFill>
              </a:rPr>
              <a:t>الاستقرار النقدي </a:t>
            </a:r>
            <a:r>
              <a:rPr lang="ar-IQ" sz="3600" dirty="0"/>
              <a:t>بالعراق للمده </a:t>
            </a:r>
            <a:r>
              <a:rPr lang="ar-IQ" sz="4000" dirty="0"/>
              <a:t>1990 -2011</a:t>
            </a:r>
            <a:endParaRPr lang="en-GB" dirty="0"/>
          </a:p>
        </p:txBody>
      </p:sp>
      <p:pic>
        <p:nvPicPr>
          <p:cNvPr id="8" name="Content Placeholder 7">
            <a:extLst>
              <a:ext uri="{FF2B5EF4-FFF2-40B4-BE49-F238E27FC236}">
                <a16:creationId xmlns:a16="http://schemas.microsoft.com/office/drawing/2014/main" id="{4F41F21E-232A-4676-86EE-F8C4D3A29EA9}"/>
              </a:ext>
            </a:extLst>
          </p:cNvPr>
          <p:cNvPicPr>
            <a:picLocks noGrp="1" noChangeAspect="1"/>
          </p:cNvPicPr>
          <p:nvPr>
            <p:ph idx="1"/>
          </p:nvPr>
        </p:nvPicPr>
        <p:blipFill>
          <a:blip r:embed="rId2"/>
          <a:stretch>
            <a:fillRect/>
          </a:stretch>
        </p:blipFill>
        <p:spPr>
          <a:xfrm>
            <a:off x="838201" y="1891894"/>
            <a:ext cx="11063990" cy="4733757"/>
          </a:xfrm>
          <a:prstGeom prst="rect">
            <a:avLst/>
          </a:prstGeom>
        </p:spPr>
      </p:pic>
    </p:spTree>
    <p:extLst>
      <p:ext uri="{BB962C8B-B14F-4D97-AF65-F5344CB8AC3E}">
        <p14:creationId xmlns:p14="http://schemas.microsoft.com/office/powerpoint/2010/main" val="3950395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ABC82-B686-40BF-A035-7DF036B6D7D4}"/>
              </a:ext>
            </a:extLst>
          </p:cNvPr>
          <p:cNvSpPr>
            <a:spLocks noGrp="1"/>
          </p:cNvSpPr>
          <p:nvPr>
            <p:ph type="title"/>
          </p:nvPr>
        </p:nvSpPr>
        <p:spPr/>
        <p:txBody>
          <a:bodyPr/>
          <a:lstStyle/>
          <a:p>
            <a:pPr algn="r" rtl="1"/>
            <a:r>
              <a:rPr lang="ar-IQ" b="1" dirty="0">
                <a:solidFill>
                  <a:srgbClr val="FF0000"/>
                </a:solidFill>
              </a:rPr>
              <a:t>6 </a:t>
            </a:r>
            <a:r>
              <a:rPr lang="ar-IQ" b="1">
                <a:solidFill>
                  <a:srgbClr val="FF0000"/>
                </a:solidFill>
              </a:rPr>
              <a:t>: </a:t>
            </a:r>
            <a:r>
              <a:rPr lang="ar-IQ">
                <a:solidFill>
                  <a:srgbClr val="FF0000"/>
                </a:solidFill>
              </a:rPr>
              <a:t>اختبار </a:t>
            </a:r>
            <a:r>
              <a:rPr lang="ar-IQ" dirty="0">
                <a:solidFill>
                  <a:srgbClr val="FF0000"/>
                </a:solidFill>
              </a:rPr>
              <a:t>الفروض:</a:t>
            </a:r>
            <a:endParaRPr lang="en-GB" dirty="0">
              <a:solidFill>
                <a:srgbClr val="FF0000"/>
              </a:solidFill>
            </a:endParaRPr>
          </a:p>
        </p:txBody>
      </p:sp>
      <p:sp>
        <p:nvSpPr>
          <p:cNvPr id="3" name="Content Placeholder 2">
            <a:extLst>
              <a:ext uri="{FF2B5EF4-FFF2-40B4-BE49-F238E27FC236}">
                <a16:creationId xmlns:a16="http://schemas.microsoft.com/office/drawing/2014/main" id="{3D67A9E7-096C-4350-887F-CF79BE21F116}"/>
              </a:ext>
            </a:extLst>
          </p:cNvPr>
          <p:cNvSpPr>
            <a:spLocks noGrp="1"/>
          </p:cNvSpPr>
          <p:nvPr>
            <p:ph idx="1"/>
          </p:nvPr>
        </p:nvSpPr>
        <p:spPr/>
        <p:txBody>
          <a:bodyPr>
            <a:normAutofit/>
          </a:bodyPr>
          <a:lstStyle/>
          <a:p>
            <a:pPr marL="0" indent="0" algn="just" rtl="1">
              <a:lnSpc>
                <a:spcPct val="150000"/>
              </a:lnSpc>
              <a:buNone/>
            </a:pPr>
            <a:r>
              <a:rPr lang="ar-IQ" sz="2000" b="1" dirty="0"/>
              <a:t>ولغرض التحقق من صحة الفروض أو خطأها، لابد من اختبارها، فأن عملية بناء الفروض لا تعني أن الباحث قد توصل إلى حقيقة ما في حل المشكلة . فالفرض هو مجرد تخمين لا يصل إلى مرتبة الحقيقة. إلا إذا تم إثباته واكتشاف الأدلة الكافية التي تؤيده، وعدم اكتشاف أي دليل يعارضه، ولذلك لابد من أن يخطط الباحث في خطوته التالية لإثبات الفروض التي وضعها في بداية البحث أو نفيها أي إثبات صحة أو خطأ الفروض الموضوعة وذلك من خلال سلسلة من الإجراءات العلمية</a:t>
            </a:r>
          </a:p>
          <a:p>
            <a:pPr marL="0" indent="0" algn="just" rtl="1">
              <a:lnSpc>
                <a:spcPct val="150000"/>
              </a:lnSpc>
              <a:buNone/>
            </a:pPr>
            <a:endParaRPr lang="en-GB" sz="2000" b="1" dirty="0"/>
          </a:p>
        </p:txBody>
      </p:sp>
    </p:spTree>
    <p:extLst>
      <p:ext uri="{BB962C8B-B14F-4D97-AF65-F5344CB8AC3E}">
        <p14:creationId xmlns:p14="http://schemas.microsoft.com/office/powerpoint/2010/main" val="149201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D73B83-8E23-46A6-B323-A12CB19B8B83}"/>
              </a:ext>
            </a:extLst>
          </p:cNvPr>
          <p:cNvSpPr>
            <a:spLocks noGrp="1"/>
          </p:cNvSpPr>
          <p:nvPr>
            <p:ph idx="1"/>
          </p:nvPr>
        </p:nvSpPr>
        <p:spPr>
          <a:xfrm>
            <a:off x="838200" y="524656"/>
            <a:ext cx="10515600" cy="5652307"/>
          </a:xfrm>
        </p:spPr>
        <p:txBody>
          <a:bodyPr/>
          <a:lstStyle/>
          <a:p>
            <a:pPr marL="0" indent="0" algn="r" rtl="1">
              <a:buNone/>
            </a:pPr>
            <a:r>
              <a:rPr lang="ar-IQ" dirty="0">
                <a:solidFill>
                  <a:srgbClr val="FF0000"/>
                </a:solidFill>
              </a:rPr>
              <a:t>أهم أساليب اختبار الفرضيات :</a:t>
            </a:r>
          </a:p>
          <a:p>
            <a:pPr marL="0" lvl="0" indent="0" algn="r" rtl="1">
              <a:buNone/>
            </a:pPr>
            <a:r>
              <a:rPr lang="ar-IQ" dirty="0"/>
              <a:t>1</a:t>
            </a:r>
            <a:r>
              <a:rPr lang="ar-IQ" dirty="0">
                <a:solidFill>
                  <a:srgbClr val="0070C0"/>
                </a:solidFill>
              </a:rPr>
              <a:t>- الاختبار من خلال الملاحظة المباشرة : </a:t>
            </a:r>
            <a:endParaRPr lang="en-GB" dirty="0">
              <a:solidFill>
                <a:srgbClr val="0070C0"/>
              </a:solidFill>
            </a:endParaRPr>
          </a:p>
          <a:p>
            <a:pPr marL="0" indent="0" algn="r" rtl="1">
              <a:buNone/>
            </a:pPr>
            <a:r>
              <a:rPr lang="ar-IQ" dirty="0"/>
              <a:t>وهذا الأسلوب يتطلب إجراء عدد من المشاهدات وتسجيلها لفترة يختارها الباحث لغرض التوصل إلى حكم أو تعميم للعلاقة بين متغيرات الفروض</a:t>
            </a:r>
          </a:p>
          <a:p>
            <a:pPr marL="0" indent="0" algn="r" rtl="1">
              <a:buNone/>
            </a:pPr>
            <a:r>
              <a:rPr lang="ar-IQ" dirty="0">
                <a:solidFill>
                  <a:srgbClr val="FF0000"/>
                </a:solidFill>
              </a:rPr>
              <a:t>مثال</a:t>
            </a:r>
            <a:r>
              <a:rPr lang="ar-IQ" dirty="0"/>
              <a:t> / لماذا لم يضئ المصباح في القاعة الدراسية عند فتح مفاتيح المصباح، وقد وضع الباحث عدة فروض لعدم الإضاءة وكما يأتي : </a:t>
            </a:r>
            <a:endParaRPr lang="en-GB" dirty="0"/>
          </a:p>
          <a:p>
            <a:pPr marL="0" indent="0" algn="r" rtl="1">
              <a:buNone/>
            </a:pPr>
            <a:r>
              <a:rPr lang="ar-IQ" dirty="0">
                <a:solidFill>
                  <a:srgbClr val="FF0000"/>
                </a:solidFill>
              </a:rPr>
              <a:t>الفرض الأول</a:t>
            </a:r>
            <a:r>
              <a:rPr lang="ar-IQ" dirty="0"/>
              <a:t>: تعطل في الكهرباء أو انقطاع التيار الكهربائي في المبنى . </a:t>
            </a:r>
            <a:endParaRPr lang="en-GB" dirty="0"/>
          </a:p>
          <a:p>
            <a:pPr marL="0" indent="0" algn="r" rtl="1">
              <a:buNone/>
            </a:pPr>
            <a:r>
              <a:rPr lang="ar-IQ" dirty="0">
                <a:solidFill>
                  <a:srgbClr val="FF0000"/>
                </a:solidFill>
              </a:rPr>
              <a:t>الفرض الثاني </a:t>
            </a:r>
            <a:r>
              <a:rPr lang="ar-IQ" dirty="0"/>
              <a:t>: تلف السلك الموصل للكهرباء . </a:t>
            </a:r>
            <a:endParaRPr lang="en-GB" dirty="0"/>
          </a:p>
          <a:p>
            <a:pPr marL="0" indent="0" algn="r" rtl="1">
              <a:buNone/>
            </a:pPr>
            <a:r>
              <a:rPr lang="ar-IQ" dirty="0">
                <a:solidFill>
                  <a:srgbClr val="FF0000"/>
                </a:solidFill>
              </a:rPr>
              <a:t>الفرض الثالث</a:t>
            </a:r>
            <a:r>
              <a:rPr lang="ar-IQ" dirty="0"/>
              <a:t>: تلف المصباح نفسه . </a:t>
            </a:r>
            <a:endParaRPr lang="en-GB" dirty="0"/>
          </a:p>
          <a:p>
            <a:pPr marL="0" indent="0" algn="r" rtl="1">
              <a:buNone/>
            </a:pPr>
            <a:r>
              <a:rPr lang="ar-IQ" dirty="0">
                <a:solidFill>
                  <a:srgbClr val="FF0000"/>
                </a:solidFill>
              </a:rPr>
              <a:t>الفرض الرابع</a:t>
            </a:r>
            <a:r>
              <a:rPr lang="ar-IQ" dirty="0"/>
              <a:t>: تلف الصمام الكهربائي </a:t>
            </a:r>
            <a:r>
              <a:rPr lang="en-US" dirty="0"/>
              <a:t>(Fuse)</a:t>
            </a:r>
            <a:r>
              <a:rPr lang="ar-IQ" dirty="0"/>
              <a:t> أو سلك الأمان الخاص بخط المصباح.</a:t>
            </a:r>
          </a:p>
          <a:p>
            <a:pPr marL="0" indent="0" algn="r" rtl="1">
              <a:buNone/>
            </a:pPr>
            <a:r>
              <a:rPr lang="ar-IQ" dirty="0"/>
              <a:t>         </a:t>
            </a:r>
            <a:r>
              <a:rPr lang="ar-IQ" u="heavy" dirty="0">
                <a:uFill>
                  <a:solidFill>
                    <a:srgbClr val="FFFF00"/>
                  </a:solidFill>
                </a:uFill>
              </a:rPr>
              <a:t>من خلال المشاهدة البسيطة ممكن معرفة أي فرضية هي </a:t>
            </a:r>
            <a:r>
              <a:rPr lang="ar-IQ" u="heavy" dirty="0" err="1">
                <a:uFill>
                  <a:solidFill>
                    <a:srgbClr val="FFFF00"/>
                  </a:solidFill>
                </a:uFill>
              </a:rPr>
              <a:t>الاصوب</a:t>
            </a:r>
            <a:r>
              <a:rPr lang="ar-IQ" u="heavy" dirty="0">
                <a:uFill>
                  <a:solidFill>
                    <a:srgbClr val="FFFF00"/>
                  </a:solidFill>
                </a:uFill>
              </a:rPr>
              <a:t> </a:t>
            </a:r>
            <a:r>
              <a:rPr lang="ar-IQ" u="heavy" dirty="0" err="1">
                <a:uFill>
                  <a:solidFill>
                    <a:srgbClr val="FFFF00"/>
                  </a:solidFill>
                </a:uFill>
              </a:rPr>
              <a:t>او</a:t>
            </a:r>
            <a:r>
              <a:rPr lang="ar-IQ" u="heavy" dirty="0">
                <a:uFill>
                  <a:solidFill>
                    <a:srgbClr val="FFFF00"/>
                  </a:solidFill>
                </a:uFill>
              </a:rPr>
              <a:t> اقرب للحقيقة</a:t>
            </a:r>
            <a:endParaRPr lang="en-GB" u="heavy" dirty="0">
              <a:uFill>
                <a:solidFill>
                  <a:srgbClr val="FFFF00"/>
                </a:solidFill>
              </a:uFill>
            </a:endParaRPr>
          </a:p>
          <a:p>
            <a:pPr marL="0" indent="0" algn="r" rtl="1">
              <a:buNone/>
            </a:pPr>
            <a:endParaRPr lang="en-GB" dirty="0"/>
          </a:p>
        </p:txBody>
      </p:sp>
    </p:spTree>
    <p:extLst>
      <p:ext uri="{BB962C8B-B14F-4D97-AF65-F5344CB8AC3E}">
        <p14:creationId xmlns:p14="http://schemas.microsoft.com/office/powerpoint/2010/main" val="2532547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40C53D-7CE8-43B7-B1E8-5FB37FF166F7}"/>
              </a:ext>
            </a:extLst>
          </p:cNvPr>
          <p:cNvSpPr>
            <a:spLocks noGrp="1"/>
          </p:cNvSpPr>
          <p:nvPr>
            <p:ph idx="1"/>
          </p:nvPr>
        </p:nvSpPr>
        <p:spPr>
          <a:xfrm>
            <a:off x="838200" y="269824"/>
            <a:ext cx="11004030" cy="5907140"/>
          </a:xfrm>
        </p:spPr>
        <p:txBody>
          <a:bodyPr>
            <a:normAutofit fontScale="77500" lnSpcReduction="20000"/>
          </a:bodyPr>
          <a:lstStyle/>
          <a:p>
            <a:pPr marL="0" indent="0" algn="r" rtl="1">
              <a:buNone/>
            </a:pPr>
            <a:r>
              <a:rPr lang="ar-IQ" dirty="0">
                <a:solidFill>
                  <a:srgbClr val="0070C0"/>
                </a:solidFill>
              </a:rPr>
              <a:t>2- الاختبار أو التحقق بالتجريب : </a:t>
            </a:r>
          </a:p>
          <a:p>
            <a:pPr marL="0" indent="0" algn="r" rtl="1">
              <a:buNone/>
            </a:pPr>
            <a:r>
              <a:rPr lang="ar-IQ" dirty="0"/>
              <a:t>فالتجريب هو إحدى طرق الاختبار والذي يعني ( أحداث ظاهرة معينة ضمن ظروف وشروط يصطنعها الباحث ابتغاء التأكد من صدق الفروض).</a:t>
            </a:r>
          </a:p>
          <a:p>
            <a:pPr marL="0" indent="0" algn="r" rtl="1">
              <a:buNone/>
            </a:pPr>
            <a:r>
              <a:rPr lang="ar-IQ" dirty="0">
                <a:solidFill>
                  <a:srgbClr val="0070C0"/>
                </a:solidFill>
              </a:rPr>
              <a:t>3- الاختبار باستنباط المترتبات (أو النواتج </a:t>
            </a:r>
            <a:r>
              <a:rPr lang="en-US" b="1" dirty="0">
                <a:solidFill>
                  <a:srgbClr val="0070C0"/>
                </a:solidFill>
              </a:rPr>
              <a:t>Pay off</a:t>
            </a:r>
            <a:r>
              <a:rPr lang="ar-IQ" dirty="0">
                <a:solidFill>
                  <a:srgbClr val="0070C0"/>
                </a:solidFill>
              </a:rPr>
              <a:t> ) : </a:t>
            </a:r>
          </a:p>
          <a:p>
            <a:pPr marL="0" indent="0" algn="r" rtl="1">
              <a:buNone/>
            </a:pPr>
            <a:r>
              <a:rPr lang="ar-IQ" dirty="0"/>
              <a:t>عادة يترتب على فرض ما عدد من النواتج أو المترتبات، فإذا كان الباحث يرغب في فحص </a:t>
            </a:r>
            <a:r>
              <a:rPr lang="ar-IQ" u="heavy" dirty="0">
                <a:uFill>
                  <a:solidFill>
                    <a:srgbClr val="00B0F0"/>
                  </a:solidFill>
                </a:uFill>
              </a:rPr>
              <a:t>واختبار الفرض </a:t>
            </a:r>
            <a:r>
              <a:rPr lang="ar-IQ" u="heavy" dirty="0" err="1">
                <a:uFill>
                  <a:solidFill>
                    <a:srgbClr val="00B0F0"/>
                  </a:solidFill>
                </a:uFill>
              </a:rPr>
              <a:t>الأتي</a:t>
            </a:r>
            <a:r>
              <a:rPr lang="ar-IQ" u="heavy" dirty="0">
                <a:uFill>
                  <a:solidFill>
                    <a:srgbClr val="00B0F0"/>
                  </a:solidFill>
                </a:uFill>
              </a:rPr>
              <a:t>: </a:t>
            </a:r>
            <a:endParaRPr lang="en-GB" u="heavy" dirty="0">
              <a:uFill>
                <a:solidFill>
                  <a:srgbClr val="00B0F0"/>
                </a:solidFill>
              </a:uFill>
            </a:endParaRPr>
          </a:p>
          <a:p>
            <a:pPr marL="0" indent="0" algn="r" rtl="1">
              <a:buNone/>
            </a:pPr>
            <a:r>
              <a:rPr lang="ar-IQ" dirty="0">
                <a:solidFill>
                  <a:srgbClr val="FF0000"/>
                </a:solidFill>
              </a:rPr>
              <a:t>   (هناك علاقة بين ضعف وعدم تأهيل الكادر المحاسبي والخصائص النوعية للمعلومات المحاسبية) . </a:t>
            </a:r>
            <a:endParaRPr lang="en-GB" dirty="0">
              <a:solidFill>
                <a:srgbClr val="FF0000"/>
              </a:solidFill>
            </a:endParaRPr>
          </a:p>
          <a:p>
            <a:pPr marL="0" indent="0" algn="r" rtl="1">
              <a:buNone/>
            </a:pPr>
            <a:r>
              <a:rPr lang="ar-IQ" dirty="0"/>
              <a:t>ولغرض اختبار الفرض بأسلوب استنباط المترتبات أو النواتج لابد من التحقق من أهلية المحاسبين في مجتمع أو عينة البحث، فلابد من وجود المترتبات الآتية: </a:t>
            </a:r>
            <a:endParaRPr lang="en-GB" dirty="0"/>
          </a:p>
          <a:p>
            <a:pPr marL="514350" lvl="0" indent="-514350" algn="r" rtl="1">
              <a:buClr>
                <a:srgbClr val="FF0000"/>
              </a:buClr>
              <a:buFont typeface="+mj-lt"/>
              <a:buAutoNum type="arabicParenR"/>
            </a:pPr>
            <a:r>
              <a:rPr lang="ar-IQ" dirty="0"/>
              <a:t>إن الكادر المحاسبي مؤهل علميا أي حاصلين على شهادة في المحاسبة. </a:t>
            </a:r>
            <a:endParaRPr lang="en-GB" dirty="0"/>
          </a:p>
          <a:p>
            <a:pPr marL="514350" lvl="0" indent="-514350" algn="r" rtl="1">
              <a:buClr>
                <a:srgbClr val="FF0000"/>
              </a:buClr>
              <a:buFont typeface="+mj-lt"/>
              <a:buAutoNum type="arabicParenR"/>
            </a:pPr>
            <a:r>
              <a:rPr lang="ar-IQ" dirty="0"/>
              <a:t>أنهم أعضاء في نقابة المحاسبين . </a:t>
            </a:r>
            <a:endParaRPr lang="en-GB" dirty="0"/>
          </a:p>
          <a:p>
            <a:pPr marL="514350" lvl="0" indent="-514350" algn="r" rtl="1">
              <a:buClr>
                <a:srgbClr val="FF0000"/>
              </a:buClr>
              <a:buFont typeface="+mj-lt"/>
              <a:buAutoNum type="arabicParenR"/>
            </a:pPr>
            <a:r>
              <a:rPr lang="ar-IQ" dirty="0"/>
              <a:t>أنهم قد مارسوا العمل المحاسبي لفترة من الزمن . </a:t>
            </a:r>
            <a:endParaRPr lang="en-GB" dirty="0"/>
          </a:p>
          <a:p>
            <a:pPr marL="514350" lvl="0" indent="-514350" algn="r" rtl="1">
              <a:buClr>
                <a:srgbClr val="FF0000"/>
              </a:buClr>
              <a:buFont typeface="+mj-lt"/>
              <a:buAutoNum type="arabicParenR"/>
            </a:pPr>
            <a:r>
              <a:rPr lang="ar-IQ" dirty="0"/>
              <a:t>أنهم قد شاركوا في دورات تدريبية في مجال المحاسبة . </a:t>
            </a:r>
          </a:p>
          <a:p>
            <a:pPr marL="0" lvl="0" indent="0" algn="ctr" rtl="1">
              <a:buClr>
                <a:srgbClr val="FF0000"/>
              </a:buClr>
              <a:buNone/>
            </a:pPr>
            <a:r>
              <a:rPr lang="ar-IQ" dirty="0">
                <a:solidFill>
                  <a:srgbClr val="FF0000"/>
                </a:solidFill>
                <a:highlight>
                  <a:srgbClr val="FFFF00"/>
                </a:highlight>
              </a:rPr>
              <a:t>     </a:t>
            </a:r>
            <a:r>
              <a:rPr lang="ar-IQ" dirty="0" err="1">
                <a:solidFill>
                  <a:srgbClr val="FF0000"/>
                </a:solidFill>
                <a:highlight>
                  <a:srgbClr val="FFFF00"/>
                </a:highlight>
              </a:rPr>
              <a:t>لاجل</a:t>
            </a:r>
            <a:r>
              <a:rPr lang="ar-IQ" dirty="0">
                <a:solidFill>
                  <a:srgbClr val="FF0000"/>
                </a:solidFill>
                <a:highlight>
                  <a:srgbClr val="FFFF00"/>
                </a:highlight>
              </a:rPr>
              <a:t> قياس هذه المترتبات ينبغي على الباحث بالاتي :</a:t>
            </a:r>
          </a:p>
          <a:p>
            <a:pPr marL="514350" lvl="0" indent="-514350" algn="r" rtl="1">
              <a:buClr>
                <a:srgbClr val="FF0000"/>
              </a:buClr>
              <a:buFont typeface="+mj-lt"/>
              <a:buAutoNum type="arabicParenR"/>
            </a:pPr>
            <a:r>
              <a:rPr lang="ar-IQ" dirty="0"/>
              <a:t>طلب شهادات الموظفين (الشهادة العلمية) .</a:t>
            </a:r>
            <a:endParaRPr lang="en-GB" dirty="0"/>
          </a:p>
          <a:p>
            <a:pPr marL="514350" lvl="0" indent="-514350" algn="r" rtl="1">
              <a:buClr>
                <a:srgbClr val="FF0000"/>
              </a:buClr>
              <a:buFont typeface="+mj-lt"/>
              <a:buAutoNum type="arabicParenR"/>
            </a:pPr>
            <a:r>
              <a:rPr lang="ar-IQ" dirty="0"/>
              <a:t>الذهاب إلى نقابة المحاسبين والتأكد من صحة عضوية الموظفين . </a:t>
            </a:r>
            <a:endParaRPr lang="en-GB" dirty="0"/>
          </a:p>
          <a:p>
            <a:pPr marL="514350" lvl="0" indent="-514350" algn="r" rtl="1">
              <a:buClr>
                <a:srgbClr val="FF0000"/>
              </a:buClr>
              <a:buFont typeface="+mj-lt"/>
              <a:buAutoNum type="arabicParenR"/>
            </a:pPr>
            <a:r>
              <a:rPr lang="ar-IQ" dirty="0"/>
              <a:t>القيام بفحص سنوات خدمة الموظفين من ملفاته الشخصية . </a:t>
            </a:r>
            <a:endParaRPr lang="en-GB" dirty="0"/>
          </a:p>
          <a:p>
            <a:pPr marL="514350" lvl="0" indent="-514350" algn="r" rtl="1">
              <a:buClr>
                <a:srgbClr val="FF0000"/>
              </a:buClr>
              <a:buFont typeface="+mj-lt"/>
              <a:buAutoNum type="arabicParenR"/>
            </a:pPr>
            <a:r>
              <a:rPr lang="ar-IQ" dirty="0"/>
              <a:t>طلب شهادة المشاركة بالدورات التدريبية بالمجال المحاسبي . </a:t>
            </a:r>
            <a:endParaRPr lang="en-GB" dirty="0"/>
          </a:p>
          <a:p>
            <a:pPr marL="0" lvl="0" indent="0" algn="r" rtl="1">
              <a:buClr>
                <a:srgbClr val="FF0000"/>
              </a:buClr>
              <a:buNone/>
            </a:pPr>
            <a:endParaRPr lang="en-GB" dirty="0"/>
          </a:p>
          <a:p>
            <a:pPr marL="0" indent="0" algn="r" rtl="1">
              <a:buNone/>
            </a:pPr>
            <a:endParaRPr lang="en-GB" dirty="0">
              <a:solidFill>
                <a:srgbClr val="0070C0"/>
              </a:solidFill>
            </a:endParaRPr>
          </a:p>
          <a:p>
            <a:pPr marL="0" indent="0" algn="r" rtl="1">
              <a:buNone/>
            </a:pPr>
            <a:endParaRPr lang="en-GB" dirty="0"/>
          </a:p>
          <a:p>
            <a:pPr marL="0" indent="0" algn="l" rtl="1">
              <a:buNone/>
            </a:pPr>
            <a:endParaRPr lang="en-GB" dirty="0"/>
          </a:p>
        </p:txBody>
      </p:sp>
    </p:spTree>
    <p:extLst>
      <p:ext uri="{BB962C8B-B14F-4D97-AF65-F5344CB8AC3E}">
        <p14:creationId xmlns:p14="http://schemas.microsoft.com/office/powerpoint/2010/main" val="584848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CC48D0-9370-4019-A32B-396B0377E094}"/>
              </a:ext>
            </a:extLst>
          </p:cNvPr>
          <p:cNvSpPr>
            <a:spLocks noGrp="1"/>
          </p:cNvSpPr>
          <p:nvPr>
            <p:ph idx="1"/>
          </p:nvPr>
        </p:nvSpPr>
        <p:spPr>
          <a:xfrm>
            <a:off x="1257925" y="476510"/>
            <a:ext cx="10515600" cy="4351338"/>
          </a:xfrm>
        </p:spPr>
        <p:txBody>
          <a:bodyPr>
            <a:normAutofit/>
          </a:bodyPr>
          <a:lstStyle/>
          <a:p>
            <a:pPr marL="0" indent="0" algn="r">
              <a:buNone/>
            </a:pPr>
            <a:r>
              <a:rPr lang="ar-IQ" sz="2400" dirty="0">
                <a:solidFill>
                  <a:schemeClr val="accent1">
                    <a:lumMod val="75000"/>
                  </a:schemeClr>
                </a:solidFill>
              </a:rPr>
              <a:t>4- الاختبار بالاستقراء ( التام أو الناقص) </a:t>
            </a:r>
            <a:endParaRPr lang="en-GB" sz="2400" dirty="0">
              <a:solidFill>
                <a:schemeClr val="accent1">
                  <a:lumMod val="75000"/>
                </a:schemeClr>
              </a:solidFill>
            </a:endParaRPr>
          </a:p>
          <a:p>
            <a:pPr marL="0" indent="0" algn="r">
              <a:buNone/>
            </a:pPr>
            <a:r>
              <a:rPr lang="ar-IQ" sz="2400" dirty="0"/>
              <a:t>الاستقراء يشمل اختبار وفحص الواقع كما يحدث وليس بإجراء تجربة مصطنعة لحوادث غير واقعية، لذلك فأن الباحث يستعمل المشاهدات عن المجتمع أو العينة لفترة تاريخية مناسبة، أو إجراء استبيان لآراء وملاحظات أفراد المجتمع أو العينة أو إجراء المقابلات لغرض الحصول على المعلومات اللازمة للحكم على الحقائق وإثبات صدق أو عدم صدق الفروض</a:t>
            </a:r>
            <a:endParaRPr lang="en-GB" sz="2400" dirty="0"/>
          </a:p>
        </p:txBody>
      </p:sp>
    </p:spTree>
    <p:extLst>
      <p:ext uri="{BB962C8B-B14F-4D97-AF65-F5344CB8AC3E}">
        <p14:creationId xmlns:p14="http://schemas.microsoft.com/office/powerpoint/2010/main" val="485873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86B92-DE4A-4F4B-9099-6F1453B37D28}"/>
              </a:ext>
            </a:extLst>
          </p:cNvPr>
          <p:cNvSpPr>
            <a:spLocks noGrp="1"/>
          </p:cNvSpPr>
          <p:nvPr>
            <p:ph type="title"/>
          </p:nvPr>
        </p:nvSpPr>
        <p:spPr/>
        <p:txBody>
          <a:bodyPr>
            <a:noAutofit/>
          </a:bodyPr>
          <a:lstStyle/>
          <a:p>
            <a:pPr algn="r"/>
            <a:r>
              <a:rPr lang="ar-IQ" sz="2800" dirty="0">
                <a:solidFill>
                  <a:srgbClr val="00B0F0"/>
                </a:solidFill>
              </a:rPr>
              <a:t>منهجية البحث </a:t>
            </a:r>
            <a:r>
              <a:rPr lang="ar-IQ" sz="2800" dirty="0" err="1">
                <a:solidFill>
                  <a:srgbClr val="00B0F0"/>
                </a:solidFill>
              </a:rPr>
              <a:t>او</a:t>
            </a:r>
            <a:r>
              <a:rPr lang="ar-IQ" sz="2800" dirty="0">
                <a:solidFill>
                  <a:srgbClr val="00B0F0"/>
                </a:solidFill>
              </a:rPr>
              <a:t> خطة البحث </a:t>
            </a:r>
            <a:r>
              <a:rPr lang="ar-IQ" sz="2800" dirty="0"/>
              <a:t>: هي المسار </a:t>
            </a:r>
            <a:r>
              <a:rPr lang="ar-IQ" sz="2800" dirty="0" err="1"/>
              <a:t>او</a:t>
            </a:r>
            <a:r>
              <a:rPr lang="ar-IQ" sz="2800" dirty="0"/>
              <a:t> خريطة التي يستخدمها الباحث وتمثل تقريرا وافي من خلال جمع المعلومات الأولية لموضوع البحث ضمن مجال دراسته</a:t>
            </a:r>
            <a:endParaRPr lang="en-GB" sz="2800" dirty="0"/>
          </a:p>
        </p:txBody>
      </p:sp>
      <p:graphicFrame>
        <p:nvGraphicFramePr>
          <p:cNvPr id="5" name="Content Placeholder 4">
            <a:extLst>
              <a:ext uri="{FF2B5EF4-FFF2-40B4-BE49-F238E27FC236}">
                <a16:creationId xmlns:a16="http://schemas.microsoft.com/office/drawing/2014/main" id="{7D355C25-1848-4A9B-8D36-1F4D97793F27}"/>
              </a:ext>
            </a:extLst>
          </p:cNvPr>
          <p:cNvGraphicFramePr>
            <a:graphicFrameLocks noGrp="1"/>
          </p:cNvGraphicFramePr>
          <p:nvPr>
            <p:ph idx="1"/>
            <p:extLst>
              <p:ext uri="{D42A27DB-BD31-4B8C-83A1-F6EECF244321}">
                <p14:modId xmlns:p14="http://schemas.microsoft.com/office/powerpoint/2010/main" val="1359019097"/>
              </p:ext>
            </p:extLst>
          </p:nvPr>
        </p:nvGraphicFramePr>
        <p:xfrm>
          <a:off x="0" y="1690688"/>
          <a:ext cx="12192000" cy="3975593"/>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572803717"/>
                    </a:ext>
                  </a:extLst>
                </a:gridCol>
                <a:gridCol w="2032000">
                  <a:extLst>
                    <a:ext uri="{9D8B030D-6E8A-4147-A177-3AD203B41FA5}">
                      <a16:colId xmlns:a16="http://schemas.microsoft.com/office/drawing/2014/main" val="2481963396"/>
                    </a:ext>
                  </a:extLst>
                </a:gridCol>
                <a:gridCol w="2032000">
                  <a:extLst>
                    <a:ext uri="{9D8B030D-6E8A-4147-A177-3AD203B41FA5}">
                      <a16:colId xmlns:a16="http://schemas.microsoft.com/office/drawing/2014/main" val="2122813860"/>
                    </a:ext>
                  </a:extLst>
                </a:gridCol>
                <a:gridCol w="2032000">
                  <a:extLst>
                    <a:ext uri="{9D8B030D-6E8A-4147-A177-3AD203B41FA5}">
                      <a16:colId xmlns:a16="http://schemas.microsoft.com/office/drawing/2014/main" val="2245358931"/>
                    </a:ext>
                  </a:extLst>
                </a:gridCol>
                <a:gridCol w="2032000">
                  <a:extLst>
                    <a:ext uri="{9D8B030D-6E8A-4147-A177-3AD203B41FA5}">
                      <a16:colId xmlns:a16="http://schemas.microsoft.com/office/drawing/2014/main" val="3981501959"/>
                    </a:ext>
                  </a:extLst>
                </a:gridCol>
                <a:gridCol w="2032000">
                  <a:extLst>
                    <a:ext uri="{9D8B030D-6E8A-4147-A177-3AD203B41FA5}">
                      <a16:colId xmlns:a16="http://schemas.microsoft.com/office/drawing/2014/main" val="2215952082"/>
                    </a:ext>
                  </a:extLst>
                </a:gridCol>
              </a:tblGrid>
              <a:tr h="3975593">
                <a:tc>
                  <a:txBody>
                    <a:bodyPr/>
                    <a:lstStyle/>
                    <a:p>
                      <a:pPr algn="ctr"/>
                      <a:r>
                        <a:rPr lang="ar-IQ" sz="2400" dirty="0"/>
                        <a:t>6- اختبار الفرضيات</a:t>
                      </a:r>
                      <a:endParaRPr lang="en-GB"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IQ" sz="2400" dirty="0"/>
                        <a:t>5- فرضيات البحث</a:t>
                      </a:r>
                      <a:endParaRPr lang="en-GB" sz="2400" dirty="0"/>
                    </a:p>
                    <a:p>
                      <a:pPr algn="ctr"/>
                      <a:endParaRPr lang="en-GB" sz="2400" dirty="0"/>
                    </a:p>
                  </a:txBody>
                  <a:tcPr/>
                </a:tc>
                <a:tc>
                  <a:txBody>
                    <a:bodyPr/>
                    <a:lstStyle/>
                    <a:p>
                      <a:pPr algn="ctr"/>
                      <a:r>
                        <a:rPr lang="ar-IQ" sz="2400" dirty="0"/>
                        <a:t>4- مشكلة البحث</a:t>
                      </a:r>
                      <a:endParaRPr lang="en-GB" sz="2400" dirty="0"/>
                    </a:p>
                  </a:txBody>
                  <a:tcPr/>
                </a:tc>
                <a:tc>
                  <a:txBody>
                    <a:bodyPr/>
                    <a:lstStyle/>
                    <a:p>
                      <a:pPr algn="ctr" rtl="1"/>
                      <a:r>
                        <a:rPr lang="ar-IQ" sz="2400" dirty="0"/>
                        <a:t>3- </a:t>
                      </a:r>
                      <a:r>
                        <a:rPr lang="ar-IQ" sz="2400" dirty="0" err="1"/>
                        <a:t>اهداف</a:t>
                      </a:r>
                      <a:r>
                        <a:rPr lang="ar-IQ" sz="2400" dirty="0"/>
                        <a:t> البحث</a:t>
                      </a:r>
                      <a:endParaRPr lang="en-GB" sz="2400" dirty="0"/>
                    </a:p>
                  </a:txBody>
                  <a:tcPr/>
                </a:tc>
                <a:tc>
                  <a:txBody>
                    <a:bodyPr/>
                    <a:lstStyle/>
                    <a:p>
                      <a:pPr algn="ctr"/>
                      <a:r>
                        <a:rPr lang="ar-IQ" sz="2400" dirty="0"/>
                        <a:t>2- مقدمة البحث</a:t>
                      </a:r>
                      <a:endParaRPr lang="en-GB" sz="2400" dirty="0"/>
                    </a:p>
                  </a:txBody>
                  <a:tcPr/>
                </a:tc>
                <a:tc>
                  <a:txBody>
                    <a:bodyPr/>
                    <a:lstStyle/>
                    <a:p>
                      <a:pPr algn="ctr" rtl="1"/>
                      <a:r>
                        <a:rPr lang="ar-IQ" sz="2400" dirty="0"/>
                        <a:t>1- عنوان البحث</a:t>
                      </a:r>
                      <a:endParaRPr lang="en-GB" sz="2400" dirty="0"/>
                    </a:p>
                  </a:txBody>
                  <a:tcPr/>
                </a:tc>
                <a:extLst>
                  <a:ext uri="{0D108BD9-81ED-4DB2-BD59-A6C34878D82A}">
                    <a16:rowId xmlns:a16="http://schemas.microsoft.com/office/drawing/2014/main" val="2878782584"/>
                  </a:ext>
                </a:extLst>
              </a:tr>
            </a:tbl>
          </a:graphicData>
        </a:graphic>
      </p:graphicFrame>
      <p:sp>
        <p:nvSpPr>
          <p:cNvPr id="6" name="Arrow: Left 5">
            <a:extLst>
              <a:ext uri="{FF2B5EF4-FFF2-40B4-BE49-F238E27FC236}">
                <a16:creationId xmlns:a16="http://schemas.microsoft.com/office/drawing/2014/main" id="{1EB984FF-0E26-42B9-B413-AB0A56BE25CA}"/>
              </a:ext>
            </a:extLst>
          </p:cNvPr>
          <p:cNvSpPr/>
          <p:nvPr/>
        </p:nvSpPr>
        <p:spPr>
          <a:xfrm>
            <a:off x="10256826" y="5142768"/>
            <a:ext cx="509666" cy="266075"/>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7" name="Arrow: Left 6">
            <a:extLst>
              <a:ext uri="{FF2B5EF4-FFF2-40B4-BE49-F238E27FC236}">
                <a16:creationId xmlns:a16="http://schemas.microsoft.com/office/drawing/2014/main" id="{373F2911-DA74-42B2-9205-2A28D941CE5E}"/>
              </a:ext>
            </a:extLst>
          </p:cNvPr>
          <p:cNvSpPr/>
          <p:nvPr/>
        </p:nvSpPr>
        <p:spPr>
          <a:xfrm>
            <a:off x="8257727" y="5119133"/>
            <a:ext cx="509666" cy="266075"/>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Left 7">
            <a:extLst>
              <a:ext uri="{FF2B5EF4-FFF2-40B4-BE49-F238E27FC236}">
                <a16:creationId xmlns:a16="http://schemas.microsoft.com/office/drawing/2014/main" id="{D56D5A76-675D-44CB-BE53-1AE769CA5AEF}"/>
              </a:ext>
            </a:extLst>
          </p:cNvPr>
          <p:cNvSpPr/>
          <p:nvPr/>
        </p:nvSpPr>
        <p:spPr>
          <a:xfrm>
            <a:off x="2818491" y="5244667"/>
            <a:ext cx="509666" cy="266075"/>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Left 8">
            <a:extLst>
              <a:ext uri="{FF2B5EF4-FFF2-40B4-BE49-F238E27FC236}">
                <a16:creationId xmlns:a16="http://schemas.microsoft.com/office/drawing/2014/main" id="{6A7521AD-819D-441B-AF5C-3B6CB1763837}"/>
              </a:ext>
            </a:extLst>
          </p:cNvPr>
          <p:cNvSpPr/>
          <p:nvPr/>
        </p:nvSpPr>
        <p:spPr>
          <a:xfrm>
            <a:off x="4643180" y="5142768"/>
            <a:ext cx="509666" cy="266075"/>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Left 9">
            <a:extLst>
              <a:ext uri="{FF2B5EF4-FFF2-40B4-BE49-F238E27FC236}">
                <a16:creationId xmlns:a16="http://schemas.microsoft.com/office/drawing/2014/main" id="{9EA56A47-5896-4C2B-A3CD-88D1E7887E0E}"/>
              </a:ext>
            </a:extLst>
          </p:cNvPr>
          <p:cNvSpPr/>
          <p:nvPr/>
        </p:nvSpPr>
        <p:spPr>
          <a:xfrm>
            <a:off x="6684284" y="5119133"/>
            <a:ext cx="509666" cy="266075"/>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Graphic 14" descr="Checklist">
            <a:extLst>
              <a:ext uri="{FF2B5EF4-FFF2-40B4-BE49-F238E27FC236}">
                <a16:creationId xmlns:a16="http://schemas.microsoft.com/office/drawing/2014/main" id="{2C3F9DCC-06AC-47A0-8F7C-E67D2800358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66253" y="2788316"/>
            <a:ext cx="2014142" cy="2014142"/>
          </a:xfrm>
          <a:prstGeom prst="rect">
            <a:avLst/>
          </a:prstGeom>
        </p:spPr>
      </p:pic>
      <p:pic>
        <p:nvPicPr>
          <p:cNvPr id="17" name="Picture 16" descr="A close up of a logo&#10;&#10;Description generated with high confidence">
            <a:extLst>
              <a:ext uri="{FF2B5EF4-FFF2-40B4-BE49-F238E27FC236}">
                <a16:creationId xmlns:a16="http://schemas.microsoft.com/office/drawing/2014/main" id="{F4CE8D4D-1688-4DBB-BEB9-0BF33FBB7D3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324707" y="2775629"/>
            <a:ext cx="1407581" cy="15951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 name="Picture 19" descr="A screenshot of a cell phone&#10;&#10;Description generated with very high confidence">
            <a:extLst>
              <a:ext uri="{FF2B5EF4-FFF2-40B4-BE49-F238E27FC236}">
                <a16:creationId xmlns:a16="http://schemas.microsoft.com/office/drawing/2014/main" id="{7ED4AF43-2D8B-46FD-8141-03BEFD02DAB5}"/>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8210260" y="2775629"/>
            <a:ext cx="1517704" cy="21449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6" name="Picture 25" descr="A drawing of a cartoon character&#10;&#10;Description generated with high confidence">
            <a:extLst>
              <a:ext uri="{FF2B5EF4-FFF2-40B4-BE49-F238E27FC236}">
                <a16:creationId xmlns:a16="http://schemas.microsoft.com/office/drawing/2014/main" id="{1DDBD7FF-5E05-4D90-BFE3-DB44CD7FCCA1}"/>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4315429" y="2775629"/>
            <a:ext cx="1568204" cy="2028163"/>
          </a:xfrm>
          <a:prstGeom prst="rect">
            <a:avLst/>
          </a:prstGeom>
          <a:ln>
            <a:noFill/>
          </a:ln>
          <a:effectLst>
            <a:outerShdw blurRad="292100" dist="139700" dir="2700000" algn="tl" rotWithShape="0">
              <a:srgbClr val="333333">
                <a:alpha val="65000"/>
              </a:srgbClr>
            </a:outerShdw>
          </a:effectLst>
        </p:spPr>
      </p:pic>
      <p:pic>
        <p:nvPicPr>
          <p:cNvPr id="23" name="Picture 22" descr="A screenshot of a cell phone&#10;&#10;Description generated with high confidence">
            <a:extLst>
              <a:ext uri="{FF2B5EF4-FFF2-40B4-BE49-F238E27FC236}">
                <a16:creationId xmlns:a16="http://schemas.microsoft.com/office/drawing/2014/main" id="{D08C7C84-6C45-4412-BD39-9AC9B5B0F5DF}"/>
              </a:ext>
            </a:extLst>
          </p:cNvPr>
          <p:cNvPicPr>
            <a:picLocks noChangeAspect="1"/>
          </p:cNvPicPr>
          <p:nvPr/>
        </p:nvPicPr>
        <p:blipFill>
          <a:blip r:embed="rId10">
            <a:extLst>
              <a:ext uri="{28A0092B-C50C-407E-A947-70E740481C1C}">
                <a14:useLocalDpi xmlns:a14="http://schemas.microsoft.com/office/drawing/2010/main" val="0"/>
              </a:ext>
              <a:ext uri="{837473B0-CC2E-450A-ABE3-18F120FF3D39}">
                <a1611:picAttrSrcUrl xmlns:a1611="http://schemas.microsoft.com/office/drawing/2016/11/main" r:id="rId11"/>
              </a:ext>
            </a:extLst>
          </a:blip>
          <a:stretch>
            <a:fillRect/>
          </a:stretch>
        </p:blipFill>
        <p:spPr>
          <a:xfrm>
            <a:off x="6391988" y="2862272"/>
            <a:ext cx="1256807" cy="19716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5" name="Picture 34" descr="A close up of a piece of paper&#10;&#10;Description generated with high confidence">
            <a:extLst>
              <a:ext uri="{FF2B5EF4-FFF2-40B4-BE49-F238E27FC236}">
                <a16:creationId xmlns:a16="http://schemas.microsoft.com/office/drawing/2014/main" id="{7E5F7501-AC05-4E3F-8617-38BB21BD7F9F}"/>
              </a:ext>
            </a:extLst>
          </p:cNvPr>
          <p:cNvPicPr>
            <a:picLocks noChangeAspect="1"/>
          </p:cNvPicPr>
          <p:nvPr/>
        </p:nvPicPr>
        <p:blipFill>
          <a:blip r:embed="rId12">
            <a:extLst>
              <a:ext uri="{28A0092B-C50C-407E-A947-70E740481C1C}">
                <a14:useLocalDpi xmlns:a14="http://schemas.microsoft.com/office/drawing/2010/main" val="0"/>
              </a:ext>
              <a:ext uri="{837473B0-CC2E-450A-ABE3-18F120FF3D39}">
                <a1611:picAttrSrcUrl xmlns:a1611="http://schemas.microsoft.com/office/drawing/2016/11/main" r:id="rId13"/>
              </a:ext>
            </a:extLst>
          </a:blip>
          <a:stretch>
            <a:fillRect/>
          </a:stretch>
        </p:blipFill>
        <p:spPr>
          <a:xfrm>
            <a:off x="376623" y="2953612"/>
            <a:ext cx="1623033" cy="19669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8163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3CE052-C2AA-471C-8209-587CDE63AD7C}"/>
              </a:ext>
            </a:extLst>
          </p:cNvPr>
          <p:cNvSpPr>
            <a:spLocks noGrp="1"/>
          </p:cNvSpPr>
          <p:nvPr>
            <p:ph idx="1"/>
          </p:nvPr>
        </p:nvSpPr>
        <p:spPr>
          <a:xfrm>
            <a:off x="1227945" y="221678"/>
            <a:ext cx="10515600" cy="5954270"/>
          </a:xfrm>
        </p:spPr>
        <p:txBody>
          <a:bodyPr>
            <a:normAutofit/>
          </a:bodyPr>
          <a:lstStyle/>
          <a:p>
            <a:pPr marL="0" indent="0" algn="ctr" rtl="1">
              <a:buNone/>
            </a:pPr>
            <a:r>
              <a:rPr lang="ar-IQ" sz="3900" dirty="0"/>
              <a:t> 1- </a:t>
            </a:r>
            <a:r>
              <a:rPr lang="ar-IQ" sz="3900" dirty="0">
                <a:ln w="0"/>
                <a:solidFill>
                  <a:schemeClr val="accent1"/>
                </a:solidFill>
                <a:effectLst>
                  <a:outerShdw blurRad="38100" dist="25400" dir="5400000" algn="ctr" rotWithShape="0">
                    <a:srgbClr val="6E747A">
                      <a:alpha val="43000"/>
                    </a:srgbClr>
                  </a:outerShdw>
                </a:effectLst>
              </a:rPr>
              <a:t>عنوان البحث: </a:t>
            </a:r>
            <a:endParaRPr lang="en-GB" sz="3900" dirty="0">
              <a:ln w="0"/>
              <a:solidFill>
                <a:schemeClr val="accent1"/>
              </a:solidFill>
              <a:effectLst>
                <a:outerShdw blurRad="38100" dist="25400" dir="5400000" algn="ctr" rotWithShape="0">
                  <a:srgbClr val="6E747A">
                    <a:alpha val="43000"/>
                  </a:srgbClr>
                </a:outerShdw>
              </a:effectLst>
            </a:endParaRPr>
          </a:p>
          <a:p>
            <a:pPr marL="0" indent="0" algn="r" rtl="1">
              <a:buNone/>
            </a:pPr>
            <a:r>
              <a:rPr lang="ar-IQ" dirty="0"/>
              <a:t>شروطه:</a:t>
            </a:r>
          </a:p>
          <a:p>
            <a:pPr marL="514350" lvl="0" indent="-514350" algn="r" rtl="1">
              <a:buFont typeface="+mj-lt"/>
              <a:buAutoNum type="arabicPeriod"/>
            </a:pPr>
            <a:r>
              <a:rPr lang="ar-IQ" dirty="0"/>
              <a:t>أن يكون واضحاً ومعبراً عن موضوع الدراسة وان تتم صياغته بلغة سهلة. </a:t>
            </a:r>
            <a:endParaRPr lang="en-GB" dirty="0"/>
          </a:p>
          <a:p>
            <a:pPr marL="514350" lvl="0" indent="-514350" algn="r" rtl="1">
              <a:buFont typeface="+mj-lt"/>
              <a:buAutoNum type="arabicPeriod"/>
            </a:pPr>
            <a:r>
              <a:rPr lang="ar-IQ" dirty="0"/>
              <a:t>أن يكون مكتوباً بشكل مختصر قدر الإمكان، والابتعاد عن الإطالة في صياغة عنوان البحث. </a:t>
            </a:r>
            <a:endParaRPr lang="en-GB" dirty="0"/>
          </a:p>
          <a:p>
            <a:pPr marL="514350" lvl="0" indent="-514350" algn="r" rtl="1">
              <a:buFont typeface="+mj-lt"/>
              <a:buAutoNum type="arabicPeriod"/>
            </a:pPr>
            <a:r>
              <a:rPr lang="ar-IQ" dirty="0"/>
              <a:t>أن يكون معبراً بشكل واضح عن مشكلة البحث</a:t>
            </a:r>
          </a:p>
          <a:p>
            <a:pPr marL="514350" lvl="0" indent="-514350" algn="r" rtl="1">
              <a:buFont typeface="+mj-lt"/>
              <a:buAutoNum type="arabicPeriod"/>
            </a:pPr>
            <a:r>
              <a:rPr lang="ar-IQ" dirty="0"/>
              <a:t>أن يعكس العنوان العلاقة بين سبب حدوث الظاهرة أو المشكلة </a:t>
            </a:r>
            <a:r>
              <a:rPr lang="ar-IQ" b="1" dirty="0">
                <a:solidFill>
                  <a:srgbClr val="00B0F0"/>
                </a:solidFill>
              </a:rPr>
              <a:t>(المتغير المستقل في العلاقة) </a:t>
            </a:r>
            <a:r>
              <a:rPr lang="ar-IQ" dirty="0"/>
              <a:t>وبين</a:t>
            </a:r>
          </a:p>
          <a:p>
            <a:pPr marL="514350" indent="-514350" algn="r" rtl="1">
              <a:buFont typeface="+mj-lt"/>
              <a:buAutoNum type="arabicPeriod"/>
            </a:pPr>
            <a:r>
              <a:rPr lang="ar-IQ" dirty="0"/>
              <a:t> النتيجة لظهور الظاهرة </a:t>
            </a:r>
            <a:r>
              <a:rPr lang="ar-IQ" dirty="0">
                <a:solidFill>
                  <a:srgbClr val="FF0000"/>
                </a:solidFill>
              </a:rPr>
              <a:t>( المتغير التابع في العلاقة)، </a:t>
            </a:r>
            <a:r>
              <a:rPr lang="ar-IQ" dirty="0"/>
              <a:t>وبذلك فهو يعبر عن السبب والنتيجة، لذا يلاحظ أن بعض عناوين البحوث يذكر فيها ( أثر، دور، انعكاس، علاقة .... الخ) . </a:t>
            </a:r>
          </a:p>
          <a:p>
            <a:pPr marL="514350" indent="-514350" algn="r" rtl="1">
              <a:buFont typeface="+mj-lt"/>
              <a:buAutoNum type="arabicPeriod"/>
            </a:pPr>
            <a:endParaRPr lang="ar-IQ" dirty="0"/>
          </a:p>
          <a:p>
            <a:pPr marL="514350" indent="-514350" algn="r" rtl="1">
              <a:buFont typeface="+mj-lt"/>
              <a:buAutoNum type="arabicPeriod"/>
            </a:pPr>
            <a:endParaRPr lang="en-GB" dirty="0"/>
          </a:p>
          <a:p>
            <a:pPr marL="514350" lvl="0" indent="-514350" algn="r" rtl="1">
              <a:buFont typeface="+mj-lt"/>
              <a:buAutoNum type="arabicPeriod"/>
            </a:pPr>
            <a:endParaRPr lang="en-GB" dirty="0"/>
          </a:p>
          <a:p>
            <a:pPr marL="0" indent="0" algn="r" rtl="1">
              <a:buNone/>
            </a:pPr>
            <a:endParaRPr lang="en-GB" dirty="0"/>
          </a:p>
        </p:txBody>
      </p:sp>
    </p:spTree>
    <p:extLst>
      <p:ext uri="{BB962C8B-B14F-4D97-AF65-F5344CB8AC3E}">
        <p14:creationId xmlns:p14="http://schemas.microsoft.com/office/powerpoint/2010/main" val="399890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9488AD-5758-4CE9-AEF2-AF28274A8CC5}"/>
              </a:ext>
            </a:extLst>
          </p:cNvPr>
          <p:cNvSpPr>
            <a:spLocks noGrp="1"/>
          </p:cNvSpPr>
          <p:nvPr>
            <p:ph type="title"/>
          </p:nvPr>
        </p:nvSpPr>
        <p:spPr>
          <a:xfrm>
            <a:off x="963817" y="758518"/>
            <a:ext cx="10515600" cy="1325563"/>
          </a:xfrm>
        </p:spPr>
        <p:txBody>
          <a:bodyPr>
            <a:normAutofit/>
          </a:bodyPr>
          <a:lstStyle/>
          <a:p>
            <a:pPr algn="ctr"/>
            <a:r>
              <a:rPr lang="ar-IQ" sz="3200" dirty="0"/>
              <a:t>استهداف </a:t>
            </a:r>
            <a:r>
              <a:rPr lang="ar-IQ" sz="3200" u="sng" dirty="0">
                <a:solidFill>
                  <a:srgbClr val="FF0000"/>
                </a:solidFill>
              </a:rPr>
              <a:t>سعر الفائدة </a:t>
            </a:r>
            <a:r>
              <a:rPr lang="ar-IQ" sz="3200" dirty="0"/>
              <a:t>واثره </a:t>
            </a:r>
            <a:r>
              <a:rPr lang="ar-IQ" sz="3200" dirty="0">
                <a:solidFill>
                  <a:srgbClr val="0070C0"/>
                </a:solidFill>
              </a:rPr>
              <a:t>في </a:t>
            </a:r>
            <a:r>
              <a:rPr lang="ar-IQ" sz="3200" u="sng" dirty="0">
                <a:solidFill>
                  <a:srgbClr val="0070C0"/>
                </a:solidFill>
              </a:rPr>
              <a:t>الاستقرار النقدي </a:t>
            </a:r>
            <a:r>
              <a:rPr lang="ar-IQ" sz="3200" dirty="0"/>
              <a:t>بالعراق للمده 1990 - 2011</a:t>
            </a:r>
            <a:endParaRPr lang="en-GB" sz="3200" dirty="0"/>
          </a:p>
        </p:txBody>
      </p:sp>
      <p:sp>
        <p:nvSpPr>
          <p:cNvPr id="14" name="Callout: Double Bent Line with No Border 13">
            <a:extLst>
              <a:ext uri="{FF2B5EF4-FFF2-40B4-BE49-F238E27FC236}">
                <a16:creationId xmlns:a16="http://schemas.microsoft.com/office/drawing/2014/main" id="{B9566D5F-811D-4F36-9C2E-315E8F9B42BC}"/>
              </a:ext>
            </a:extLst>
          </p:cNvPr>
          <p:cNvSpPr/>
          <p:nvPr/>
        </p:nvSpPr>
        <p:spPr>
          <a:xfrm>
            <a:off x="9040678" y="2277158"/>
            <a:ext cx="3017089" cy="966485"/>
          </a:xfrm>
          <a:prstGeom prst="callout3">
            <a:avLst>
              <a:gd name="adj1" fmla="val 18750"/>
              <a:gd name="adj2" fmla="val -8333"/>
              <a:gd name="adj3" fmla="val 18750"/>
              <a:gd name="adj4" fmla="val -16667"/>
              <a:gd name="adj5" fmla="val -2500"/>
              <a:gd name="adj6" fmla="val -17691"/>
              <a:gd name="adj7" fmla="val -65508"/>
              <a:gd name="adj8" fmla="val 38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b="1" dirty="0">
                <a:solidFill>
                  <a:schemeClr val="bg1"/>
                </a:solidFill>
              </a:rPr>
              <a:t>المتغير المستقل: هو الذي يؤثر ولا يتأثَّر بالمتغير التابع, بينما المتغير التابع </a:t>
            </a:r>
            <a:endParaRPr lang="en-GB" b="1" dirty="0">
              <a:solidFill>
                <a:schemeClr val="bg1"/>
              </a:solidFill>
            </a:endParaRPr>
          </a:p>
        </p:txBody>
      </p:sp>
      <p:sp>
        <p:nvSpPr>
          <p:cNvPr id="15" name="Content Placeholder 14">
            <a:extLst>
              <a:ext uri="{FF2B5EF4-FFF2-40B4-BE49-F238E27FC236}">
                <a16:creationId xmlns:a16="http://schemas.microsoft.com/office/drawing/2014/main" id="{10CCE371-6F6B-4C65-A2E8-9C36E60288C9}"/>
              </a:ext>
            </a:extLst>
          </p:cNvPr>
          <p:cNvSpPr>
            <a:spLocks noGrp="1"/>
          </p:cNvSpPr>
          <p:nvPr>
            <p:ph idx="1"/>
          </p:nvPr>
        </p:nvSpPr>
        <p:spPr>
          <a:xfrm>
            <a:off x="2203682" y="2468180"/>
            <a:ext cx="3147808" cy="960820"/>
          </a:xfrm>
          <a:prstGeom prst="callout3">
            <a:avLst>
              <a:gd name="adj1" fmla="val 2387"/>
              <a:gd name="adj2" fmla="val 38515"/>
              <a:gd name="adj3" fmla="val -18245"/>
              <a:gd name="adj4" fmla="val 52338"/>
              <a:gd name="adj5" fmla="val -79481"/>
              <a:gd name="adj6" fmla="val 81812"/>
              <a:gd name="adj7" fmla="val -95629"/>
              <a:gd name="adj8" fmla="val 9006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0">
            <a:normAutofit/>
          </a:bodyPr>
          <a:lstStyle/>
          <a:p>
            <a:pPr marL="0" indent="0" algn="ctr">
              <a:buNone/>
            </a:pPr>
            <a:r>
              <a:rPr lang="ar-IQ" sz="1600" b="1" dirty="0"/>
              <a:t>المتغير التابع: ويمثل النتيجة أو الحادثة أو العامل المؤثر به من قبل المتغير المستقل. </a:t>
            </a:r>
            <a:endParaRPr lang="en-GB" sz="1600" b="1" dirty="0"/>
          </a:p>
          <a:p>
            <a:pPr algn="ctr"/>
            <a:endParaRPr lang="en-GB" sz="1600" b="1" dirty="0"/>
          </a:p>
        </p:txBody>
      </p:sp>
      <p:sp>
        <p:nvSpPr>
          <p:cNvPr id="16" name="Flowchart: Alternate Process 15">
            <a:extLst>
              <a:ext uri="{FF2B5EF4-FFF2-40B4-BE49-F238E27FC236}">
                <a16:creationId xmlns:a16="http://schemas.microsoft.com/office/drawing/2014/main" id="{CEEC7149-DEAF-4A05-85B4-C33595DB1C63}"/>
              </a:ext>
            </a:extLst>
          </p:cNvPr>
          <p:cNvSpPr/>
          <p:nvPr/>
        </p:nvSpPr>
        <p:spPr>
          <a:xfrm>
            <a:off x="8291593" y="51531"/>
            <a:ext cx="2816118" cy="661392"/>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IQ" sz="4400" dirty="0" err="1">
                <a:ln w="0"/>
                <a:solidFill>
                  <a:schemeClr val="tx1"/>
                </a:solidFill>
                <a:effectLst>
                  <a:outerShdw blurRad="38100" dist="19050" dir="2700000" algn="tl" rotWithShape="0">
                    <a:schemeClr val="dk1">
                      <a:alpha val="40000"/>
                    </a:schemeClr>
                  </a:outerShdw>
                </a:effectLst>
              </a:rPr>
              <a:t>امثلة</a:t>
            </a:r>
            <a:r>
              <a:rPr lang="ar-IQ" sz="4400" dirty="0">
                <a:ln w="0"/>
                <a:solidFill>
                  <a:schemeClr val="tx1"/>
                </a:solidFill>
                <a:effectLst>
                  <a:outerShdw blurRad="38100" dist="19050" dir="2700000" algn="tl" rotWithShape="0">
                    <a:schemeClr val="dk1">
                      <a:alpha val="40000"/>
                    </a:schemeClr>
                  </a:outerShdw>
                </a:effectLst>
              </a:rPr>
              <a:t> عناوين</a:t>
            </a:r>
            <a:endParaRPr lang="en-GB" sz="4400" dirty="0">
              <a:ln w="0"/>
              <a:solidFill>
                <a:schemeClr val="tx1"/>
              </a:solidFill>
              <a:effectLst>
                <a:outerShdw blurRad="38100" dist="19050" dir="2700000" algn="tl" rotWithShape="0">
                  <a:schemeClr val="dk1">
                    <a:alpha val="40000"/>
                  </a:schemeClr>
                </a:outerShdw>
              </a:effectLst>
            </a:endParaRPr>
          </a:p>
        </p:txBody>
      </p:sp>
      <p:sp>
        <p:nvSpPr>
          <p:cNvPr id="17" name="Title 6">
            <a:extLst>
              <a:ext uri="{FF2B5EF4-FFF2-40B4-BE49-F238E27FC236}">
                <a16:creationId xmlns:a16="http://schemas.microsoft.com/office/drawing/2014/main" id="{A8A1B5AD-9157-41A0-86AD-AA58605768FF}"/>
              </a:ext>
            </a:extLst>
          </p:cNvPr>
          <p:cNvSpPr txBox="1">
            <a:spLocks/>
          </p:cNvSpPr>
          <p:nvPr/>
        </p:nvSpPr>
        <p:spPr>
          <a:xfrm>
            <a:off x="838200" y="37721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IQ" sz="2800" b="1" u="sng" dirty="0">
                <a:solidFill>
                  <a:srgbClr val="00B050"/>
                </a:solidFill>
              </a:rPr>
              <a:t>تأثير بيئة </a:t>
            </a:r>
            <a:r>
              <a:rPr lang="ar-IQ" sz="2800" b="1" u="sng" dirty="0" err="1">
                <a:solidFill>
                  <a:srgbClr val="00B050"/>
                </a:solidFill>
              </a:rPr>
              <a:t>الاعمال</a:t>
            </a:r>
            <a:r>
              <a:rPr lang="ar-IQ" sz="2800" b="1" u="sng" dirty="0">
                <a:solidFill>
                  <a:srgbClr val="00B050"/>
                </a:solidFill>
              </a:rPr>
              <a:t> </a:t>
            </a:r>
            <a:r>
              <a:rPr lang="ar-IQ" sz="2800" dirty="0"/>
              <a:t>على </a:t>
            </a:r>
            <a:r>
              <a:rPr lang="ar-IQ" sz="2800" b="1" u="sng" dirty="0">
                <a:solidFill>
                  <a:srgbClr val="FF0000"/>
                </a:solidFill>
              </a:rPr>
              <a:t>التحفيز والتدريب ، والمهارات ، والعقلية الريادية </a:t>
            </a:r>
            <a:r>
              <a:rPr lang="ar-IQ" sz="2800" dirty="0"/>
              <a:t>نحو </a:t>
            </a:r>
            <a:r>
              <a:rPr lang="ar-IQ" sz="2800" b="1" u="sng" dirty="0">
                <a:solidFill>
                  <a:srgbClr val="002060"/>
                </a:solidFill>
              </a:rPr>
              <a:t>أداء الأعمال الصغيرة في العراق</a:t>
            </a:r>
            <a:endParaRPr lang="en-GB" sz="2800" b="1" u="sng" dirty="0">
              <a:solidFill>
                <a:srgbClr val="002060"/>
              </a:solidFill>
            </a:endParaRPr>
          </a:p>
        </p:txBody>
      </p:sp>
      <p:sp>
        <p:nvSpPr>
          <p:cNvPr id="18" name="Content Placeholder 14">
            <a:extLst>
              <a:ext uri="{FF2B5EF4-FFF2-40B4-BE49-F238E27FC236}">
                <a16:creationId xmlns:a16="http://schemas.microsoft.com/office/drawing/2014/main" id="{7CB6A935-F263-4FEA-9151-3568770D81DB}"/>
              </a:ext>
            </a:extLst>
          </p:cNvPr>
          <p:cNvSpPr txBox="1">
            <a:spLocks/>
          </p:cNvSpPr>
          <p:nvPr/>
        </p:nvSpPr>
        <p:spPr>
          <a:xfrm>
            <a:off x="2086259" y="5232839"/>
            <a:ext cx="1751223" cy="1067682"/>
          </a:xfrm>
          <a:prstGeom prst="callout3">
            <a:avLst>
              <a:gd name="adj1" fmla="val 2387"/>
              <a:gd name="adj2" fmla="val 38515"/>
              <a:gd name="adj3" fmla="val -47535"/>
              <a:gd name="adj4" fmla="val 25013"/>
              <a:gd name="adj5" fmla="val -80521"/>
              <a:gd name="adj6" fmla="val 5524"/>
              <a:gd name="adj7" fmla="val 2103"/>
              <a:gd name="adj8" fmla="val 37188"/>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ar-IQ" dirty="0"/>
              <a:t>المتغير  التابع </a:t>
            </a:r>
            <a:endParaRPr lang="en-GB" dirty="0"/>
          </a:p>
        </p:txBody>
      </p:sp>
      <p:sp>
        <p:nvSpPr>
          <p:cNvPr id="19" name="Callout: Double Bent Line with No Border 18">
            <a:extLst>
              <a:ext uri="{FF2B5EF4-FFF2-40B4-BE49-F238E27FC236}">
                <a16:creationId xmlns:a16="http://schemas.microsoft.com/office/drawing/2014/main" id="{FB98A247-4E11-43DD-9FA7-F53C2A226FB4}"/>
              </a:ext>
            </a:extLst>
          </p:cNvPr>
          <p:cNvSpPr/>
          <p:nvPr/>
        </p:nvSpPr>
        <p:spPr>
          <a:xfrm>
            <a:off x="6199809" y="5334036"/>
            <a:ext cx="3017089" cy="966485"/>
          </a:xfrm>
          <a:prstGeom prst="callout3">
            <a:avLst>
              <a:gd name="adj1" fmla="val -94473"/>
              <a:gd name="adj2" fmla="val 36879"/>
              <a:gd name="adj3" fmla="val -86718"/>
              <a:gd name="adj4" fmla="val 57362"/>
              <a:gd name="adj5" fmla="val 6806"/>
              <a:gd name="adj6" fmla="val 55345"/>
              <a:gd name="adj7" fmla="val -94977"/>
              <a:gd name="adj8" fmla="val 3363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b="1" dirty="0">
                <a:solidFill>
                  <a:schemeClr val="bg1"/>
                </a:solidFill>
              </a:rPr>
              <a:t>المتغيرات المستقلة: هو الذي يؤثر ولا يتأثَّر بالمتغير التابع, بينما المتغير التابع </a:t>
            </a:r>
            <a:endParaRPr lang="en-GB" b="1" dirty="0">
              <a:solidFill>
                <a:schemeClr val="bg1"/>
              </a:solidFill>
            </a:endParaRPr>
          </a:p>
        </p:txBody>
      </p:sp>
      <p:sp>
        <p:nvSpPr>
          <p:cNvPr id="20" name="Content Placeholder 14">
            <a:extLst>
              <a:ext uri="{FF2B5EF4-FFF2-40B4-BE49-F238E27FC236}">
                <a16:creationId xmlns:a16="http://schemas.microsoft.com/office/drawing/2014/main" id="{B23BB498-E7C8-420F-A553-0A2B8509151F}"/>
              </a:ext>
            </a:extLst>
          </p:cNvPr>
          <p:cNvSpPr txBox="1">
            <a:spLocks/>
          </p:cNvSpPr>
          <p:nvPr/>
        </p:nvSpPr>
        <p:spPr>
          <a:xfrm>
            <a:off x="10306544" y="5283437"/>
            <a:ext cx="1751223" cy="1067682"/>
          </a:xfrm>
          <a:prstGeom prst="callout3">
            <a:avLst>
              <a:gd name="adj1" fmla="val 2387"/>
              <a:gd name="adj2" fmla="val 38515"/>
              <a:gd name="adj3" fmla="val -47535"/>
              <a:gd name="adj4" fmla="val 25013"/>
              <a:gd name="adj5" fmla="val -80521"/>
              <a:gd name="adj6" fmla="val 5524"/>
              <a:gd name="adj7" fmla="val 2103"/>
              <a:gd name="adj8" fmla="val 37188"/>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lgn="ctr"/>
            <a:r>
              <a:rPr lang="ar-IQ" sz="1800" b="1" dirty="0"/>
              <a:t>المتغير  المعتدل يوثر على الطرفين المستقل والتابع </a:t>
            </a:r>
            <a:endParaRPr lang="en-GB" sz="1800" b="1" dirty="0"/>
          </a:p>
        </p:txBody>
      </p:sp>
    </p:spTree>
    <p:extLst>
      <p:ext uri="{BB962C8B-B14F-4D97-AF65-F5344CB8AC3E}">
        <p14:creationId xmlns:p14="http://schemas.microsoft.com/office/powerpoint/2010/main" val="188106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D99D6-C05C-4A64-86C9-63BED0080291}"/>
              </a:ext>
            </a:extLst>
          </p:cNvPr>
          <p:cNvSpPr>
            <a:spLocks noGrp="1"/>
          </p:cNvSpPr>
          <p:nvPr>
            <p:ph type="title"/>
          </p:nvPr>
        </p:nvSpPr>
        <p:spPr>
          <a:xfrm>
            <a:off x="4031104" y="104932"/>
            <a:ext cx="7721184" cy="1109272"/>
          </a:xfrm>
        </p:spPr>
        <p:txBody>
          <a:bodyPr>
            <a:normAutofit/>
          </a:bodyPr>
          <a:lstStyle/>
          <a:p>
            <a:pPr algn="ctr"/>
            <a:r>
              <a:rPr lang="ar-IQ" dirty="0"/>
              <a:t>2- مقدمة البحث:</a:t>
            </a:r>
            <a:br>
              <a:rPr lang="ar-IQ" dirty="0"/>
            </a:br>
            <a:r>
              <a:rPr lang="ar-IQ" sz="2800" dirty="0">
                <a:solidFill>
                  <a:srgbClr val="FF0000"/>
                </a:solidFill>
                <a:highlight>
                  <a:srgbClr val="FFFF00"/>
                </a:highlight>
              </a:rPr>
              <a:t>النقاط الأساسية للمقدمة : </a:t>
            </a:r>
            <a:endParaRPr lang="en-GB"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DF9AD95B-846F-48F1-8717-C666920BFAD9}"/>
              </a:ext>
            </a:extLst>
          </p:cNvPr>
          <p:cNvSpPr>
            <a:spLocks noGrp="1"/>
          </p:cNvSpPr>
          <p:nvPr>
            <p:ph idx="1"/>
          </p:nvPr>
        </p:nvSpPr>
        <p:spPr>
          <a:xfrm>
            <a:off x="838200" y="1214203"/>
            <a:ext cx="10515600" cy="4692937"/>
          </a:xfrm>
        </p:spPr>
        <p:txBody>
          <a:bodyPr>
            <a:normAutofit fontScale="85000" lnSpcReduction="20000"/>
          </a:bodyPr>
          <a:lstStyle/>
          <a:p>
            <a:pPr marL="514350" lvl="0" indent="-514350" algn="r" rtl="1">
              <a:lnSpc>
                <a:spcPct val="120000"/>
              </a:lnSpc>
              <a:buFont typeface="+mj-lt"/>
              <a:buAutoNum type="arabicPeriod"/>
            </a:pPr>
            <a:r>
              <a:rPr lang="ar-IQ" sz="3300" dirty="0"/>
              <a:t>توضيح مشكلة البحث التي هي موضوع الدراسة مع بيان طبيعتها العلمية، كما يشمل العرض تطور المشكلة، استعراض باحثون سابقون قد بحثوا فيها وإلى أي جهد انتهوا، وما هي النقطة التي سيبدأ بها البحث الجديد. </a:t>
            </a:r>
            <a:endParaRPr lang="en-GB" sz="3300" dirty="0"/>
          </a:p>
          <a:p>
            <a:pPr marL="514350" lvl="0" indent="-514350" algn="r" rtl="1">
              <a:lnSpc>
                <a:spcPct val="120000"/>
              </a:lnSpc>
              <a:buFont typeface="+mj-lt"/>
              <a:buAutoNum type="arabicPeriod"/>
            </a:pPr>
            <a:r>
              <a:rPr lang="ar-IQ" sz="3300" dirty="0"/>
              <a:t>هدف وأهمية معالجة مشكلة البحث، كما يحدد الباحث أهمية الموضوع وأهمية التوصل إلى حلول ومعالجات جديدة للمشكلة . </a:t>
            </a:r>
            <a:endParaRPr lang="en-GB" sz="3300" dirty="0"/>
          </a:p>
          <a:p>
            <a:pPr marL="514350" lvl="0" indent="-514350" algn="r" rtl="1">
              <a:lnSpc>
                <a:spcPct val="120000"/>
              </a:lnSpc>
              <a:buFont typeface="+mj-lt"/>
              <a:buAutoNum type="arabicPeriod"/>
            </a:pPr>
            <a:r>
              <a:rPr lang="ar-IQ" sz="3300" dirty="0"/>
              <a:t>توضيح بسيط لطريقة أو خطة البحث، وتمثل خطة البحث الفقرات التي تناولها الباحث ضمن معنى البحث وطريقة القياس لمتغيرات البحث . </a:t>
            </a:r>
            <a:endParaRPr lang="en-GB" sz="3300" dirty="0"/>
          </a:p>
          <a:p>
            <a:pPr marL="514350" lvl="0" indent="-514350" algn="r" rtl="1">
              <a:lnSpc>
                <a:spcPct val="120000"/>
              </a:lnSpc>
              <a:buFont typeface="+mj-lt"/>
              <a:buAutoNum type="arabicPeriod"/>
            </a:pPr>
            <a:r>
              <a:rPr lang="ar-IQ" sz="3300" dirty="0"/>
              <a:t> الصعوبات والعقبات التي </a:t>
            </a:r>
            <a:r>
              <a:rPr lang="ar-IQ" sz="3300" dirty="0" err="1"/>
              <a:t>واجهها</a:t>
            </a:r>
            <a:r>
              <a:rPr lang="ar-IQ" sz="3300" dirty="0"/>
              <a:t> الباحث عند قيامه بالبحث . </a:t>
            </a:r>
            <a:endParaRPr lang="en-GB" sz="3300" dirty="0"/>
          </a:p>
          <a:p>
            <a:pPr marL="514350" lvl="0" indent="-514350" algn="r" rtl="1">
              <a:lnSpc>
                <a:spcPct val="120000"/>
              </a:lnSpc>
              <a:buFont typeface="+mj-lt"/>
              <a:buAutoNum type="arabicPeriod"/>
            </a:pPr>
            <a:r>
              <a:rPr lang="ar-IQ" sz="3300" dirty="0"/>
              <a:t>توضيح أسباب اختيار الباحث لهذا الموضوع</a:t>
            </a:r>
            <a:endParaRPr lang="en-GB" dirty="0"/>
          </a:p>
        </p:txBody>
      </p:sp>
    </p:spTree>
    <p:extLst>
      <p:ext uri="{BB962C8B-B14F-4D97-AF65-F5344CB8AC3E}">
        <p14:creationId xmlns:p14="http://schemas.microsoft.com/office/powerpoint/2010/main" val="2758230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1FB44-B688-4739-8261-4A1AB6195E88}"/>
              </a:ext>
            </a:extLst>
          </p:cNvPr>
          <p:cNvSpPr>
            <a:spLocks noGrp="1"/>
          </p:cNvSpPr>
          <p:nvPr>
            <p:ph type="title"/>
          </p:nvPr>
        </p:nvSpPr>
        <p:spPr>
          <a:xfrm>
            <a:off x="3297836" y="681037"/>
            <a:ext cx="8220856" cy="593128"/>
          </a:xfrm>
        </p:spPr>
        <p:txBody>
          <a:bodyPr>
            <a:normAutofit fontScale="90000"/>
          </a:bodyPr>
          <a:lstStyle/>
          <a:p>
            <a:pPr algn="ctr"/>
            <a:r>
              <a:rPr lang="ar-IQ" b="1" dirty="0"/>
              <a:t>3</a:t>
            </a:r>
            <a:r>
              <a:rPr lang="ar-IQ" dirty="0"/>
              <a:t> : الهدف من اختيار موضوع البحث:</a:t>
            </a:r>
            <a:br>
              <a:rPr lang="ar-IQ" dirty="0"/>
            </a:br>
            <a:r>
              <a:rPr lang="ar-IQ" b="1" dirty="0">
                <a:highlight>
                  <a:srgbClr val="FFFF00"/>
                </a:highlight>
              </a:rPr>
              <a:t> </a:t>
            </a:r>
            <a:r>
              <a:rPr lang="ar-IQ" sz="2200" b="1" dirty="0">
                <a:solidFill>
                  <a:srgbClr val="FF0000"/>
                </a:solidFill>
                <a:highlight>
                  <a:srgbClr val="FFFF00"/>
                </a:highlight>
              </a:rPr>
              <a:t>ويتضمن الهدف أو أهداف البحث الفقرات الآتية : </a:t>
            </a:r>
            <a:br>
              <a:rPr lang="en-GB" sz="2200" dirty="0">
                <a:solidFill>
                  <a:srgbClr val="FF0000"/>
                </a:solidFill>
              </a:rPr>
            </a:br>
            <a:endParaRPr lang="en-GB" dirty="0">
              <a:solidFill>
                <a:srgbClr val="FF0000"/>
              </a:solidFill>
            </a:endParaRPr>
          </a:p>
        </p:txBody>
      </p:sp>
      <p:sp>
        <p:nvSpPr>
          <p:cNvPr id="3" name="Content Placeholder 2">
            <a:extLst>
              <a:ext uri="{FF2B5EF4-FFF2-40B4-BE49-F238E27FC236}">
                <a16:creationId xmlns:a16="http://schemas.microsoft.com/office/drawing/2014/main" id="{0383B0EC-12F9-4887-95DE-710EE8EEB754}"/>
              </a:ext>
            </a:extLst>
          </p:cNvPr>
          <p:cNvSpPr>
            <a:spLocks noGrp="1"/>
          </p:cNvSpPr>
          <p:nvPr>
            <p:ph idx="1"/>
          </p:nvPr>
        </p:nvSpPr>
        <p:spPr>
          <a:xfrm>
            <a:off x="838200" y="1484026"/>
            <a:ext cx="10515600" cy="5231567"/>
          </a:xfrm>
        </p:spPr>
        <p:txBody>
          <a:bodyPr>
            <a:normAutofit/>
          </a:bodyPr>
          <a:lstStyle/>
          <a:p>
            <a:pPr algn="r" rtl="1">
              <a:lnSpc>
                <a:spcPct val="120000"/>
              </a:lnSpc>
            </a:pPr>
            <a:r>
              <a:rPr lang="ar-IQ" sz="2000" b="1" dirty="0"/>
              <a:t>1</a:t>
            </a:r>
            <a:r>
              <a:rPr lang="ar-IQ" sz="2000" b="1" u="sng" dirty="0">
                <a:solidFill>
                  <a:srgbClr val="00B0F0"/>
                </a:solidFill>
              </a:rPr>
              <a:t>: الأهمية الخاصة لمشكلة البحث المختارة</a:t>
            </a:r>
            <a:endParaRPr lang="en-GB" sz="2000" b="1" u="sng" dirty="0">
              <a:solidFill>
                <a:srgbClr val="00B0F0"/>
              </a:solidFill>
            </a:endParaRPr>
          </a:p>
          <a:p>
            <a:pPr algn="r" rtl="1">
              <a:lnSpc>
                <a:spcPct val="120000"/>
              </a:lnSpc>
            </a:pPr>
            <a:r>
              <a:rPr lang="ar-IQ" sz="2000" dirty="0"/>
              <a:t>في الغالب إن اختيار الباحث لموضوع أو مشكلة البحث كان بناءً على اهتمامه الخاص والحقيقي بالمشكلة، وعلى الباحث أن يتساءل في البداية هل أن بحثه سيثير اهتمام الآخرين ؟، وما هي قيمة البحث؟، وما هي المنافع المتوقعة من نتائجه؟. ففي حالة اختيار احد طلبة الدراسات العليا في قسم المحاسبة دراسة مشكلة ما في محاسبة التكاليف، فإن عليه أن يتساءل هل أن هذه المشكلة ذات اهتمام من قبل المختصين وإلى أي حد، ؟</a:t>
            </a:r>
          </a:p>
          <a:p>
            <a:pPr algn="r" rtl="1">
              <a:lnSpc>
                <a:spcPct val="120000"/>
              </a:lnSpc>
            </a:pPr>
            <a:r>
              <a:rPr lang="ar-IQ" sz="2000" b="1" dirty="0"/>
              <a:t>2</a:t>
            </a:r>
            <a:r>
              <a:rPr lang="ar-IQ" sz="2000" b="1" u="sng" dirty="0">
                <a:solidFill>
                  <a:srgbClr val="00B0F0"/>
                </a:solidFill>
              </a:rPr>
              <a:t>: أصالة البحث : </a:t>
            </a:r>
            <a:endParaRPr lang="en-GB" sz="2000" b="1" u="sng" dirty="0">
              <a:solidFill>
                <a:srgbClr val="00B0F0"/>
              </a:solidFill>
            </a:endParaRPr>
          </a:p>
          <a:p>
            <a:pPr algn="r" rtl="1">
              <a:lnSpc>
                <a:spcPct val="120000"/>
              </a:lnSpc>
            </a:pPr>
            <a:r>
              <a:rPr lang="ar-IQ" sz="2000" dirty="0"/>
              <a:t>إن أصالة البحث تعني أن الباحث وصل إلى نتائج وحقائق جديدة ومبتكرة لم يسبق أن وصل إليها باحث آخر، وتتحدد أصالة البحث منذ بدء اختيار الموضوع وخلال الخطوات التي يسير بها الباحث في بحثه حتى </a:t>
            </a:r>
            <a:r>
              <a:rPr lang="ar-IQ" sz="2000" dirty="0" err="1"/>
              <a:t>أكمال</a:t>
            </a:r>
            <a:r>
              <a:rPr lang="ar-IQ" sz="2000" dirty="0"/>
              <a:t> نتائجه. وتتضمن الأصالة التجديد، وتعني أن يكون البحث جديد في موضوعه، </a:t>
            </a:r>
          </a:p>
          <a:p>
            <a:pPr algn="r" rtl="1">
              <a:lnSpc>
                <a:spcPct val="120000"/>
              </a:lnSpc>
            </a:pPr>
            <a:r>
              <a:rPr lang="ar-IQ" sz="2000" b="1" u="sng" dirty="0">
                <a:solidFill>
                  <a:srgbClr val="00B0F0"/>
                </a:solidFill>
              </a:rPr>
              <a:t>3: الأهمية النفعية : </a:t>
            </a:r>
            <a:endParaRPr lang="en-GB" sz="2000" b="1" u="sng" dirty="0">
              <a:solidFill>
                <a:srgbClr val="00B0F0"/>
              </a:solidFill>
            </a:endParaRPr>
          </a:p>
          <a:p>
            <a:pPr algn="r" rtl="1">
              <a:lnSpc>
                <a:spcPct val="120000"/>
              </a:lnSpc>
            </a:pPr>
            <a:r>
              <a:rPr lang="ar-IQ" sz="2000" dirty="0"/>
              <a:t>ينبغي أن يأخذ الباحث نصب عينه، أن هناك فائدة أو منفعة تطبيقية أو علمية من النتائج التي سيتم التوصل إليها</a:t>
            </a:r>
            <a:endParaRPr lang="en-GB" sz="2000" dirty="0"/>
          </a:p>
        </p:txBody>
      </p:sp>
    </p:spTree>
    <p:extLst>
      <p:ext uri="{BB962C8B-B14F-4D97-AF65-F5344CB8AC3E}">
        <p14:creationId xmlns:p14="http://schemas.microsoft.com/office/powerpoint/2010/main" val="2636488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ADD12-1A6B-4505-9FE5-B115FE0B994B}"/>
              </a:ext>
            </a:extLst>
          </p:cNvPr>
          <p:cNvSpPr>
            <a:spLocks noGrp="1"/>
          </p:cNvSpPr>
          <p:nvPr>
            <p:ph type="title"/>
          </p:nvPr>
        </p:nvSpPr>
        <p:spPr/>
        <p:txBody>
          <a:bodyPr/>
          <a:lstStyle/>
          <a:p>
            <a:r>
              <a:rPr lang="ar-IQ" dirty="0"/>
              <a:t>4- تحديد مشكلة البحث                        </a:t>
            </a:r>
            <a:endParaRPr lang="en-GB" dirty="0"/>
          </a:p>
        </p:txBody>
      </p:sp>
      <p:sp>
        <p:nvSpPr>
          <p:cNvPr id="3" name="Content Placeholder 2">
            <a:extLst>
              <a:ext uri="{FF2B5EF4-FFF2-40B4-BE49-F238E27FC236}">
                <a16:creationId xmlns:a16="http://schemas.microsoft.com/office/drawing/2014/main" id="{7B9ABC89-0922-4B57-904B-D29742DAEC94}"/>
              </a:ext>
            </a:extLst>
          </p:cNvPr>
          <p:cNvSpPr>
            <a:spLocks noGrp="1"/>
          </p:cNvSpPr>
          <p:nvPr>
            <p:ph idx="1"/>
          </p:nvPr>
        </p:nvSpPr>
        <p:spPr/>
        <p:txBody>
          <a:bodyPr>
            <a:normAutofit fontScale="85000" lnSpcReduction="10000"/>
          </a:bodyPr>
          <a:lstStyle/>
          <a:p>
            <a:pPr algn="r" rtl="1"/>
            <a:r>
              <a:rPr lang="ar-IQ" dirty="0">
                <a:highlight>
                  <a:srgbClr val="FFFF00"/>
                </a:highlight>
              </a:rPr>
              <a:t>المشكلة</a:t>
            </a:r>
            <a:r>
              <a:rPr lang="ar-IQ" dirty="0"/>
              <a:t> :هي ظاهرة أو حالة أو موقف غامض يمتاز بصفة الشمول يستحق الدراسة والتحليل والتفسير.</a:t>
            </a:r>
            <a:endParaRPr lang="en-GB" dirty="0"/>
          </a:p>
          <a:p>
            <a:pPr algn="r" rtl="1"/>
            <a:r>
              <a:rPr lang="ar-IQ" dirty="0">
                <a:highlight>
                  <a:srgbClr val="FFFF00"/>
                </a:highlight>
              </a:rPr>
              <a:t>أنواع المشاكل :</a:t>
            </a:r>
          </a:p>
          <a:p>
            <a:pPr marL="514350" lvl="0" indent="-514350" algn="r" rtl="1">
              <a:buClr>
                <a:srgbClr val="FF0000"/>
              </a:buClr>
              <a:buFont typeface="+mj-lt"/>
              <a:buAutoNum type="arabicParenR"/>
            </a:pPr>
            <a:r>
              <a:rPr lang="ar-IQ" dirty="0"/>
              <a:t>موقف غامض لا يوجد له تفسير . </a:t>
            </a:r>
            <a:endParaRPr lang="en-GB" dirty="0"/>
          </a:p>
          <a:p>
            <a:pPr marL="514350" lvl="0" indent="-514350" algn="r" rtl="1">
              <a:buClr>
                <a:srgbClr val="FF0000"/>
              </a:buClr>
              <a:buFont typeface="+mj-lt"/>
              <a:buAutoNum type="arabicParenR"/>
            </a:pPr>
            <a:r>
              <a:rPr lang="ar-IQ" dirty="0"/>
              <a:t>حاجات لا يمكن إشباعها أو وجود عقبات أو مصاعب في إشباعها . </a:t>
            </a:r>
            <a:endParaRPr lang="en-GB" dirty="0"/>
          </a:p>
          <a:p>
            <a:pPr marL="514350" lvl="0" indent="-514350" algn="r" rtl="1">
              <a:buClr>
                <a:srgbClr val="FF0000"/>
              </a:buClr>
              <a:buFont typeface="+mj-lt"/>
              <a:buAutoNum type="arabicParenR"/>
            </a:pPr>
            <a:r>
              <a:rPr lang="ar-IQ" dirty="0"/>
              <a:t>نقص في المعلومات أو وجود عدم تأكد في نتائج معينة . </a:t>
            </a:r>
            <a:endParaRPr lang="en-GB" dirty="0"/>
          </a:p>
          <a:p>
            <a:pPr marL="514350" lvl="0" indent="-514350" algn="r" rtl="1">
              <a:buClr>
                <a:srgbClr val="FF0000"/>
              </a:buClr>
              <a:buFont typeface="+mj-lt"/>
              <a:buAutoNum type="arabicParenR"/>
            </a:pPr>
            <a:r>
              <a:rPr lang="ar-IQ" dirty="0"/>
              <a:t>خللاً في نظام معين . </a:t>
            </a:r>
            <a:endParaRPr lang="en-GB" dirty="0"/>
          </a:p>
          <a:p>
            <a:pPr marL="514350" lvl="0" indent="-514350" algn="r" rtl="1">
              <a:buClr>
                <a:srgbClr val="FF0000"/>
              </a:buClr>
              <a:buFont typeface="+mj-lt"/>
              <a:buAutoNum type="arabicParenR"/>
            </a:pPr>
            <a:r>
              <a:rPr lang="ar-IQ" dirty="0"/>
              <a:t>حالة أو </a:t>
            </a:r>
            <a:r>
              <a:rPr lang="ar-IQ" dirty="0">
                <a:solidFill>
                  <a:srgbClr val="FF0000"/>
                </a:solidFill>
              </a:rPr>
              <a:t>ظاهرة </a:t>
            </a:r>
            <a:r>
              <a:rPr lang="ar-IQ" dirty="0"/>
              <a:t>محيرة تحتاج إلى تفسير أو دراسة . </a:t>
            </a:r>
          </a:p>
          <a:p>
            <a:pPr marL="0" indent="0" algn="r" rtl="1">
              <a:buClr>
                <a:srgbClr val="FF0000"/>
              </a:buClr>
              <a:buNone/>
            </a:pPr>
            <a:r>
              <a:rPr lang="ar-IQ" dirty="0">
                <a:solidFill>
                  <a:srgbClr val="FF0000"/>
                </a:solidFill>
              </a:rPr>
              <a:t>مثال </a:t>
            </a:r>
            <a:r>
              <a:rPr lang="ar-IQ" dirty="0"/>
              <a:t>:حضور الطلبة للمحاضرات؟، لذا فإن عدم حضور الطلبة إلى المحاضرات تكون </a:t>
            </a:r>
            <a:r>
              <a:rPr lang="ar-IQ" b="1" dirty="0">
                <a:solidFill>
                  <a:srgbClr val="FF0000"/>
                </a:solidFill>
              </a:rPr>
              <a:t>ظاهرة</a:t>
            </a:r>
            <a:r>
              <a:rPr lang="ar-IQ" dirty="0"/>
              <a:t> تتطلب البحث والدراسة، وحتما تكون المشكلة ظاهرة يشترط </a:t>
            </a:r>
            <a:r>
              <a:rPr lang="ar-IQ" u="heavy" dirty="0">
                <a:uFill>
                  <a:solidFill>
                    <a:srgbClr val="FF0000"/>
                  </a:solidFill>
                </a:uFill>
              </a:rPr>
              <a:t>بها أن تكون واسعة وشاملة ومتكررة الحصول </a:t>
            </a:r>
            <a:r>
              <a:rPr lang="ar-IQ" dirty="0"/>
              <a:t>. فغياب الطلبة يكون ظاهرة فقط عندما يكون معظم الطلبة أو عدد كبير منهم وفي كافة المراحل والأقسام لا يحضرون المحاضرات، ولا تكون ظاهرة أو مشكلة إذا لم يحضر عدد محدود أو معين محاضرة معينة . </a:t>
            </a:r>
            <a:endParaRPr lang="en-GB" dirty="0"/>
          </a:p>
          <a:p>
            <a:pPr marL="0" lvl="0" indent="0" algn="r" rtl="1">
              <a:buClr>
                <a:srgbClr val="FF0000"/>
              </a:buClr>
              <a:buNone/>
            </a:pPr>
            <a:endParaRPr lang="ar-IQ" dirty="0"/>
          </a:p>
          <a:p>
            <a:pPr marL="0" lvl="0" indent="0" rtl="1">
              <a:buClr>
                <a:srgbClr val="FF0000"/>
              </a:buClr>
              <a:buNone/>
            </a:pPr>
            <a:endParaRPr lang="en-GB" dirty="0"/>
          </a:p>
          <a:p>
            <a:pPr marL="0" indent="0" algn="r" rtl="1">
              <a:buNone/>
            </a:pPr>
            <a:endParaRPr lang="en-GB" dirty="0"/>
          </a:p>
        </p:txBody>
      </p:sp>
    </p:spTree>
    <p:extLst>
      <p:ext uri="{BB962C8B-B14F-4D97-AF65-F5344CB8AC3E}">
        <p14:creationId xmlns:p14="http://schemas.microsoft.com/office/powerpoint/2010/main" val="2164056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2DA266-8BA9-45C1-A361-053DF61EDE4C}"/>
              </a:ext>
            </a:extLst>
          </p:cNvPr>
          <p:cNvSpPr/>
          <p:nvPr/>
        </p:nvSpPr>
        <p:spPr>
          <a:xfrm>
            <a:off x="194872" y="343023"/>
            <a:ext cx="11454983" cy="6001643"/>
          </a:xfrm>
          <a:prstGeom prst="rect">
            <a:avLst/>
          </a:prstGeom>
          <a:effectLst>
            <a:glow rad="101600">
              <a:schemeClr val="accent2">
                <a:lumMod val="40000"/>
                <a:lumOff val="60000"/>
                <a:alpha val="60000"/>
              </a:schemeClr>
            </a:glow>
          </a:effectLst>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IQ" sz="2400" b="1" dirty="0">
                <a:solidFill>
                  <a:srgbClr val="FF0000"/>
                </a:solidFill>
              </a:rPr>
              <a:t>أساليب صياغة مشكلة البحث</a:t>
            </a:r>
            <a:r>
              <a:rPr lang="ar-IQ" sz="2400" dirty="0"/>
              <a:t>:</a:t>
            </a:r>
          </a:p>
          <a:p>
            <a:pPr algn="r" rtl="1"/>
            <a:r>
              <a:rPr lang="ar-IQ" sz="2400" dirty="0"/>
              <a:t>1</a:t>
            </a:r>
            <a:r>
              <a:rPr lang="ar-IQ" sz="2400" b="1" u="sng" dirty="0">
                <a:solidFill>
                  <a:schemeClr val="accent1"/>
                </a:solidFill>
              </a:rPr>
              <a:t>.	</a:t>
            </a:r>
            <a:r>
              <a:rPr lang="ar-IQ" sz="2400" b="1" u="sng" dirty="0">
                <a:ln w="0"/>
                <a:solidFill>
                  <a:schemeClr val="accent1"/>
                </a:solidFill>
              </a:rPr>
              <a:t>الصياغة </a:t>
            </a:r>
            <a:r>
              <a:rPr lang="ar-IQ" sz="2400" b="1" u="sng" dirty="0" err="1">
                <a:ln w="0"/>
                <a:solidFill>
                  <a:schemeClr val="accent1"/>
                </a:solidFill>
              </a:rPr>
              <a:t>التساؤلية</a:t>
            </a:r>
            <a:r>
              <a:rPr lang="ar-IQ" sz="2400" b="1" u="sng" dirty="0">
                <a:ln w="0"/>
                <a:solidFill>
                  <a:schemeClr val="accent1"/>
                </a:solidFill>
              </a:rPr>
              <a:t> : </a:t>
            </a:r>
            <a:endParaRPr lang="ar-IQ" sz="2400" b="1" u="sng" dirty="0">
              <a:solidFill>
                <a:schemeClr val="accent1"/>
              </a:solidFill>
            </a:endParaRPr>
          </a:p>
          <a:p>
            <a:pPr algn="r" rtl="1"/>
            <a:r>
              <a:rPr lang="ar-IQ" sz="2400" dirty="0"/>
              <a:t>أي انه يمكن التعبير عن المشكلة بصيغة السؤال، وهي الأسلوب الأفضل في الصياغة، لان هذه الصياغة تجعل الباحث يشعر بأنه مطلوب منه في متن البحث الإجابة عن هذا السؤال ( أو الأسئلة) . فإذا أراد الباحث أن يبحث في دراسة العلاقة بين متغيرين مثل التقدم التكنولوجي (كمتغير مستقل) وتقنيات نظام محاسبة التكاليف (كمتغير تابع)، بذلك يمكن صياغة المشكلة السابقة بالسؤال </a:t>
            </a:r>
            <a:r>
              <a:rPr lang="ar-IQ" sz="2400" dirty="0" err="1"/>
              <a:t>الأتي</a:t>
            </a:r>
            <a:r>
              <a:rPr lang="ar-IQ" sz="2400" dirty="0"/>
              <a:t>: </a:t>
            </a:r>
          </a:p>
          <a:p>
            <a:pPr algn="r" rtl="1"/>
            <a:r>
              <a:rPr lang="ar-IQ" sz="2400" dirty="0"/>
              <a:t>( </a:t>
            </a:r>
            <a:r>
              <a:rPr lang="ar-IQ" sz="2400" b="1" dirty="0">
                <a:solidFill>
                  <a:srgbClr val="FF0000"/>
                </a:solidFill>
              </a:rPr>
              <a:t>ما اثر التقدم التكنولوجي في تقنيات نظام محاسبة التكاليف؟ </a:t>
            </a:r>
            <a:r>
              <a:rPr lang="ar-IQ" sz="2400" dirty="0"/>
              <a:t>)</a:t>
            </a:r>
          </a:p>
          <a:p>
            <a:pPr algn="r" rtl="1"/>
            <a:r>
              <a:rPr lang="ar-IQ" sz="2400" dirty="0"/>
              <a:t>إن صياغة المشكلة على شكل سؤال أو أكثر يسهل من إبراز العلاقة بين المتغيرات الأساسية للدراسة بشكل واضح، وتعني الإجابة عن هذا السؤال هو الهدف الرئيس للبحث. </a:t>
            </a:r>
          </a:p>
          <a:p>
            <a:pPr algn="r" rtl="1"/>
            <a:r>
              <a:rPr lang="ar-IQ" sz="2400" dirty="0"/>
              <a:t>2</a:t>
            </a:r>
            <a:r>
              <a:rPr lang="ar-IQ" sz="2400" b="1" u="sng" dirty="0">
                <a:ln w="0"/>
                <a:solidFill>
                  <a:schemeClr val="accent1"/>
                </a:solidFill>
              </a:rPr>
              <a:t>.	الصياغة التقريرية : </a:t>
            </a:r>
          </a:p>
          <a:p>
            <a:pPr algn="r" rtl="1"/>
            <a:r>
              <a:rPr lang="ar-IQ" sz="2400" dirty="0"/>
              <a:t>يمكن أن تصاغ المشكلة بعبارة تقريرية أو تعبيرية، فإذا رجعنا إلى المشكلة السابقة فيمكن صياغتها تقريرياً وكما يأتي:</a:t>
            </a:r>
          </a:p>
          <a:p>
            <a:pPr algn="r" rtl="1"/>
            <a:endParaRPr lang="ar-IQ" sz="2400" dirty="0"/>
          </a:p>
          <a:p>
            <a:pPr algn="r" rtl="1"/>
            <a:r>
              <a:rPr lang="ar-IQ" sz="2400" dirty="0"/>
              <a:t>( </a:t>
            </a:r>
            <a:r>
              <a:rPr lang="ar-IQ" sz="2400" b="1" dirty="0">
                <a:solidFill>
                  <a:srgbClr val="FF0000"/>
                </a:solidFill>
              </a:rPr>
              <a:t>أن التقدم التكنولوجي في البيئة المعاصرة يجعل تقنيات نظام محاسبة التكاليف التقليدية غير ملائمة لهذه البيئة </a:t>
            </a:r>
            <a:r>
              <a:rPr lang="ar-IQ" sz="2400" dirty="0"/>
              <a:t>). </a:t>
            </a:r>
          </a:p>
          <a:p>
            <a:pPr algn="r" rtl="1"/>
            <a:endParaRPr lang="ar-IQ" sz="2400" dirty="0"/>
          </a:p>
          <a:p>
            <a:pPr algn="r" rtl="1"/>
            <a:r>
              <a:rPr lang="ar-IQ" sz="2400" dirty="0"/>
              <a:t>فبالرغم من وضوح المشكلة إلا أنها تحتاج إلى مزيد من التحديد كأن يتطلب معرفة أين هذا التقدم التكنولوجي وفي أي دولة، كما يتطلب معرفة ما هي التقنيات التي يتطلب إعادة النظر فيها في ضوء هذا التقدم. </a:t>
            </a:r>
          </a:p>
        </p:txBody>
      </p:sp>
    </p:spTree>
    <p:extLst>
      <p:ext uri="{BB962C8B-B14F-4D97-AF65-F5344CB8AC3E}">
        <p14:creationId xmlns:p14="http://schemas.microsoft.com/office/powerpoint/2010/main" val="3903801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14913CB-B5CA-40B6-A860-3BB8B2A5531E}"/>
              </a:ext>
            </a:extLst>
          </p:cNvPr>
          <p:cNvSpPr>
            <a:spLocks noGrp="1"/>
          </p:cNvSpPr>
          <p:nvPr>
            <p:ph idx="1"/>
          </p:nvPr>
        </p:nvSpPr>
        <p:spPr>
          <a:xfrm>
            <a:off x="374754" y="284813"/>
            <a:ext cx="10979046" cy="5892150"/>
          </a:xfrm>
          <a:noFill/>
          <a:ln w="9525" cap="flat" cmpd="sng" algn="ctr">
            <a:solidFill>
              <a:schemeClr val="accent5"/>
            </a:solidFill>
            <a:prstDash val="solid"/>
            <a:round/>
            <a:headEnd type="none" w="med" len="med"/>
            <a:tailEnd type="none" w="med" len="med"/>
          </a:ln>
          <a:effectLst>
            <a:glow rad="228600">
              <a:schemeClr val="accent2">
                <a:lumMod val="40000"/>
                <a:lumOff val="60000"/>
                <a:alpha val="40000"/>
              </a:schemeClr>
            </a:glow>
          </a:effectLst>
        </p:spPr>
        <p:style>
          <a:lnRef idx="0">
            <a:scrgbClr r="0" g="0" b="0"/>
          </a:lnRef>
          <a:fillRef idx="0">
            <a:scrgbClr r="0" g="0" b="0"/>
          </a:fillRef>
          <a:effectRef idx="0">
            <a:scrgbClr r="0" g="0" b="0"/>
          </a:effectRef>
          <a:fontRef idx="minor">
            <a:schemeClr val="accent5"/>
          </a:fontRef>
        </p:style>
        <p:txBody>
          <a:bodyPr>
            <a:noAutofit/>
          </a:bodyPr>
          <a:lstStyle/>
          <a:p>
            <a:pPr algn="r" rtl="1"/>
            <a:endParaRPr lang="ar-IQ" sz="1600" b="1" dirty="0">
              <a:solidFill>
                <a:srgbClr val="FF0000"/>
              </a:solidFill>
            </a:endParaRPr>
          </a:p>
          <a:p>
            <a:pPr algn="ctr" rtl="1"/>
            <a:r>
              <a:rPr lang="ar-IQ" sz="2400" b="1" dirty="0">
                <a:solidFill>
                  <a:srgbClr val="FF0000"/>
                </a:solidFill>
              </a:rPr>
              <a:t>المصادر يمكن للباحث الحصول على المشكلة منها وهي كما يأتي: </a:t>
            </a:r>
          </a:p>
          <a:p>
            <a:pPr marL="0" indent="0" algn="just" rtl="1">
              <a:lnSpc>
                <a:spcPct val="150000"/>
              </a:lnSpc>
              <a:buClr>
                <a:srgbClr val="FF0000"/>
              </a:buClr>
              <a:buNone/>
            </a:pPr>
            <a:r>
              <a:rPr lang="ar-IQ" sz="1600" b="1" dirty="0"/>
              <a:t>1</a:t>
            </a:r>
            <a:r>
              <a:rPr lang="ar-IQ" sz="1800" b="1" dirty="0"/>
              <a:t>.الملاحظة :   </a:t>
            </a:r>
            <a:r>
              <a:rPr lang="ar-IQ" sz="2000" b="1" dirty="0">
                <a:solidFill>
                  <a:schemeClr val="tx1"/>
                </a:solidFill>
              </a:rPr>
              <a:t>وهي مشاهدة الظواهر أو الحوادث ومراقبتها على ما هي عليه بغية تحويلها إلى حوادث علمية.</a:t>
            </a:r>
            <a:endParaRPr lang="ar-IQ" sz="1800" b="1" dirty="0">
              <a:solidFill>
                <a:schemeClr val="tx1"/>
              </a:solidFill>
            </a:endParaRPr>
          </a:p>
          <a:p>
            <a:pPr marL="0" indent="0" algn="just" rtl="1">
              <a:lnSpc>
                <a:spcPct val="150000"/>
              </a:lnSpc>
              <a:buClr>
                <a:srgbClr val="FF0000"/>
              </a:buClr>
              <a:buNone/>
            </a:pPr>
            <a:r>
              <a:rPr lang="ar-IQ" sz="1800" b="1" dirty="0"/>
              <a:t>2.المسح والدراسة الميدانية الأولية</a:t>
            </a:r>
            <a:r>
              <a:rPr lang="ar-IQ" sz="1100" b="1" dirty="0">
                <a:solidFill>
                  <a:schemeClr val="tx1"/>
                </a:solidFill>
              </a:rPr>
              <a:t>:  </a:t>
            </a:r>
            <a:r>
              <a:rPr lang="ar-IQ" sz="1600" b="1" dirty="0">
                <a:solidFill>
                  <a:schemeClr val="tx1"/>
                </a:solidFill>
              </a:rPr>
              <a:t>ويمكن للباحث الحصول على مشكلة من خلال إجراء </a:t>
            </a:r>
            <a:r>
              <a:rPr lang="ar-IQ" sz="1600" b="1" dirty="0" err="1">
                <a:solidFill>
                  <a:schemeClr val="tx1"/>
                </a:solidFill>
              </a:rPr>
              <a:t>المسوحات</a:t>
            </a:r>
            <a:r>
              <a:rPr lang="ar-IQ" sz="1600" b="1" dirty="0">
                <a:solidFill>
                  <a:schemeClr val="tx1"/>
                </a:solidFill>
              </a:rPr>
              <a:t> والدراسات لكل مكونات المجتمع ومؤسساته .</a:t>
            </a:r>
            <a:endParaRPr lang="ar-IQ" sz="1100" b="1" dirty="0">
              <a:solidFill>
                <a:schemeClr val="tx1"/>
              </a:solidFill>
            </a:endParaRPr>
          </a:p>
          <a:p>
            <a:pPr marL="0" indent="0" algn="just" rtl="1">
              <a:lnSpc>
                <a:spcPct val="150000"/>
              </a:lnSpc>
              <a:buClr>
                <a:srgbClr val="FF0000"/>
              </a:buClr>
              <a:buNone/>
            </a:pPr>
            <a:r>
              <a:rPr lang="ar-IQ" sz="1800" b="1" dirty="0"/>
              <a:t>3.الخبرة والدراية الشخصية: </a:t>
            </a:r>
            <a:r>
              <a:rPr lang="ar-IQ" sz="1800" b="1" dirty="0">
                <a:solidFill>
                  <a:schemeClr val="tx1"/>
                </a:solidFill>
              </a:rPr>
              <a:t>خلال توافر الخبرة والدراية والدافعية والإصرار والرغبة في التعرف على أسباب هذه المواقف والصعوبات التي    تواجهه وهي التي تجعلها مشكلات صالحة للبحث والدراسة . </a:t>
            </a:r>
          </a:p>
          <a:p>
            <a:pPr marL="0" indent="0" algn="just" rtl="1">
              <a:lnSpc>
                <a:spcPct val="150000"/>
              </a:lnSpc>
              <a:buClr>
                <a:srgbClr val="FF0000"/>
              </a:buClr>
              <a:buNone/>
            </a:pPr>
            <a:r>
              <a:rPr lang="ar-IQ" sz="1800" b="1" dirty="0"/>
              <a:t>4.	القراءة والاطلاع:</a:t>
            </a:r>
            <a:r>
              <a:rPr lang="ar-IQ" sz="1800" b="1" dirty="0">
                <a:solidFill>
                  <a:schemeClr val="tx1"/>
                </a:solidFill>
              </a:rPr>
              <a:t> يمكن الحصول على مصادر المشكلات من خلال القراءة والاطلاع للمواقف والحالات التي وردت في بحوث وكتابات الآخرين </a:t>
            </a:r>
          </a:p>
          <a:p>
            <a:pPr marL="0" indent="0" algn="just" rtl="1">
              <a:lnSpc>
                <a:spcPct val="150000"/>
              </a:lnSpc>
              <a:buClr>
                <a:srgbClr val="FF0000"/>
              </a:buClr>
              <a:buNone/>
            </a:pPr>
            <a:r>
              <a:rPr lang="ar-IQ" sz="1800" b="1" dirty="0"/>
              <a:t>5.	الأبحاث السابقة:  </a:t>
            </a:r>
            <a:r>
              <a:rPr lang="ar-IQ" sz="1800" b="1" dirty="0">
                <a:solidFill>
                  <a:schemeClr val="tx1"/>
                </a:solidFill>
              </a:rPr>
              <a:t>والتي يقوم بها بعض الباحثين لا يتوصلون فيها إلى نتائج أو توصلوا إلى نتائج محددة أو وصلوا إلى مستوى أو حدود معينة من البحث، يمكن لباحثين آخرين استكمال جهودهم البحثية أو إعادة تفسير وتحليل الجزء الذي لم يتم التوصل فيه إلى نتائج. </a:t>
            </a:r>
            <a:endParaRPr lang="en-GB" sz="1800" b="1" dirty="0">
              <a:solidFill>
                <a:schemeClr val="tx1"/>
              </a:solidFill>
            </a:endParaRPr>
          </a:p>
          <a:p>
            <a:pPr marL="0" indent="0" algn="r" rtl="1">
              <a:buClr>
                <a:srgbClr val="FF0000"/>
              </a:buClr>
              <a:buNone/>
            </a:pPr>
            <a:endParaRPr lang="ar-IQ" sz="1800" b="1" dirty="0"/>
          </a:p>
          <a:p>
            <a:pPr marL="0" indent="0" algn="r" rtl="1">
              <a:lnSpc>
                <a:spcPct val="170000"/>
              </a:lnSpc>
              <a:buNone/>
            </a:pPr>
            <a:endParaRPr lang="ar-IQ" sz="1600" b="1" dirty="0"/>
          </a:p>
        </p:txBody>
      </p:sp>
    </p:spTree>
    <p:extLst>
      <p:ext uri="{BB962C8B-B14F-4D97-AF65-F5344CB8AC3E}">
        <p14:creationId xmlns:p14="http://schemas.microsoft.com/office/powerpoint/2010/main" val="3847339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search Presentation.potx" id="{56FA722C-F846-4CAB-B731-AD623A5E3E2F}" vid="{D64B6417-52F1-44C8-A69F-2D9066A046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Research presentation</Template>
  <TotalTime>0</TotalTime>
  <Words>1334</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Franklin Gothic Book</vt:lpstr>
      <vt:lpstr>Segoe UI</vt:lpstr>
      <vt:lpstr>Times New Roman</vt:lpstr>
      <vt:lpstr>Office Theme</vt:lpstr>
      <vt:lpstr>خطة البحث العلمي ( المنهجية)</vt:lpstr>
      <vt:lpstr>منهجية البحث او خطة البحث : هي المسار او خريطة التي يستخدمها الباحث وتمثل تقريرا وافي من خلال جمع المعلومات الأولية لموضوع البحث ضمن مجال دراسته</vt:lpstr>
      <vt:lpstr>PowerPoint Presentation</vt:lpstr>
      <vt:lpstr>استهداف سعر الفائدة واثره في الاستقرار النقدي بالعراق للمده 1990 - 2011</vt:lpstr>
      <vt:lpstr>2- مقدمة البحث: النقاط الأساسية للمقدمة : </vt:lpstr>
      <vt:lpstr>3 : الهدف من اختيار موضوع البحث:  ويتضمن الهدف أو أهداف البحث الفقرات الآتية :  </vt:lpstr>
      <vt:lpstr>4- تحديد مشكلة البحث                        </vt:lpstr>
      <vt:lpstr>PowerPoint Presentation</vt:lpstr>
      <vt:lpstr>PowerPoint Presentation</vt:lpstr>
      <vt:lpstr>5 : وضع أو بناء الفروضHypothesis  :  Hypo معنىاها اقل      thesisمعنىاها  أطروحة  </vt:lpstr>
      <vt:lpstr>عنوان بحث  استهداف سعر الفائدة واثره في الاستقرار النقدي بالعراق للمده 1990 -2011</vt:lpstr>
      <vt:lpstr>6 : اختبار الفروض:</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2019-03-14T17:21:16Z</dcterms:created>
  <dcterms:modified xsi:type="dcterms:W3CDTF">2019-04-20T20:52:55Z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2018-08-20T21:31:52.5878850Z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