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9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smtClean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4800" b="1" smtClean="0"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Probability Theory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ar-IQ" sz="5400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2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Solution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053" y="7212169"/>
            <a:ext cx="9411533" cy="2372932"/>
          </a:xfrm>
        </p:spPr>
        <p:txBody>
          <a:bodyPr/>
          <a:lstStyle/>
          <a:p>
            <a:pPr algn="l"/>
            <a:endParaRPr lang="ar-IQ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87887" y="198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06212"/>
              </p:ext>
            </p:extLst>
          </p:nvPr>
        </p:nvGraphicFramePr>
        <p:xfrm>
          <a:off x="1375117" y="2178224"/>
          <a:ext cx="2724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2705100" imgH="406400" progId="Equation.3">
                  <p:embed/>
                </p:oleObj>
              </mc:Choice>
              <mc:Fallback>
                <p:oleObj name="Equation" r:id="rId3" imgW="27051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117" y="2178224"/>
                        <a:ext cx="2724150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887" y="23929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9410" y="16147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99992"/>
              </p:ext>
            </p:extLst>
          </p:nvPr>
        </p:nvGraphicFramePr>
        <p:xfrm>
          <a:off x="1375117" y="2758711"/>
          <a:ext cx="2334861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1828800" imgH="419100" progId="Equation.3">
                  <p:embed/>
                </p:oleObj>
              </mc:Choice>
              <mc:Fallback>
                <p:oleObj name="Equation" r:id="rId5" imgW="1828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117" y="2758711"/>
                        <a:ext cx="2334861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9410" y="20338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1063752" y="43355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7852"/>
              </p:ext>
            </p:extLst>
          </p:nvPr>
        </p:nvGraphicFramePr>
        <p:xfrm>
          <a:off x="1375117" y="3305192"/>
          <a:ext cx="15811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7" imgW="1574800" imgH="419100" progId="Equation.3">
                  <p:embed/>
                </p:oleObj>
              </mc:Choice>
              <mc:Fallback>
                <p:oleObj name="Equation" r:id="rId7" imgW="1574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117" y="3305192"/>
                        <a:ext cx="15811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56187" y="74243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481070" y="37000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921022"/>
              </p:ext>
            </p:extLst>
          </p:nvPr>
        </p:nvGraphicFramePr>
        <p:xfrm>
          <a:off x="1481070" y="3700094"/>
          <a:ext cx="1009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9" imgW="1002865" imgH="418918" progId="Equation.3">
                  <p:embed/>
                </p:oleObj>
              </mc:Choice>
              <mc:Fallback>
                <p:oleObj name="Equation" r:id="rId9" imgW="1002865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070" y="3700094"/>
                        <a:ext cx="10096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481070" y="41191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4995859" y="3244334"/>
            <a:ext cx="2200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Then, P(x) is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p.m.f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IQ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353183" y="44287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020699"/>
              </p:ext>
            </p:extLst>
          </p:nvPr>
        </p:nvGraphicFramePr>
        <p:xfrm>
          <a:off x="1382713" y="4429125"/>
          <a:ext cx="1947862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1" imgW="1942920" imgH="215640" progId="Equation.3">
                  <p:embed/>
                </p:oleObj>
              </mc:Choice>
              <mc:Fallback>
                <p:oleObj name="Equation" r:id="rId11" imgW="194292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4429125"/>
                        <a:ext cx="1947862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353183" y="46478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4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/>
              <a:t>Example</a:t>
            </a:r>
            <a:br>
              <a:rPr lang="en-US" b="1" u="sng" dirty="0" smtClean="0"/>
            </a:br>
            <a:r>
              <a:rPr lang="en-US" sz="4000" dirty="0"/>
              <a:t>Show that P(x) is a </a:t>
            </a:r>
            <a:r>
              <a:rPr lang="en-US" sz="4000" dirty="0" err="1"/>
              <a:t>p.m.f</a:t>
            </a:r>
            <a:r>
              <a:rPr lang="en-US" sz="4000" dirty="0"/>
              <a:t>.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596" y="8615966"/>
            <a:ext cx="10035347" cy="2682017"/>
          </a:xfrm>
        </p:spPr>
        <p:txBody>
          <a:bodyPr/>
          <a:lstStyle/>
          <a:p>
            <a:pPr lvl="6"/>
            <a:endParaRPr lang="ar-IQ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9848" y="20939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384795"/>
              </p:ext>
            </p:extLst>
          </p:nvPr>
        </p:nvGraphicFramePr>
        <p:xfrm>
          <a:off x="1069848" y="1931831"/>
          <a:ext cx="1676400" cy="619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1663700" imgH="457200" progId="Equation.3">
                  <p:embed/>
                </p:oleObj>
              </mc:Choice>
              <mc:Fallback>
                <p:oleObj name="Equation" r:id="rId3" imgW="16637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848" y="1931831"/>
                        <a:ext cx="1676400" cy="619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9848" y="2551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9848" y="30318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kumimoji="0" lang="en-US" altLang="ar-IQ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value of P(x) ≥ 0</a:t>
            </a:r>
            <a:endParaRPr kumimoji="0" lang="en-US" altLang="ar-IQ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667443"/>
              </p:ext>
            </p:extLst>
          </p:nvPr>
        </p:nvGraphicFramePr>
        <p:xfrm>
          <a:off x="1069848" y="3489007"/>
          <a:ext cx="1571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5" imgW="1562100" imgH="419100" progId="Equation.3">
                  <p:embed/>
                </p:oleObj>
              </mc:Choice>
              <mc:Fallback>
                <p:oleObj name="Equation" r:id="rId5" imgW="15621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848" y="3489007"/>
                        <a:ext cx="15716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55648" y="3917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>
          <a:xfrm>
            <a:off x="4224139" y="4238689"/>
            <a:ext cx="214674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Then, P(x) is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p.m.f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CHAPTER One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/>
              <a:t>Set Theory</a:t>
            </a:r>
            <a:endParaRPr lang="ar-IQ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2153920"/>
          </a:xfrm>
        </p:spPr>
        <p:txBody>
          <a:bodyPr>
            <a:normAutofit fontScale="85000" lnSpcReduction="20000"/>
          </a:bodyPr>
          <a:lstStyle/>
          <a:p>
            <a:pPr lvl="1" rtl="0"/>
            <a:r>
              <a:rPr lang="en-US" sz="2400" b="1" dirty="0"/>
              <a:t>Review   </a:t>
            </a:r>
            <a:endParaRPr lang="en-US" sz="1600" dirty="0"/>
          </a:p>
          <a:p>
            <a:pPr lvl="1" rtl="0"/>
            <a:r>
              <a:rPr lang="en-US" sz="2400" b="1" dirty="0"/>
              <a:t>    Ordered Pairs and Product Sets   </a:t>
            </a:r>
            <a:endParaRPr lang="en-US" sz="1600" dirty="0"/>
          </a:p>
          <a:p>
            <a:pPr lvl="1" rtl="0"/>
            <a:r>
              <a:rPr lang="en-US" sz="2400" b="1" dirty="0"/>
              <a:t>    Relations  </a:t>
            </a:r>
            <a:endParaRPr lang="en-US" sz="1600" dirty="0"/>
          </a:p>
          <a:p>
            <a:pPr lvl="1" rtl="0"/>
            <a:r>
              <a:rPr lang="en-US" sz="2400" b="1" dirty="0"/>
              <a:t>    Venn diagrams   </a:t>
            </a:r>
            <a:endParaRPr lang="en-US" sz="1600" dirty="0"/>
          </a:p>
          <a:p>
            <a:pPr lvl="1" rtl="0"/>
            <a:r>
              <a:rPr lang="en-US" sz="2400" b="1" dirty="0"/>
              <a:t>    Tree diagram    </a:t>
            </a:r>
            <a:endParaRPr lang="en-US" sz="1600" dirty="0"/>
          </a:p>
          <a:p>
            <a:pPr lvl="1" rtl="0"/>
            <a:r>
              <a:rPr lang="en-US" sz="2400" b="1" dirty="0"/>
              <a:t>    Application of Set Theory</a:t>
            </a:r>
            <a:endParaRPr lang="en-US" sz="1600" dirty="0"/>
          </a:p>
          <a:p>
            <a:r>
              <a:rPr lang="en-US" sz="2400" b="1" dirty="0"/>
              <a:t>   </a:t>
            </a:r>
            <a:r>
              <a:rPr lang="en-US" sz="2400" b="1" dirty="0" smtClean="0"/>
              <a:t>                                              </a:t>
            </a:r>
            <a:r>
              <a:rPr lang="en-US" sz="2400" b="1" dirty="0"/>
              <a:t>Problems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61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/>
              <a:t>CHAPTER Two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Counting Techniques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Arrangements         </a:t>
            </a:r>
            <a:endParaRPr lang="en-US" dirty="0"/>
          </a:p>
          <a:p>
            <a:pPr algn="l"/>
            <a:r>
              <a:rPr lang="en-US" b="1" dirty="0"/>
              <a:t>2.2     Permutations          </a:t>
            </a:r>
            <a:endParaRPr lang="en-US" dirty="0"/>
          </a:p>
          <a:p>
            <a:pPr algn="l"/>
            <a:r>
              <a:rPr lang="en-US" b="1" dirty="0"/>
              <a:t>2.3     The Multiplication Principle</a:t>
            </a:r>
            <a:endParaRPr lang="en-US" dirty="0"/>
          </a:p>
          <a:p>
            <a:pPr algn="l"/>
            <a:r>
              <a:rPr lang="en-US" b="1" dirty="0"/>
              <a:t>2.4     Permutation of Objects That Are Not All Different   </a:t>
            </a:r>
            <a:endParaRPr lang="en-US" dirty="0"/>
          </a:p>
          <a:p>
            <a:pPr algn="l"/>
            <a:r>
              <a:rPr lang="en-US" b="1" dirty="0"/>
              <a:t>2.5     The Addition Principle                           </a:t>
            </a:r>
            <a:endParaRPr lang="en-US" dirty="0"/>
          </a:p>
          <a:p>
            <a:pPr algn="l"/>
            <a:r>
              <a:rPr lang="en-US" b="1" dirty="0"/>
              <a:t>2.6     Combination   </a:t>
            </a:r>
            <a:endParaRPr lang="en-US" dirty="0"/>
          </a:p>
          <a:p>
            <a:pPr algn="l"/>
            <a:r>
              <a:rPr lang="en-US" b="1" dirty="0"/>
              <a:t>2.7     Problems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26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CHAPTER Three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Probability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/>
              <a:t>3.1     </a:t>
            </a:r>
            <a:r>
              <a:rPr lang="en-US" sz="2800" b="1" dirty="0"/>
              <a:t>Random Experiment &amp; Sample Space Events    </a:t>
            </a:r>
            <a:endParaRPr lang="en-US" sz="2800" dirty="0"/>
          </a:p>
          <a:p>
            <a:pPr algn="l"/>
            <a:r>
              <a:rPr lang="en-US" sz="3600" b="1" dirty="0"/>
              <a:t>3.2     Types of Events           </a:t>
            </a:r>
            <a:endParaRPr lang="en-US" sz="3600" dirty="0"/>
          </a:p>
          <a:p>
            <a:pPr algn="l"/>
            <a:r>
              <a:rPr lang="en-US" sz="3600" b="1" dirty="0"/>
              <a:t>3.3     Axioms of Probability   </a:t>
            </a:r>
            <a:endParaRPr lang="en-US" sz="3600" dirty="0"/>
          </a:p>
          <a:p>
            <a:pPr algn="l"/>
            <a:r>
              <a:rPr lang="en-US" sz="3600" b="1" dirty="0"/>
              <a:t>3.4     Problems                   </a:t>
            </a:r>
            <a:endParaRPr lang="en-US" sz="3600" dirty="0"/>
          </a:p>
          <a:p>
            <a:pPr algn="l"/>
            <a:r>
              <a:rPr lang="en-US" sz="3600" b="1" dirty="0"/>
              <a:t> </a:t>
            </a:r>
            <a:endParaRPr lang="en-US" sz="36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30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CHAPTER </a:t>
            </a:r>
            <a:r>
              <a:rPr lang="en-US" sz="3100" b="1" dirty="0"/>
              <a:t>Four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/>
              <a:t>Conditional Probability and Independency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b="1" dirty="0"/>
              <a:t>4.1     Definition Independent Events</a:t>
            </a:r>
            <a:endParaRPr lang="en-US" sz="3200" b="1" dirty="0" smtClean="0"/>
          </a:p>
          <a:p>
            <a:pPr algn="l"/>
            <a:r>
              <a:rPr lang="en-US" sz="3200" b="1" dirty="0" smtClean="0"/>
              <a:t>4.2     </a:t>
            </a:r>
            <a:r>
              <a:rPr lang="en-US" sz="3200" b="1" dirty="0"/>
              <a:t>Conditional Probability                 </a:t>
            </a:r>
            <a:endParaRPr lang="en-US" sz="3200" dirty="0"/>
          </a:p>
          <a:p>
            <a:pPr algn="l"/>
            <a:r>
              <a:rPr lang="en-US" sz="3200" b="1" dirty="0"/>
              <a:t>4.3     Three Conditional Events or More   </a:t>
            </a:r>
            <a:endParaRPr lang="en-US" sz="3200" dirty="0"/>
          </a:p>
          <a:p>
            <a:pPr algn="l"/>
            <a:r>
              <a:rPr lang="en-US" sz="3200" b="1" dirty="0"/>
              <a:t>4.4     Bayes Law              </a:t>
            </a:r>
            <a:endParaRPr lang="en-US" sz="3200" dirty="0"/>
          </a:p>
          <a:p>
            <a:pPr algn="l"/>
            <a:r>
              <a:rPr lang="en-US" sz="3200" b="1" dirty="0"/>
              <a:t>4.5     Problems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807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CHAPTER </a:t>
            </a:r>
            <a:r>
              <a:rPr lang="en-US" sz="3600" b="1" dirty="0"/>
              <a:t>Five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Frequency Distribution &amp; Its Characteristics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/>
              <a:t>5.1     Frequency distribution     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/>
              <a:t>5.2     Types of Class –Intervals   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/>
              <a:t>5.3     Exclusive and Inclusive Class-Intervals  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/>
              <a:t>5.4     Cumulative Relative Frequency and  Cumulative </a:t>
            </a:r>
            <a:r>
              <a:rPr lang="en-US" sz="2400" b="1" dirty="0" err="1"/>
              <a:t>istribution</a:t>
            </a:r>
            <a:r>
              <a:rPr lang="en-US" sz="2400" b="1" dirty="0"/>
              <a:t> Function   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/>
              <a:t>5.5     Probability Mass Function (</a:t>
            </a:r>
            <a:r>
              <a:rPr lang="en-US" sz="2400" b="1" dirty="0" err="1"/>
              <a:t>p.m.f</a:t>
            </a:r>
            <a:r>
              <a:rPr lang="en-US" sz="2400" b="1" dirty="0"/>
              <a:t>.)            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/>
              <a:t>5.6     Probability Density Function (</a:t>
            </a:r>
            <a:r>
              <a:rPr lang="en-US" sz="2400" b="1" dirty="0" err="1"/>
              <a:t>p.d.f</a:t>
            </a:r>
            <a:r>
              <a:rPr lang="en-US" sz="2400" b="1" dirty="0"/>
              <a:t>.)           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b="1" dirty="0"/>
              <a:t>5.7     Cumulative Distribution Function (C.D.F.)  5.8      Problems </a:t>
            </a:r>
            <a:endParaRPr lang="en-US" sz="2400" dirty="0"/>
          </a:p>
          <a:p>
            <a:pPr marL="0" indent="0" algn="l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9653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References               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1400" b="1" dirty="0"/>
              <a:t> </a:t>
            </a:r>
            <a:r>
              <a:rPr lang="en-US" sz="1400" dirty="0"/>
              <a:t/>
            </a:r>
            <a:br>
              <a:rPr lang="en-US" sz="1400" dirty="0"/>
            </a:br>
            <a:endParaRPr lang="ar-IQ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/>
              <a:t>Appendix      Tables             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39256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Probability Mass Function (</a:t>
            </a:r>
            <a:r>
              <a:rPr lang="en-US" sz="2000" b="1" u="sng" dirty="0" err="1"/>
              <a:t>p.m.f</a:t>
            </a:r>
            <a:r>
              <a:rPr lang="en-US" sz="2000" b="1" u="sng" dirty="0"/>
              <a:t>.)</a:t>
            </a:r>
            <a:r>
              <a:rPr lang="en-US" sz="2000" dirty="0"/>
              <a:t/>
            </a:r>
            <a:br>
              <a:rPr lang="en-US" sz="2000" dirty="0"/>
            </a:b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</a:t>
            </a:r>
            <a:r>
              <a:rPr lang="en-US" b="1" dirty="0"/>
              <a:t>X</a:t>
            </a:r>
            <a:r>
              <a:rPr lang="en-US" dirty="0"/>
              <a:t> is a discrete random variable (</a:t>
            </a:r>
            <a:r>
              <a:rPr lang="en-US" dirty="0" err="1"/>
              <a:t>d.r.v</a:t>
            </a:r>
            <a:r>
              <a:rPr lang="en-US" dirty="0"/>
              <a:t>.) which takes values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.</a:t>
            </a:r>
          </a:p>
          <a:p>
            <a:pPr algn="l" rtl="0"/>
            <a:r>
              <a:rPr lang="en-US" dirty="0"/>
              <a:t>corresponding probabilities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p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.</a:t>
            </a:r>
          </a:p>
          <a:p>
            <a:pPr algn="l" rtl="0"/>
            <a:r>
              <a:rPr lang="en-US" sz="2800" baseline="-25000" dirty="0" smtClean="0"/>
              <a:t>If p(x)=x    v x</a:t>
            </a:r>
            <a:r>
              <a:rPr lang="el-G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l" rtl="0"/>
            <a:r>
              <a:rPr lang="en-US" sz="2800" dirty="0"/>
              <a:t>then P(x) takes values: p</a:t>
            </a:r>
            <a:r>
              <a:rPr lang="en-US" sz="2800" baseline="-25000" dirty="0"/>
              <a:t>1</a:t>
            </a:r>
            <a:r>
              <a:rPr lang="en-US" sz="2800" dirty="0"/>
              <a:t>, p</a:t>
            </a:r>
            <a:r>
              <a:rPr lang="en-US" sz="2800" baseline="-25000" dirty="0"/>
              <a:t>2</a:t>
            </a:r>
            <a:r>
              <a:rPr lang="en-US" sz="2800" dirty="0"/>
              <a:t>, p</a:t>
            </a:r>
            <a:r>
              <a:rPr lang="en-US" sz="2800" baseline="-25000" dirty="0"/>
              <a:t>3</a:t>
            </a:r>
            <a:r>
              <a:rPr lang="en-US" sz="2800" dirty="0"/>
              <a:t>, …, </a:t>
            </a:r>
            <a:r>
              <a:rPr lang="en-US" sz="2800" dirty="0" err="1"/>
              <a:t>p</a:t>
            </a:r>
            <a:r>
              <a:rPr lang="en-US" sz="2800" baseline="-25000" dirty="0" err="1"/>
              <a:t>n</a:t>
            </a:r>
            <a:r>
              <a:rPr lang="en-US" sz="2800" dirty="0"/>
              <a:t> respectively. P(x) will be </a:t>
            </a:r>
            <a:r>
              <a:rPr lang="en-US" sz="2800" dirty="0" err="1"/>
              <a:t>p.m.f</a:t>
            </a:r>
            <a:r>
              <a:rPr lang="en-US" sz="2800" dirty="0"/>
              <a:t>. of </a:t>
            </a:r>
            <a:r>
              <a:rPr lang="en-US" sz="2800" b="1" dirty="0"/>
              <a:t>X</a:t>
            </a:r>
            <a:r>
              <a:rPr lang="en-US" sz="2800" dirty="0"/>
              <a:t>, if:</a:t>
            </a:r>
          </a:p>
          <a:p>
            <a:pPr algn="l" rtl="0"/>
            <a:endParaRPr lang="en-US" sz="2800" baseline="-25000" dirty="0" smtClean="0"/>
          </a:p>
          <a:p>
            <a:pPr algn="l" rtl="0"/>
            <a:endParaRPr lang="en-US" sz="2800" baseline="-25000" dirty="0" smtClean="0"/>
          </a:p>
          <a:p>
            <a:pPr algn="l" rtl="0"/>
            <a:endParaRPr lang="en-US" baseline="-25000" dirty="0" smtClean="0"/>
          </a:p>
          <a:p>
            <a:pPr algn="l" rtl="0"/>
            <a:endParaRPr lang="en-US" baseline="-25000" dirty="0" smtClean="0">
              <a:cs typeface="+mj-cs"/>
            </a:endParaRPr>
          </a:p>
          <a:p>
            <a:pPr algn="l" rtl="0"/>
            <a:endParaRPr lang="en-US" baseline="-25000" dirty="0" smtClean="0">
              <a:cs typeface="+mj-cs"/>
            </a:endParaRPr>
          </a:p>
          <a:p>
            <a:pPr algn="l" rtl="0"/>
            <a:endParaRPr lang="ar-IQ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1376023" y="4526923"/>
          <a:ext cx="2130250" cy="392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600200" imgH="215900" progId="Equation.3">
                  <p:embed/>
                </p:oleObj>
              </mc:Choice>
              <mc:Fallback>
                <p:oleObj name="Equation" r:id="rId3" imgW="1600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023" y="4526923"/>
                        <a:ext cx="2130250" cy="392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1880314" y="5134236"/>
          <a:ext cx="1481071" cy="1037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774360" imgH="545760" progId="Equation.3">
                  <p:embed/>
                </p:oleObj>
              </mc:Choice>
              <mc:Fallback>
                <p:oleObj name="Equation" r:id="rId5" imgW="7743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314" y="5134236"/>
                        <a:ext cx="1481071" cy="10379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5949966" y="-356175"/>
            <a:ext cx="29206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ar-IQ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ar-IQ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ar-IQ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ar-IQ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0" y="1219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62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/>
            <a:r>
              <a:rPr lang="en-US" sz="2800" dirty="0" smtClean="0"/>
              <a:t>Example</a:t>
            </a:r>
            <a:br>
              <a:rPr lang="en-US" sz="2800" dirty="0" smtClean="0"/>
            </a:br>
            <a:r>
              <a:rPr lang="en-US" sz="2400" dirty="0"/>
              <a:t>For random variable </a:t>
            </a:r>
            <a:r>
              <a:rPr lang="en-US" sz="2400" b="1" dirty="0"/>
              <a:t>X</a:t>
            </a:r>
            <a:r>
              <a:rPr lang="en-US" sz="2400" dirty="0"/>
              <a:t> according to the following (</a:t>
            </a:r>
            <a:r>
              <a:rPr lang="en-US" sz="2400" b="1" dirty="0" err="1"/>
              <a:t>pmf</a:t>
            </a:r>
            <a:r>
              <a:rPr lang="en-US" sz="2400" dirty="0"/>
              <a:t>),  and </a:t>
            </a:r>
            <a:r>
              <a:rPr lang="en-US" sz="2400" b="1" dirty="0"/>
              <a:t>(0 &lt; p &lt; 1</a:t>
            </a:r>
            <a:r>
              <a:rPr lang="en-US" sz="2400" b="1" dirty="0" smtClean="0"/>
              <a:t>)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1. Show </a:t>
            </a:r>
            <a:r>
              <a:rPr lang="en-US" sz="2400" dirty="0"/>
              <a:t>that P(x) is </a:t>
            </a:r>
            <a:r>
              <a:rPr lang="en-US" sz="2400" dirty="0" err="1"/>
              <a:t>p.m.f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smtClean="0"/>
              <a:t>            2. Find </a:t>
            </a:r>
            <a:r>
              <a:rPr lang="en-US" sz="2400" dirty="0" err="1"/>
              <a:t>Pr</a:t>
            </a:r>
            <a:r>
              <a:rPr lang="en-US" sz="2400" dirty="0"/>
              <a:t>(0≤x&lt;1).</a:t>
            </a:r>
            <a:br>
              <a:rPr lang="en-US" sz="2400" dirty="0"/>
            </a:br>
            <a:r>
              <a:rPr lang="en-US" sz="2400" dirty="0" smtClean="0"/>
              <a:t>  </a:t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162" y="7424941"/>
            <a:ext cx="9959119" cy="4467514"/>
          </a:xfrm>
        </p:spPr>
        <p:txBody>
          <a:bodyPr/>
          <a:lstStyle/>
          <a:p>
            <a:pPr marL="0" indent="0" algn="l">
              <a:buNone/>
            </a:pPr>
            <a:endParaRPr lang="ar-IQ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55314" y="3356105"/>
            <a:ext cx="1207166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55314" y="3768229"/>
          <a:ext cx="2395470" cy="94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2400300" imgH="863600" progId="Equation.3">
                  <p:embed/>
                </p:oleObj>
              </mc:Choice>
              <mc:Fallback>
                <p:oleObj name="Equation" r:id="rId3" imgW="24003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314" y="3768229"/>
                        <a:ext cx="2395470" cy="945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55314" y="4213355"/>
            <a:ext cx="1207166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61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55</TotalTime>
  <Words>241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Aharoni</vt:lpstr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Microsoft Equation 3.0</vt:lpstr>
      <vt:lpstr>Introduction</vt:lpstr>
      <vt:lpstr>CHAPTER One Set Theory</vt:lpstr>
      <vt:lpstr>CHAPTER Two Counting Techniques</vt:lpstr>
      <vt:lpstr>CHAPTER Three Probability</vt:lpstr>
      <vt:lpstr> CHAPTER Four Conditional Probability and Independency  </vt:lpstr>
      <vt:lpstr> CHAPTER Five Frequency Distribution &amp; Its Characteristics  </vt:lpstr>
      <vt:lpstr> References                       </vt:lpstr>
      <vt:lpstr>Probability Mass Function (p.m.f.) </vt:lpstr>
      <vt:lpstr>Example For random variable X according to the following (pmf),  and (0 &lt; p &lt; 1),              1. Show that P(x) is p.m.f.             2. Find Pr(0≤x&lt;1).    </vt:lpstr>
      <vt:lpstr>Solution </vt:lpstr>
      <vt:lpstr>Example Show that P(x) is a p.m.f.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Set Theory</dc:title>
  <dc:creator>max</dc:creator>
  <cp:lastModifiedBy>max</cp:lastModifiedBy>
  <cp:revision>11</cp:revision>
  <dcterms:created xsi:type="dcterms:W3CDTF">2019-05-05T07:24:56Z</dcterms:created>
  <dcterms:modified xsi:type="dcterms:W3CDTF">2019-05-05T08:20:02Z</dcterms:modified>
</cp:coreProperties>
</file>