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tistics" TargetMode="External"/><Relationship Id="rId2" Type="http://schemas.openxmlformats.org/officeDocument/2006/relationships/hyperlink" Target="https://en.wikipedia.org/wiki/Probability_theo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nterval_(mathematics)" TargetMode="External"/><Relationship Id="rId5" Type="http://schemas.openxmlformats.org/officeDocument/2006/relationships/hyperlink" Target="https://en.wikipedia.org/wiki/Probability_distributions" TargetMode="External"/><Relationship Id="rId4" Type="http://schemas.openxmlformats.org/officeDocument/2006/relationships/hyperlink" Target="https://en.wikipedia.org/wiki/Symmetric_distribu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ximum_likelihood" TargetMode="External"/><Relationship Id="rId2" Type="http://schemas.openxmlformats.org/officeDocument/2006/relationships/hyperlink" Target="https://en.wikipedia.org/wiki/Probability_density_fun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Cumulative_distribution_func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/>
              <a:t>Chapter Three</a:t>
            </a:r>
            <a:br>
              <a:rPr lang="en-US" b="1" dirty="0"/>
            </a:br>
            <a:r>
              <a:rPr lang="en-US" b="1" dirty="0"/>
              <a:t>Continuous Distributions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4164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1800" b="1" dirty="0"/>
              <a:t>Example 3.1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Suppose in a quiz there are 30 participants. A question is given to all 30 participants and the time allowed to answer it in 25 seconds. Find the probability of participants responds within 6 </a:t>
            </a:r>
            <a:r>
              <a:rPr lang="en-US" sz="1800" dirty="0" smtClean="0"/>
              <a:t>seconds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algn="l" rtl="0" fontAlgn="base"/>
                <a:r>
                  <a:rPr lang="en-US" b="1" dirty="0"/>
                  <a:t>Solution:</a:t>
                </a:r>
                <a:endParaRPr lang="en-US" dirty="0"/>
              </a:p>
              <a:p>
                <a:pPr algn="l" rtl="0" fontAlgn="base"/>
                <a:r>
                  <a:rPr lang="en-US" dirty="0" smtClean="0"/>
                  <a:t>Given </a:t>
                </a:r>
                <a:r>
                  <a:rPr lang="en-US" dirty="0"/>
                  <a:t>Interval of probability distribution = [0 seconds, 25 seconds</a:t>
                </a:r>
                <a:r>
                  <a:rPr lang="en-US" dirty="0" smtClean="0"/>
                  <a:t>]</a:t>
                </a:r>
              </a:p>
              <a:p>
                <a:pPr algn="l" rtl="0" fontAlgn="base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≤&amp;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algn="l" rtl="0" fontAlgn="base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≤&amp;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algn="l" rtl="0" fontAlgn="base"/>
                <a:r>
                  <a:rPr lang="en-US" dirty="0"/>
                  <a:t>The probability P(x&lt;6) </a:t>
                </a:r>
              </a:p>
              <a:p>
                <a:pPr algn="l" rtl="0" fontAlgn="base"/>
                <a:r>
                  <a:rPr lang="ar-IQ" dirty="0"/>
                  <a:t> </a:t>
                </a:r>
                <a:endParaRPr lang="en-US" dirty="0"/>
              </a:p>
              <a:p>
                <a:pPr algn="l" rtl="0" fontAlgn="base"/>
                <a:r>
                  <a:rPr lang="en-US" dirty="0"/>
                  <a:t>The probability ratio = 625</a:t>
                </a:r>
              </a:p>
              <a:p>
                <a:pPr algn="l" rtl="0" fontAlgn="base"/>
                <a:r>
                  <a:rPr lang="en-US" dirty="0"/>
                  <a:t> </a:t>
                </a:r>
              </a:p>
              <a:p>
                <a:pPr algn="l" rtl="0" fontAlgn="base"/>
                <a:r>
                  <a:rPr lang="en-US" dirty="0"/>
                  <a:t>There are 30 participants in the quiz </a:t>
                </a:r>
              </a:p>
              <a:p>
                <a:pPr algn="l" rtl="0" fontAlgn="base"/>
                <a:r>
                  <a:rPr lang="en-US" dirty="0"/>
                  <a:t>Hence the participants likely to answer it in 6 seconds = 625 × 30 ≈ 7</a:t>
                </a:r>
              </a:p>
              <a:p>
                <a:pPr algn="l" rtl="0" fontAlgn="base"/>
                <a:endParaRPr lang="en-US" dirty="0" smtClean="0"/>
              </a:p>
              <a:p>
                <a:pPr algn="l" rtl="0" fontAlgn="base"/>
                <a:endParaRPr lang="en-US" dirty="0"/>
              </a:p>
              <a:p>
                <a:pPr algn="l" rtl="0" fontAlgn="base"/>
                <a:endParaRPr lang="en-US" dirty="0" smtClean="0"/>
              </a:p>
              <a:p>
                <a:pPr algn="l" rtl="0" fontAlgn="base"/>
                <a:endParaRPr lang="en-US" dirty="0" smtClean="0"/>
              </a:p>
              <a:p>
                <a:pPr algn="l"/>
                <a:endParaRPr lang="en-US" dirty="0"/>
              </a:p>
              <a:p>
                <a:pPr algn="l"/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7" t="-14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64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Uniform distribution (continuous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</a:t>
            </a:r>
            <a:r>
              <a:rPr lang="en-US" u="sng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 tooltip="Probability theory"/>
              </a:rPr>
              <a:t>probability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 tooltip="Probability theory"/>
              </a:rPr>
              <a:t> theory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and 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 tooltip="Statistics"/>
              </a:rPr>
              <a:t>statistics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the continuous uniform distribution or a rectangular distribution, is a distribution that has constant probability. Uniform distribution is a family of 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 tooltip="Symmetric distribution"/>
              </a:rPr>
              <a:t>symmetric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 tooltip="Probability distributions"/>
              </a:rPr>
              <a:t>probability distributions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such that for each member of the family, all 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 tooltip="Interval (mathematics)"/>
              </a:rPr>
              <a:t>intervals</a:t>
            </a:r>
            <a:r>
              <a:rPr lang="en-US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of the same length on the distribution's support are equally </a:t>
            </a: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probable</a:t>
            </a: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The continuous uniform distribution is the probability distribution of random number selection from the continuous interval between </a:t>
            </a:r>
            <a:r>
              <a:rPr lang="en-US" i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 </a:t>
            </a: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 </a:t>
            </a:r>
            <a:r>
              <a:rPr lang="en-US" i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</a:t>
            </a: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ar-IQ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43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Probability density function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 rtl="0"/>
                <a:r>
                  <a:rPr lang="en-US" dirty="0" smtClean="0"/>
                  <a:t>The </a:t>
                </a:r>
                <a:r>
                  <a:rPr lang="en-US" dirty="0">
                    <a:hlinkClick r:id="rId2"/>
                  </a:rPr>
                  <a:t>probability density function</a:t>
                </a:r>
                <a:r>
                  <a:rPr lang="en-US" dirty="0"/>
                  <a:t> of the continuous uniform distribution is</a:t>
                </a:r>
                <a:r>
                  <a:rPr lang="en-US" dirty="0" smtClean="0"/>
                  <a:t>:</a:t>
                </a:r>
              </a:p>
              <a:p>
                <a:pPr algn="l" rtl="0"/>
                <a:endParaRPr lang="en-US" i="1" dirty="0" smtClean="0"/>
              </a:p>
              <a:p>
                <a:pPr algn="l" rtl="0"/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en-US" i="1"/>
                                  <m:t>1</m:t>
                                </m:r>
                              </m:num>
                              <m:den>
                                <m:r>
                                  <a:rPr lang="en-US" i="1"/>
                                  <m:t>𝑏</m:t>
                                </m:r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𝑎</m:t>
                                </m:r>
                              </m:den>
                            </m:f>
                            <m:r>
                              <a:rPr lang="en-US" i="1"/>
                              <m:t>        </m:t>
                            </m:r>
                            <m:r>
                              <a:rPr lang="en-US" i="1"/>
                              <m:t>𝑎</m:t>
                            </m:r>
                            <m:r>
                              <a:rPr lang="en-US" i="1"/>
                              <m:t>≤&amp;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≤</m:t>
                            </m:r>
                            <m:r>
                              <a:rPr lang="en-US" i="1"/>
                              <m:t>𝑏</m:t>
                            </m:r>
                          </m:e>
                          <m:e>
                            <m:r>
                              <a:rPr lang="en-US" i="1"/>
                              <m:t>0</m:t>
                            </m:r>
                            <m:r>
                              <a:rPr lang="en-US" i="1"/>
                              <m:t>   </m:t>
                            </m:r>
                          </m:e>
                          <m:e>
                            <m:r>
                              <a:rPr lang="en-US" i="1"/>
                              <m:t>          </m:t>
                            </m:r>
                            <m:r>
                              <a:rPr lang="en-US" i="1"/>
                              <m:t>𝑜𝑡h𝑒𝑟</m:t>
                            </m:r>
                            <m:r>
                              <a:rPr lang="en-US" i="1"/>
                              <m:t> </m:t>
                            </m:r>
                            <m:r>
                              <a:rPr lang="en-US" i="1"/>
                              <m:t>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algn="l" rtl="0"/>
                <a:r>
                  <a:rPr lang="en-US" dirty="0"/>
                  <a:t>The values of 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dirty="0"/>
                  <a:t>) at the two boundaries </a:t>
                </a:r>
                <a:r>
                  <a:rPr lang="en-US" i="1" dirty="0"/>
                  <a:t>a</a:t>
                </a:r>
                <a:r>
                  <a:rPr lang="en-US" dirty="0"/>
                  <a:t> and </a:t>
                </a:r>
                <a:r>
                  <a:rPr lang="en-US" i="1" dirty="0"/>
                  <a:t>b</a:t>
                </a:r>
                <a:r>
                  <a:rPr lang="en-US" dirty="0"/>
                  <a:t> are usually unimportant because they do not alter the values of the integrals of </a:t>
                </a:r>
                <a:r>
                  <a:rPr lang="en-US" b="1" i="1" dirty="0"/>
                  <a:t>f</a:t>
                </a:r>
                <a:r>
                  <a:rPr lang="en-US" b="1" dirty="0"/>
                  <a:t>(</a:t>
                </a:r>
                <a:r>
                  <a:rPr lang="en-US" b="1" i="1" dirty="0"/>
                  <a:t>x</a:t>
                </a:r>
                <a:r>
                  <a:rPr lang="en-US" b="1" dirty="0"/>
                  <a:t>) </a:t>
                </a:r>
                <a:r>
                  <a:rPr lang="en-US" b="1" i="1" dirty="0"/>
                  <a:t>dx</a:t>
                </a:r>
                <a:r>
                  <a:rPr lang="en-US" dirty="0"/>
                  <a:t> over any interval, nor of </a:t>
                </a:r>
                <a:r>
                  <a:rPr lang="en-US" b="1" i="1" dirty="0"/>
                  <a:t>x</a:t>
                </a:r>
                <a:r>
                  <a:rPr lang="en-US" b="1" dirty="0"/>
                  <a:t> </a:t>
                </a:r>
                <a:r>
                  <a:rPr lang="en-US" b="1" i="1" dirty="0"/>
                  <a:t>f</a:t>
                </a:r>
                <a:r>
                  <a:rPr lang="en-US" b="1" dirty="0"/>
                  <a:t>(</a:t>
                </a:r>
                <a:r>
                  <a:rPr lang="en-US" b="1" i="1" dirty="0"/>
                  <a:t>x</a:t>
                </a:r>
                <a:r>
                  <a:rPr lang="en-US" b="1" dirty="0"/>
                  <a:t>) </a:t>
                </a:r>
                <a:r>
                  <a:rPr lang="en-US" b="1" i="1" dirty="0"/>
                  <a:t>dx</a:t>
                </a:r>
                <a:r>
                  <a:rPr lang="en-US" dirty="0"/>
                  <a:t> or any higher moment. Sometimes they are chosen to be zero, and sometimes chosen to be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𝑏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. The latter is appropriate in the context of estimation by the method of </a:t>
                </a:r>
                <a:r>
                  <a:rPr lang="en-US" u="sng" dirty="0">
                    <a:hlinkClick r:id="rId3"/>
                  </a:rPr>
                  <a:t>maximum likelihood</a:t>
                </a:r>
                <a:r>
                  <a:rPr lang="en-US" dirty="0"/>
                  <a:t>.</a:t>
                </a:r>
              </a:p>
              <a:p>
                <a:pPr algn="l" rtl="0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479" t="-806" r="-20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25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p.d.f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Content Placeholder 3" descr="PDF of the uniform probability distribution using the maximum convention at the transition points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51" y="2524259"/>
            <a:ext cx="4461459" cy="2189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53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prove the f(x) of uniform distribution is </a:t>
            </a:r>
            <a:r>
              <a:rPr lang="en-US" dirty="0" err="1"/>
              <a:t>p.d.f</a:t>
            </a:r>
            <a:r>
              <a:rPr lang="en-US" dirty="0"/>
              <a:t>, that is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2400" i="1"/>
                      <m:t>𝑓</m:t>
                    </m:r>
                    <m:d>
                      <m:dPr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𝑥</m:t>
                        </m:r>
                      </m:e>
                    </m:d>
                    <m:r>
                      <a:rPr lang="en-US" sz="2400" i="1"/>
                      <m:t>=</m:t>
                    </m:r>
                    <m:nary>
                      <m:naryPr>
                        <m:limLoc m:val="subSup"/>
                        <m:ctrlPr>
                          <a:rPr lang="en-US" sz="2400" i="1"/>
                        </m:ctrlPr>
                      </m:naryPr>
                      <m:sub>
                        <m:r>
                          <a:rPr lang="en-US" sz="2400" i="1"/>
                          <m:t>−∞</m:t>
                        </m:r>
                      </m:sub>
                      <m:sup>
                        <m:r>
                          <a:rPr lang="en-US" sz="2400" i="1"/>
                          <m:t>∞</m:t>
                        </m:r>
                      </m:sup>
                      <m:e>
                        <m:r>
                          <a:rPr lang="en-US" sz="2400" i="1"/>
                          <m:t>𝑓</m:t>
                        </m:r>
                        <m:r>
                          <a:rPr lang="en-US" sz="2400" i="1"/>
                          <m:t>(</m:t>
                        </m:r>
                        <m:r>
                          <a:rPr lang="en-US" sz="2400" i="1"/>
                          <m:t>𝑥</m:t>
                        </m:r>
                        <m:r>
                          <a:rPr lang="en-US" sz="2400" i="1"/>
                          <m:t>)</m:t>
                        </m:r>
                        <m:r>
                          <a:rPr lang="en-US" sz="2400" i="1"/>
                          <m:t>𝑑𝑥</m:t>
                        </m:r>
                      </m:e>
                    </m:nary>
                    <m:r>
                      <a:rPr lang="en-US" sz="2400" i="1"/>
                      <m:t>=</m:t>
                    </m:r>
                    <m:r>
                      <a:rPr lang="en-US" sz="2400" i="1"/>
                      <m:t>1</m:t>
                    </m:r>
                  </m:oMath>
                </a14:m>
                <a:endParaRPr lang="en-US" sz="2400" dirty="0" smtClean="0"/>
              </a:p>
              <a:p>
                <a:pPr algn="l" rtl="0"/>
                <a:endParaRPr lang="en-US" sz="2400" dirty="0"/>
              </a:p>
              <a:p>
                <a:pPr algn="l" rtl="0"/>
                <a:endParaRPr lang="en-US" sz="2400" dirty="0" smtClean="0"/>
              </a:p>
              <a:p>
                <a:pPr algn="l" rtl="0"/>
                <a14:m>
                  <m:oMath xmlns:m="http://schemas.openxmlformats.org/officeDocument/2006/math">
                    <m:r>
                      <a:rPr lang="en-US" sz="2400" i="1"/>
                      <m:t>𝑓</m:t>
                    </m:r>
                    <m:d>
                      <m:dPr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𝑥</m:t>
                        </m:r>
                      </m:e>
                    </m:d>
                    <m:r>
                      <a:rPr lang="en-US" sz="2400" i="1"/>
                      <m:t>=</m:t>
                    </m:r>
                    <m:nary>
                      <m:naryPr>
                        <m:limLoc m:val="subSup"/>
                        <m:ctrlPr>
                          <a:rPr lang="en-US" sz="2400" i="1"/>
                        </m:ctrlPr>
                      </m:naryPr>
                      <m:sub>
                        <m:r>
                          <a:rPr lang="en-US" sz="2400" i="1"/>
                          <m:t>𝑎</m:t>
                        </m:r>
                      </m:sub>
                      <m:sup>
                        <m:r>
                          <a:rPr lang="en-US" sz="2400" i="1"/>
                          <m:t>𝑏</m:t>
                        </m:r>
                      </m:sup>
                      <m:e>
                        <m:f>
                          <m:fPr>
                            <m:ctrlPr>
                              <a:rPr lang="en-US" sz="2400" i="1"/>
                            </m:ctrlPr>
                          </m:fPr>
                          <m:num>
                            <m:r>
                              <a:rPr lang="en-US" sz="2400" i="1"/>
                              <m:t>1</m:t>
                            </m:r>
                          </m:num>
                          <m:den>
                            <m:r>
                              <a:rPr lang="en-US" sz="2400" i="1"/>
                              <m:t>𝑏</m:t>
                            </m:r>
                            <m:r>
                              <a:rPr lang="en-US" sz="2400" i="1"/>
                              <m:t>−</m:t>
                            </m:r>
                            <m:r>
                              <a:rPr lang="en-US" sz="2400" i="1"/>
                              <m:t>𝑎</m:t>
                            </m:r>
                          </m:den>
                        </m:f>
                        <m:r>
                          <a:rPr lang="en-US" sz="2400" i="1"/>
                          <m:t>𝑑𝑥</m:t>
                        </m:r>
                      </m:e>
                    </m:nary>
                    <m:r>
                      <a:rPr lang="en-US" sz="2400" i="1"/>
                      <m:t>=</m:t>
                    </m:r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1</m:t>
                        </m:r>
                      </m:num>
                      <m:den>
                        <m:r>
                          <a:rPr lang="en-US" sz="2400" i="1"/>
                          <m:t>𝑏</m:t>
                        </m:r>
                        <m:r>
                          <a:rPr lang="en-US" sz="2400" i="1"/>
                          <m:t>−</m:t>
                        </m:r>
                        <m:r>
                          <a:rPr lang="en-US" sz="2400" i="1"/>
                          <m:t>𝑎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US" sz="2400" i="1"/>
                        </m:ctrlPr>
                      </m:naryPr>
                      <m:sub>
                        <m:r>
                          <a:rPr lang="en-US" sz="2400" i="1"/>
                          <m:t>𝑎</m:t>
                        </m:r>
                      </m:sub>
                      <m:sup>
                        <m:r>
                          <a:rPr lang="en-US" sz="2400" i="1"/>
                          <m:t>𝑏</m:t>
                        </m:r>
                      </m:sup>
                      <m:e>
                        <m:r>
                          <a:rPr lang="en-US" sz="2400" i="1"/>
                          <m:t>𝑑𝑥</m:t>
                        </m:r>
                      </m:e>
                    </m:nary>
                    <m:r>
                      <a:rPr lang="en-US" sz="2400" i="1"/>
                      <m:t>=</m:t>
                    </m:r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1</m:t>
                        </m:r>
                      </m:num>
                      <m:den>
                        <m:r>
                          <a:rPr lang="en-US" sz="2400" i="1"/>
                          <m:t>𝑏</m:t>
                        </m:r>
                        <m:r>
                          <a:rPr lang="en-US" sz="2400" i="1"/>
                          <m:t>−</m:t>
                        </m:r>
                        <m:r>
                          <a:rPr lang="en-US" sz="2400" i="1"/>
                          <m:t>𝑎</m:t>
                        </m:r>
                      </m:den>
                    </m:f>
                    <m:r>
                      <a:rPr lang="en-US" sz="2400" i="1"/>
                      <m:t>𝑥</m:t>
                    </m:r>
                    <m:f>
                      <m:fPr>
                        <m:type m:val="noBar"/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𝑏</m:t>
                        </m:r>
                      </m:num>
                      <m:den>
                        <m:r>
                          <a:rPr lang="en-US" sz="2400" i="1"/>
                          <m:t>𝑎</m:t>
                        </m:r>
                      </m:den>
                    </m:f>
                    <m:r>
                      <a:rPr lang="en-US" sz="2400" i="1"/>
                      <m:t>    =</m:t>
                    </m:r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𝑏</m:t>
                        </m:r>
                        <m:r>
                          <a:rPr lang="en-US" sz="2400" i="1"/>
                          <m:t>−</m:t>
                        </m:r>
                        <m:r>
                          <a:rPr lang="en-US" sz="2400" i="1"/>
                          <m:t>𝑎</m:t>
                        </m:r>
                      </m:num>
                      <m:den>
                        <m:r>
                          <a:rPr lang="en-US" sz="2400" i="1"/>
                          <m:t>𝑏</m:t>
                        </m:r>
                        <m:r>
                          <a:rPr lang="en-US" sz="2400" i="1"/>
                          <m:t>−</m:t>
                        </m:r>
                        <m:r>
                          <a:rPr lang="en-US" sz="2400" i="1"/>
                          <m:t>𝑎</m:t>
                        </m:r>
                      </m:den>
                    </m:f>
                    <m:r>
                      <a:rPr lang="en-US" sz="2400" i="1"/>
                      <m:t>=</m:t>
                    </m:r>
                    <m:r>
                      <a:rPr lang="en-US" sz="2400" i="1"/>
                      <m:t>1</m:t>
                    </m:r>
                  </m:oMath>
                </a14:m>
                <a:endParaRPr lang="en-US" sz="2400" dirty="0" smtClean="0"/>
              </a:p>
              <a:p>
                <a:pPr algn="l" rtl="0"/>
                <a:endParaRPr lang="en-US" sz="2400" dirty="0"/>
              </a:p>
              <a:p>
                <a:pPr algn="l"/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87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Cumulative distribution function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 rtl="0"/>
                <a:r>
                  <a:rPr lang="en-US" dirty="0"/>
                  <a:t>The </a:t>
                </a:r>
                <a:r>
                  <a:rPr lang="en-US" dirty="0">
                    <a:hlinkClick r:id="rId2"/>
                  </a:rPr>
                  <a:t>cumulative distribution function</a:t>
                </a:r>
                <a:r>
                  <a:rPr lang="en-US" dirty="0"/>
                  <a:t> is:</a:t>
                </a:r>
              </a:p>
              <a:p>
                <a:pPr algn="l" rtl="0"/>
                <a14:m>
                  <m:oMath xmlns:m="http://schemas.openxmlformats.org/officeDocument/2006/math">
                    <m:r>
                      <a:rPr lang="en-US" i="1"/>
                      <m:t>𝐹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𝑝𝑟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𝑋</m:t>
                        </m:r>
                        <m:r>
                          <a:rPr lang="en-US" i="1"/>
                          <m:t>≤</m:t>
                        </m:r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algn="l" rtl="0"/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𝑭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algn="l" rtl="0"/>
                <a14:m>
                  <m:oMath xmlns:m="http://schemas.openxmlformats.org/officeDocument/2006/math">
                    <m:r>
                      <a:rPr lang="en-US" i="1"/>
                      <m:t>𝐹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𝑋</m:t>
                        </m:r>
                        <m:r>
                          <a:rPr lang="en-US" i="1"/>
                          <m:t>≤</m:t>
                        </m:r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𝑥</m:t>
                        </m:r>
                      </m:sup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𝑏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𝑎</m:t>
                            </m:r>
                          </m:den>
                        </m:f>
                        <m:r>
                          <a:rPr lang="en-US" i="1"/>
                          <m:t>𝑑𝑢</m:t>
                        </m:r>
                        <m:r>
                          <a:rPr lang="en-US" i="1"/>
                          <m:t>=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𝑏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𝑎</m:t>
                            </m:r>
                          </m:den>
                        </m:f>
                        <m:nary>
                          <m:naryPr>
                            <m:limLoc m:val="subSup"/>
                            <m:ctrlPr>
                              <a:rPr lang="en-US" i="1"/>
                            </m:ctrlPr>
                          </m:naryPr>
                          <m:sub>
                            <m:r>
                              <a:rPr lang="en-US" i="1"/>
                              <m:t>𝑎</m:t>
                            </m:r>
                          </m:sub>
                          <m:sup>
                            <m:r>
                              <a:rPr lang="en-US" i="1"/>
                              <m:t>𝑢</m:t>
                            </m:r>
                          </m:sup>
                          <m:e>
                            <m:r>
                              <a:rPr lang="en-US" i="1"/>
                              <m:t>𝑑𝑢</m:t>
                            </m:r>
                          </m:e>
                        </m:nary>
                        <m:r>
                          <a:rPr lang="en-US" i="1"/>
                          <m:t>=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𝑏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𝑎</m:t>
                            </m:r>
                          </m:den>
                        </m:f>
                        <m:r>
                          <a:rPr lang="en-US" i="1"/>
                          <m:t>𝑢</m:t>
                        </m:r>
                        <m:f>
                          <m:fPr>
                            <m:type m:val="noBar"/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𝑏</m:t>
                            </m:r>
                          </m:num>
                          <m:den>
                            <m:r>
                              <a:rPr lang="en-US" i="1"/>
                              <m:t>𝑎</m:t>
                            </m:r>
                          </m:den>
                        </m:f>
                        <m:r>
                          <a:rPr lang="en-US" i="1"/>
                          <m:t>    =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𝑎</m:t>
                            </m:r>
                          </m:num>
                          <m:den>
                            <m:r>
                              <a:rPr lang="en-US" i="1"/>
                              <m:t>𝑏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𝑎</m:t>
                            </m:r>
                          </m:den>
                        </m:f>
                      </m:e>
                    </m:nary>
                  </m:oMath>
                </a14:m>
                <a:endParaRPr lang="en-US" dirty="0" smtClean="0"/>
              </a:p>
              <a:p>
                <a:pPr algn="l" rtl="0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    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908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86293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Cumulative distribution 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C.D.F</a:t>
            </a:r>
            <a:endParaRPr lang="ar-IQ" sz="4000" dirty="0"/>
          </a:p>
        </p:txBody>
      </p:sp>
      <p:pic>
        <p:nvPicPr>
          <p:cNvPr id="4" name="Picture 3" descr="CDF of the uniform probability distribution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939" y="3064965"/>
            <a:ext cx="3099994" cy="1146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695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Expectation and Variance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/>
                <a:r>
                  <a:rPr lang="en-US" dirty="0"/>
                  <a:t>If X ~ U (a , b), then: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i="1"/>
                      <m:t>𝐸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𝑋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(</m:t>
                        </m:r>
                        <m:r>
                          <a:rPr lang="en-US" i="1"/>
                          <m:t>𝑎</m:t>
                        </m:r>
                        <m:r>
                          <a:rPr lang="en-US" i="1"/>
                          <m:t>+</m:t>
                        </m:r>
                        <m:r>
                          <a:rPr lang="en-US" i="1"/>
                          <m:t>𝑏</m:t>
                        </m:r>
                        <m:r>
                          <a:rPr lang="en-US" i="1"/>
                          <m:t>)</m:t>
                        </m:r>
                      </m:num>
                      <m:den>
                        <m:r>
                          <a:rPr lang="en-US" i="1"/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algn="l"/>
                <a14:m>
                  <m:oMath xmlns:m="http://schemas.openxmlformats.org/officeDocument/2006/math">
                    <m:r>
                      <a:rPr lang="en-US" i="1"/>
                      <m:t>𝑉𝑎𝑟𝑖𝑎𝑛𝑐𝑒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𝑋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𝑉𝑎𝑟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𝑋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𝑏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𝑎</m:t>
                            </m:r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12</m:t>
                        </m:r>
                      </m:den>
                    </m:f>
                  </m:oMath>
                </a14:m>
                <a:endParaRPr lang="en-US" dirty="0"/>
              </a:p>
              <a:p>
                <a:pPr algn="l"/>
                <a:r>
                  <a:rPr lang="en-US" b="1" dirty="0"/>
                  <a:t>Proof of </a:t>
                </a:r>
                <a:r>
                  <a:rPr lang="en-US" b="1" dirty="0" smtClean="0"/>
                  <a:t>Expectation</a:t>
                </a:r>
                <a:endParaRPr lang="ar-SA" b="1" dirty="0" smtClean="0"/>
              </a:p>
              <a:p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𝑥</m:t>
                            </m:r>
                          </m:num>
                          <m:den>
                            <m:r>
                              <a:rPr lang="en-US" i="1"/>
                              <m:t>𝑏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𝑎</m:t>
                            </m:r>
                          </m:den>
                        </m:f>
                      </m:e>
                    </m:nary>
                    <m:r>
                      <a:rPr lang="en-US" i="1"/>
                      <m:t>𝑑𝑥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𝑏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𝑎</m:t>
                        </m:r>
                      </m:den>
                    </m:f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/>
                                    </m:ctrlPr>
                                  </m:sSupPr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/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/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</m:sSubSup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𝑏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−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𝑎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2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𝑏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𝑎</m:t>
                        </m:r>
                        <m:r>
                          <a:rPr lang="en-US" i="1"/>
                          <m:t>)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𝑏</m:t>
                        </m:r>
                        <m:r>
                          <a:rPr lang="en-US" i="1"/>
                          <m:t>+</m:t>
                        </m:r>
                        <m:r>
                          <a:rPr lang="en-US" i="1"/>
                          <m:t>𝑎</m:t>
                        </m:r>
                      </m:num>
                      <m:den>
                        <m:r>
                          <a:rPr lang="en-US" i="1"/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rtl="0" fontAlgn="base"/>
                <a:r>
                  <a:rPr lang="en-US" b="1" dirty="0"/>
                  <a:t>Example 3.1</a:t>
                </a:r>
                <a:endParaRPr lang="en-US" dirty="0"/>
              </a:p>
              <a:p>
                <a:pPr algn="l"/>
                <a:endParaRPr lang="ar-IQ" b="1" dirty="0" smtClean="0"/>
              </a:p>
              <a:p>
                <a:pPr algn="l"/>
                <a:endParaRPr lang="en-US" dirty="0"/>
              </a:p>
              <a:p>
                <a:pPr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47" t="-806" r="-54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4511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62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Cambria Math</vt:lpstr>
      <vt:lpstr>Century Gothic</vt:lpstr>
      <vt:lpstr>Tahoma</vt:lpstr>
      <vt:lpstr>Wingdings 3</vt:lpstr>
      <vt:lpstr>Wisp</vt:lpstr>
      <vt:lpstr>Chapter Three Continuous Distributions </vt:lpstr>
      <vt:lpstr>Uniform distribution (continuous</vt:lpstr>
      <vt:lpstr>Probability density function</vt:lpstr>
      <vt:lpstr>The p.d.f </vt:lpstr>
      <vt:lpstr>To prove the f(x) of uniform distribution is p.d.f, that is </vt:lpstr>
      <vt:lpstr>Cumulative distribution function </vt:lpstr>
      <vt:lpstr>PowerPoint Presentation</vt:lpstr>
      <vt:lpstr>Cumulative distribution </vt:lpstr>
      <vt:lpstr>Expectation and Variance </vt:lpstr>
      <vt:lpstr>Example 3.1 Suppose in a quiz there are 30 participants. A question is given to all 30 participants and the time allowed to answer it in 25 seconds. Find the probability of participants responds within 6 seconds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 Continuous Distributions</dc:title>
  <dc:creator>max</dc:creator>
  <cp:lastModifiedBy>max</cp:lastModifiedBy>
  <cp:revision>3</cp:revision>
  <dcterms:created xsi:type="dcterms:W3CDTF">2019-05-05T08:21:05Z</dcterms:created>
  <dcterms:modified xsi:type="dcterms:W3CDTF">2019-05-05T08:41:06Z</dcterms:modified>
</cp:coreProperties>
</file>