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9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1E85CCE-F5A1-4B31-80A5-B6EFFAF6B539}" type="datetimeFigureOut">
              <a:rPr lang="ar-IQ" smtClean="0"/>
              <a:t>10/09/1440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72C2258-B470-4463-BDEB-A71E65FA7CE1}"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E85CCE-F5A1-4B31-80A5-B6EFFAF6B539}" type="datetimeFigureOut">
              <a:rPr lang="ar-IQ" smtClean="0"/>
              <a:t>10/09/1440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72C2258-B470-4463-BDEB-A71E65FA7CE1}"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1E85CCE-F5A1-4B31-80A5-B6EFFAF6B539}" type="datetimeFigureOut">
              <a:rPr lang="ar-IQ" smtClean="0"/>
              <a:t>10/09/1440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72C2258-B470-4463-BDEB-A71E65FA7CE1}" type="slidenum">
              <a:rPr lang="ar-IQ" smtClean="0"/>
              <a:t>‹#›</a:t>
            </a:fld>
            <a:endParaRPr lang="ar-IQ"/>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E85CCE-F5A1-4B31-80A5-B6EFFAF6B539}" type="datetimeFigureOut">
              <a:rPr lang="ar-IQ" smtClean="0"/>
              <a:t>10/09/1440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72C2258-B470-4463-BDEB-A71E65FA7CE1}" type="slidenum">
              <a:rPr lang="ar-IQ" smtClean="0"/>
              <a:t>‹#›</a:t>
            </a:fld>
            <a:endParaRPr lang="ar-IQ"/>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E85CCE-F5A1-4B31-80A5-B6EFFAF6B539}" type="datetimeFigureOut">
              <a:rPr lang="ar-IQ" smtClean="0"/>
              <a:t>10/09/1440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72C2258-B470-4463-BDEB-A71E65FA7CE1}"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21E85CCE-F5A1-4B31-80A5-B6EFFAF6B539}" type="datetimeFigureOut">
              <a:rPr lang="ar-IQ" smtClean="0"/>
              <a:t>10/09/1440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72C2258-B470-4463-BDEB-A71E65FA7CE1}" type="slidenum">
              <a:rPr lang="ar-IQ" smtClean="0"/>
              <a:t>‹#›</a:t>
            </a:fld>
            <a:endParaRPr lang="ar-IQ"/>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1E85CCE-F5A1-4B31-80A5-B6EFFAF6B539}" type="datetimeFigureOut">
              <a:rPr lang="ar-IQ" smtClean="0"/>
              <a:t>10/09/1440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E72C2258-B470-4463-BDEB-A71E65FA7CE1}"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E85CCE-F5A1-4B31-80A5-B6EFFAF6B539}" type="datetimeFigureOut">
              <a:rPr lang="ar-IQ" smtClean="0"/>
              <a:t>10/09/1440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E72C2258-B470-4463-BDEB-A71E65FA7CE1}"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1E85CCE-F5A1-4B31-80A5-B6EFFAF6B539}" type="datetimeFigureOut">
              <a:rPr lang="ar-IQ" smtClean="0"/>
              <a:t>10/09/1440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E72C2258-B470-4463-BDEB-A71E65FA7CE1}"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1E85CCE-F5A1-4B31-80A5-B6EFFAF6B539}" type="datetimeFigureOut">
              <a:rPr lang="ar-IQ" smtClean="0"/>
              <a:t>10/09/1440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72C2258-B470-4463-BDEB-A71E65FA7CE1}" type="slidenum">
              <a:rPr lang="ar-IQ" smtClean="0"/>
              <a:t>‹#›</a:t>
            </a:fld>
            <a:endParaRPr lang="ar-IQ"/>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E85CCE-F5A1-4B31-80A5-B6EFFAF6B539}" type="datetimeFigureOut">
              <a:rPr lang="ar-IQ" smtClean="0"/>
              <a:t>10/09/1440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72C2258-B470-4463-BDEB-A71E65FA7CE1}" type="slidenum">
              <a:rPr lang="ar-IQ" smtClean="0"/>
              <a:t>‹#›</a:t>
            </a:fld>
            <a:endParaRPr lang="ar-IQ"/>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21E85CCE-F5A1-4B31-80A5-B6EFFAF6B539}" type="datetimeFigureOut">
              <a:rPr lang="ar-IQ" smtClean="0"/>
              <a:t>10/09/1440</a:t>
            </a:fld>
            <a:endParaRPr lang="ar-IQ"/>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ar-IQ"/>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E72C2258-B470-4463-BDEB-A71E65FA7CE1}" type="slidenum">
              <a:rPr lang="ar-IQ" smtClean="0"/>
              <a:t>‹#›</a:t>
            </a:fld>
            <a:endParaRPr lang="ar-IQ"/>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6712"/>
            <a:ext cx="7558608" cy="3240360"/>
          </a:xfrm>
        </p:spPr>
        <p:txBody>
          <a:bodyPr>
            <a:normAutofit/>
          </a:bodyPr>
          <a:lstStyle/>
          <a:p>
            <a:r>
              <a:rPr lang="ar-IQ" sz="5400" b="1" u="sng" dirty="0" smtClean="0">
                <a:solidFill>
                  <a:schemeClr val="accent2">
                    <a:lumMod val="50000"/>
                  </a:schemeClr>
                </a:solidFill>
                <a:effectLst>
                  <a:outerShdw blurRad="38100" dist="38100" dir="2700000" algn="tl">
                    <a:srgbClr val="000000">
                      <a:alpha val="43137"/>
                    </a:srgbClr>
                  </a:outerShdw>
                </a:effectLst>
              </a:rPr>
              <a:t>أسـالـيـــب الـتـنــبــوء</a:t>
            </a:r>
            <a:br>
              <a:rPr lang="ar-IQ" sz="5400" b="1" u="sng" dirty="0" smtClean="0">
                <a:solidFill>
                  <a:schemeClr val="accent2">
                    <a:lumMod val="50000"/>
                  </a:schemeClr>
                </a:solidFill>
                <a:effectLst>
                  <a:outerShdw blurRad="38100" dist="38100" dir="2700000" algn="tl">
                    <a:srgbClr val="000000">
                      <a:alpha val="43137"/>
                    </a:srgbClr>
                  </a:outerShdw>
                </a:effectLst>
              </a:rPr>
            </a:br>
            <a:r>
              <a:rPr lang="ar-IQ" sz="5400" b="1" u="sng" dirty="0" smtClean="0">
                <a:solidFill>
                  <a:schemeClr val="accent2">
                    <a:lumMod val="50000"/>
                  </a:schemeClr>
                </a:solidFill>
                <a:effectLst>
                  <a:outerShdw blurRad="38100" dist="38100" dir="2700000" algn="tl">
                    <a:srgbClr val="000000">
                      <a:alpha val="43137"/>
                    </a:srgbClr>
                  </a:outerShdw>
                </a:effectLst>
              </a:rPr>
              <a:t/>
            </a:r>
            <a:br>
              <a:rPr lang="ar-IQ" sz="5400" b="1" u="sng" dirty="0" smtClean="0">
                <a:solidFill>
                  <a:schemeClr val="accent2">
                    <a:lumMod val="50000"/>
                  </a:schemeClr>
                </a:solidFill>
                <a:effectLst>
                  <a:outerShdw blurRad="38100" dist="38100" dir="2700000" algn="tl">
                    <a:srgbClr val="000000">
                      <a:alpha val="43137"/>
                    </a:srgbClr>
                  </a:outerShdw>
                </a:effectLst>
              </a:rPr>
            </a:br>
            <a:r>
              <a:rPr lang="ar-IQ" sz="3200" b="1" dirty="0" smtClean="0">
                <a:solidFill>
                  <a:schemeClr val="accent2">
                    <a:lumMod val="50000"/>
                  </a:schemeClr>
                </a:solidFill>
              </a:rPr>
              <a:t>(ماجستير بحوث عمليات)</a:t>
            </a:r>
            <a:br>
              <a:rPr lang="ar-IQ" sz="3200" b="1" dirty="0" smtClean="0">
                <a:solidFill>
                  <a:schemeClr val="accent2">
                    <a:lumMod val="50000"/>
                  </a:schemeClr>
                </a:solidFill>
              </a:rPr>
            </a:br>
            <a:r>
              <a:rPr lang="ar-IQ" sz="3200" b="1" dirty="0" smtClean="0">
                <a:solidFill>
                  <a:schemeClr val="accent2">
                    <a:lumMod val="50000"/>
                  </a:schemeClr>
                </a:solidFill>
              </a:rPr>
              <a:t>للعام الدراسي 2018-2019</a:t>
            </a:r>
            <a:r>
              <a:rPr lang="ar-IQ" sz="3200" b="1" u="sng" dirty="0" smtClean="0">
                <a:solidFill>
                  <a:schemeClr val="accent2">
                    <a:lumMod val="50000"/>
                  </a:schemeClr>
                </a:solidFill>
                <a:effectLst>
                  <a:outerShdw blurRad="38100" dist="38100" dir="2700000" algn="tl">
                    <a:srgbClr val="000000">
                      <a:alpha val="43137"/>
                    </a:srgbClr>
                  </a:outerShdw>
                </a:effectLst>
              </a:rPr>
              <a:t/>
            </a:r>
            <a:br>
              <a:rPr lang="ar-IQ" sz="3200" b="1" u="sng" dirty="0" smtClean="0">
                <a:solidFill>
                  <a:schemeClr val="accent2">
                    <a:lumMod val="50000"/>
                  </a:schemeClr>
                </a:solidFill>
                <a:effectLst>
                  <a:outerShdw blurRad="38100" dist="38100" dir="2700000" algn="tl">
                    <a:srgbClr val="000000">
                      <a:alpha val="43137"/>
                    </a:srgbClr>
                  </a:outerShdw>
                </a:effectLst>
              </a:rPr>
            </a:br>
            <a:r>
              <a:rPr lang="ar-IQ" sz="3200" b="1" u="sng">
                <a:solidFill>
                  <a:schemeClr val="accent2">
                    <a:lumMod val="50000"/>
                  </a:schemeClr>
                </a:solidFill>
              </a:rPr>
              <a:t>الفصل </a:t>
            </a:r>
            <a:r>
              <a:rPr lang="ar-IQ" sz="3200" b="1" u="sng" smtClean="0">
                <a:solidFill>
                  <a:schemeClr val="accent2">
                    <a:lumMod val="50000"/>
                  </a:schemeClr>
                </a:solidFill>
              </a:rPr>
              <a:t>الاول</a:t>
            </a:r>
            <a:endParaRPr lang="ar-IQ" sz="3200" b="1" u="sng" dirty="0">
              <a:solidFill>
                <a:schemeClr val="accent2">
                  <a:lumMod val="50000"/>
                </a:schemeClr>
              </a:solidFill>
            </a:endParaRPr>
          </a:p>
        </p:txBody>
      </p:sp>
      <p:sp>
        <p:nvSpPr>
          <p:cNvPr id="3" name="Subtitle 2"/>
          <p:cNvSpPr>
            <a:spLocks noGrp="1"/>
          </p:cNvSpPr>
          <p:nvPr>
            <p:ph type="subTitle" idx="1"/>
          </p:nvPr>
        </p:nvSpPr>
        <p:spPr>
          <a:xfrm>
            <a:off x="1371600" y="4581128"/>
            <a:ext cx="6400800" cy="1473200"/>
          </a:xfrm>
        </p:spPr>
        <p:txBody>
          <a:bodyPr>
            <a:normAutofit/>
          </a:bodyPr>
          <a:lstStyle/>
          <a:p>
            <a:r>
              <a:rPr lang="ar-IQ" sz="4000" b="1" dirty="0" smtClean="0">
                <a:solidFill>
                  <a:srgbClr val="FF0000"/>
                </a:solidFill>
              </a:rPr>
              <a:t>أ.م.د. رباب </a:t>
            </a:r>
            <a:r>
              <a:rPr lang="ar-IQ" sz="4000" b="1" dirty="0">
                <a:solidFill>
                  <a:srgbClr val="FF0000"/>
                </a:solidFill>
              </a:rPr>
              <a:t>عبد الرضا صالح</a:t>
            </a:r>
            <a:r>
              <a:rPr lang="ar-IQ" sz="4000" b="1" dirty="0" smtClean="0">
                <a:solidFill>
                  <a:srgbClr val="FF0000"/>
                </a:solidFill>
              </a:rPr>
              <a:t> البكري</a:t>
            </a:r>
            <a:endParaRPr lang="ar-IQ" sz="4000" b="1" dirty="0">
              <a:solidFill>
                <a:srgbClr val="FF0000"/>
              </a:solidFill>
            </a:endParaRPr>
          </a:p>
        </p:txBody>
      </p:sp>
    </p:spTree>
    <p:extLst>
      <p:ext uri="{BB962C8B-B14F-4D97-AF65-F5344CB8AC3E}">
        <p14:creationId xmlns:p14="http://schemas.microsoft.com/office/powerpoint/2010/main" val="1767525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r>
              <a:rPr lang="ar-IQ" sz="7200" b="1" dirty="0"/>
              <a:t>السلاسل </a:t>
            </a:r>
            <a:r>
              <a:rPr lang="ar-IQ" sz="7200" b="1" dirty="0" smtClean="0"/>
              <a:t>الزمنية</a:t>
            </a:r>
          </a:p>
          <a:p>
            <a:pPr marL="0" indent="0" algn="ctr">
              <a:buNone/>
            </a:pPr>
            <a:r>
              <a:rPr lang="ar-IQ" sz="7200" b="1" dirty="0"/>
              <a:t> </a:t>
            </a:r>
            <a:r>
              <a:rPr lang="ar-IQ" sz="7200" b="1" dirty="0" smtClean="0"/>
              <a:t>  </a:t>
            </a:r>
            <a:r>
              <a:rPr lang="en-US" sz="7200" b="1" dirty="0"/>
              <a:t>Time Series</a:t>
            </a:r>
            <a:endParaRPr lang="ar-IQ" sz="7200" dirty="0"/>
          </a:p>
        </p:txBody>
      </p:sp>
      <p:sp>
        <p:nvSpPr>
          <p:cNvPr id="3" name="Title 2"/>
          <p:cNvSpPr>
            <a:spLocks noGrp="1"/>
          </p:cNvSpPr>
          <p:nvPr>
            <p:ph type="title"/>
          </p:nvPr>
        </p:nvSpPr>
        <p:spPr/>
        <p:txBody>
          <a:bodyPr>
            <a:normAutofit/>
          </a:bodyPr>
          <a:lstStyle/>
          <a:p>
            <a:r>
              <a:rPr lang="en-US" sz="7200" b="1" u="sng" dirty="0" smtClean="0">
                <a:solidFill>
                  <a:schemeClr val="accent2">
                    <a:lumMod val="50000"/>
                  </a:schemeClr>
                </a:solidFill>
                <a:effectLst>
                  <a:outerShdw blurRad="38100" dist="38100" dir="2700000" algn="tl">
                    <a:srgbClr val="000000">
                      <a:alpha val="43137"/>
                    </a:srgbClr>
                  </a:outerShdw>
                </a:effectLst>
              </a:rPr>
              <a:t>Lecture One</a:t>
            </a:r>
            <a:endParaRPr lang="ar-IQ" sz="7200" b="1" u="sng" dirty="0">
              <a:solidFill>
                <a:schemeClr val="accent2">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97061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692696"/>
            <a:ext cx="8424936" cy="5832648"/>
          </a:xfrm>
        </p:spPr>
        <p:txBody>
          <a:bodyPr>
            <a:noAutofit/>
          </a:bodyPr>
          <a:lstStyle/>
          <a:p>
            <a:pPr algn="just"/>
            <a:r>
              <a:rPr lang="ar-IQ" sz="2800" dirty="0">
                <a:solidFill>
                  <a:schemeClr val="tx1"/>
                </a:solidFill>
              </a:rPr>
              <a:t>تعرف السلاسل الزمنية بأنها قيم ظاهرة مرتبة حسب الزمن او مجموعة القيم التي تأخذها الظاهرة في فترات زمنية متتالية ومتساوية قد تكون سنوية او فصلية (ربع سنوية) او شهرية او يومية وهكذا، وذلك لمعرفة طبيعة التغيرات التي تحدث لقيم الظاهرة عبر الزمن ليصبح بالامكان القيام بالتقديرات والتنبؤات المستقبلية. وتحليل السلسلة الزمنية يعني تحديد مكوناتها الرئيسية وهيَ الاتجاه العام للتغير في قيمة الظاهرة على المدى الطويل، والاتجاه الموسمي وهيَ التغيرات التي تحصل على قيم الظاهرة في فترات قصيرة (اقل من سنة) كالتغيرات الفصلية والشهرية واليومية، والتغيرات الدورية التي تحصل على قيمة الظاهرة بشكل دوري في فترات تزيد عن السنة والتي تعود للتطورات الاقتصادية والسياسية، والتغيرات العرضية التي تطرأ على قيمة الظاهرة بشكل غير منتظم نتيجة حدوث الكوارث الطبيعية او الحروب او الاضرابات العالمية </a:t>
            </a:r>
            <a:r>
              <a:rPr lang="ar-IQ" sz="2800" dirty="0" smtClean="0">
                <a:solidFill>
                  <a:schemeClr val="tx1"/>
                </a:solidFill>
              </a:rPr>
              <a:t>.</a:t>
            </a:r>
            <a:endParaRPr lang="en-US" sz="2800" dirty="0">
              <a:solidFill>
                <a:schemeClr val="tx1"/>
              </a:solidFill>
            </a:endParaRPr>
          </a:p>
        </p:txBody>
      </p:sp>
    </p:spTree>
    <p:extLst>
      <p:ext uri="{BB962C8B-B14F-4D97-AF65-F5344CB8AC3E}">
        <p14:creationId xmlns:p14="http://schemas.microsoft.com/office/powerpoint/2010/main" val="15958021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15</TotalTime>
  <Words>148</Words>
  <Application>Microsoft Office PowerPoint</Application>
  <PresentationFormat>On-screen Show (4:3)</PresentationFormat>
  <Paragraphs>6</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Waveform</vt:lpstr>
      <vt:lpstr>أسـالـيـــب الـتـنــبــوء  (ماجستير بحوث عمليات) للعام الدراسي 2018-2019 الفصل الاول</vt:lpstr>
      <vt:lpstr>Lecture One</vt:lpstr>
      <vt:lpstr>PowerPoint Presentation</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أسـالـيـــب الـتـنــبــوء</dc:title>
  <dc:creator>DR.Ahmed Saker</dc:creator>
  <cp:lastModifiedBy>DR.Ahmed Saker</cp:lastModifiedBy>
  <cp:revision>7</cp:revision>
  <dcterms:created xsi:type="dcterms:W3CDTF">2019-05-13T19:18:11Z</dcterms:created>
  <dcterms:modified xsi:type="dcterms:W3CDTF">2019-05-13T21:16:43Z</dcterms:modified>
</cp:coreProperties>
</file>