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69C3F2-296F-4A63-BEA5-978AF660338F}"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AA48A7-A85E-4F0B-A601-0317FFB5805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9C3F2-296F-4A63-BEA5-978AF660338F}"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AA48A7-A85E-4F0B-A601-0317FFB5805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169C3F2-296F-4A63-BEA5-978AF660338F}"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AA48A7-A85E-4F0B-A601-0317FFB5805E}"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69C3F2-296F-4A63-BEA5-978AF660338F}"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AA48A7-A85E-4F0B-A601-0317FFB5805E}"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69C3F2-296F-4A63-BEA5-978AF660338F}" type="datetimeFigureOut">
              <a:rPr lang="ar-IQ" smtClean="0"/>
              <a:t>10/09/1440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AA48A7-A85E-4F0B-A601-0317FFB5805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69C3F2-296F-4A63-BEA5-978AF660338F}"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AA48A7-A85E-4F0B-A601-0317FFB5805E}"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69C3F2-296F-4A63-BEA5-978AF660338F}" type="datetimeFigureOut">
              <a:rPr lang="ar-IQ" smtClean="0"/>
              <a:t>10/09/1440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3AA48A7-A85E-4F0B-A601-0317FFB5805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69C3F2-296F-4A63-BEA5-978AF660338F}" type="datetimeFigureOut">
              <a:rPr lang="ar-IQ" smtClean="0"/>
              <a:t>10/09/1440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3AA48A7-A85E-4F0B-A601-0317FFB5805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169C3F2-296F-4A63-BEA5-978AF660338F}" type="datetimeFigureOut">
              <a:rPr lang="ar-IQ" smtClean="0"/>
              <a:t>10/09/1440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3AA48A7-A85E-4F0B-A601-0317FFB5805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169C3F2-296F-4A63-BEA5-978AF660338F}"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AA48A7-A85E-4F0B-A601-0317FFB5805E}"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69C3F2-296F-4A63-BEA5-978AF660338F}" type="datetimeFigureOut">
              <a:rPr lang="ar-IQ" smtClean="0"/>
              <a:t>10/09/1440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AA48A7-A85E-4F0B-A601-0317FFB5805E}"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169C3F2-296F-4A63-BEA5-978AF660338F}" type="datetimeFigureOut">
              <a:rPr lang="ar-IQ" smtClean="0"/>
              <a:t>10/09/1440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3AA48A7-A85E-4F0B-A601-0317FFB5805E}"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b="1" dirty="0" smtClean="0">
                <a:solidFill>
                  <a:schemeClr val="accent2">
                    <a:lumMod val="50000"/>
                  </a:schemeClr>
                </a:solidFill>
                <a:effectLst>
                  <a:outerShdw blurRad="38100" dist="38100" dir="2700000" algn="tl">
                    <a:srgbClr val="000000">
                      <a:alpha val="43137"/>
                    </a:srgbClr>
                  </a:outerShdw>
                </a:effectLst>
              </a:rPr>
              <a:t>Lecture Two</a:t>
            </a:r>
            <a:r>
              <a:rPr lang="en-US" dirty="0" smtClean="0"/>
              <a:t> </a:t>
            </a:r>
            <a:endParaRPr lang="ar-IQ" dirty="0"/>
          </a:p>
        </p:txBody>
      </p:sp>
      <p:sp>
        <p:nvSpPr>
          <p:cNvPr id="3" name="Subtitle 2"/>
          <p:cNvSpPr>
            <a:spLocks noGrp="1"/>
          </p:cNvSpPr>
          <p:nvPr>
            <p:ph type="subTitle" idx="1"/>
          </p:nvPr>
        </p:nvSpPr>
        <p:spPr/>
        <p:txBody>
          <a:bodyPr>
            <a:normAutofit/>
          </a:bodyPr>
          <a:lstStyle/>
          <a:p>
            <a:r>
              <a:rPr lang="ar-IQ" sz="4000" b="1" dirty="0">
                <a:solidFill>
                  <a:srgbClr val="FF0000"/>
                </a:solidFill>
                <a:effectLst>
                  <a:outerShdw blurRad="38100" dist="38100" dir="2700000" algn="tl">
                    <a:srgbClr val="000000">
                      <a:alpha val="43137"/>
                    </a:srgbClr>
                  </a:outerShdw>
                </a:effectLst>
              </a:rPr>
              <a:t>مكونات السلاسل الزمنية</a:t>
            </a:r>
            <a:br>
              <a:rPr lang="ar-IQ" sz="4000" b="1" dirty="0">
                <a:solidFill>
                  <a:srgbClr val="FF0000"/>
                </a:solidFill>
                <a:effectLst>
                  <a:outerShdw blurRad="38100" dist="38100" dir="2700000" algn="tl">
                    <a:srgbClr val="000000">
                      <a:alpha val="43137"/>
                    </a:srgbClr>
                  </a:outerShdw>
                </a:effectLst>
              </a:rPr>
            </a:br>
            <a:r>
              <a:rPr lang="ar-IQ" sz="4000" b="1" dirty="0">
                <a:solidFill>
                  <a:srgbClr val="FF0000"/>
                </a:solidFill>
                <a:effectLst>
                  <a:outerShdw blurRad="38100" dist="38100" dir="2700000" algn="tl">
                    <a:srgbClr val="000000">
                      <a:alpha val="43137"/>
                    </a:srgbClr>
                  </a:outerShdw>
                </a:effectLst>
              </a:rPr>
              <a:t>  </a:t>
            </a:r>
            <a:r>
              <a:rPr lang="en-US" sz="4000" b="1" dirty="0">
                <a:solidFill>
                  <a:srgbClr val="FF0000"/>
                </a:solidFill>
                <a:effectLst>
                  <a:outerShdw blurRad="38100" dist="38100" dir="2700000" algn="tl">
                    <a:srgbClr val="000000">
                      <a:alpha val="43137"/>
                    </a:srgbClr>
                  </a:outerShdw>
                </a:effectLst>
              </a:rPr>
              <a:t>Time Series Components</a:t>
            </a:r>
            <a:endParaRPr lang="ar-IQ" sz="4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405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1628801"/>
            <a:ext cx="8352928" cy="4464495"/>
          </a:xfrm>
        </p:spPr>
        <p:txBody>
          <a:bodyPr>
            <a:noAutofit/>
          </a:bodyPr>
          <a:lstStyle/>
          <a:p>
            <a:pPr algn="just"/>
            <a:r>
              <a:rPr lang="ar-IQ" sz="3200" dirty="0">
                <a:solidFill>
                  <a:schemeClr val="tx1"/>
                </a:solidFill>
              </a:rPr>
              <a:t>هو التغير في قيمة الظاهرة على المدى الطويل ويرمز لهُ بالرمز (</a:t>
            </a:r>
            <a:r>
              <a:rPr lang="en-US" sz="3200" b="1" dirty="0">
                <a:solidFill>
                  <a:schemeClr val="tx1"/>
                </a:solidFill>
              </a:rPr>
              <a:t>T</a:t>
            </a:r>
            <a:r>
              <a:rPr lang="ar-IQ" sz="3200" dirty="0">
                <a:solidFill>
                  <a:schemeClr val="tx1"/>
                </a:solidFill>
              </a:rPr>
              <a:t>) والاتجاه العام للسلسلة الزمنية يمكن تمثيله بخط مستقيم إذا كان التغير في قيمة الظاهرة يسير بنسبة ثابتة مع الزمن او بخط غير مستقيم إذا كان التغير في قيمة الظاهرة متغيراً وليس ثابتاً، حيث لا يمكن تمثيله بخط مستقيم وإنما بمنحني، ويكون الاتجاه العام موجباً اذا اتجهت قيم الظاهرة نحو التزايد فترة بعد اخرى ويكون سالباً اذا اتجهت قيم الظاهرة نحو التناقص فترة بعد اخرى، و يكون خطياً او غير خطياً كما في المنحنى الاُسي </a:t>
            </a:r>
            <a:r>
              <a:rPr lang="ar-IQ" sz="3200" dirty="0" smtClean="0">
                <a:solidFill>
                  <a:schemeClr val="tx1"/>
                </a:solidFill>
              </a:rPr>
              <a:t>.</a:t>
            </a:r>
            <a:endParaRPr lang="en-US" sz="3200" dirty="0">
              <a:solidFill>
                <a:schemeClr val="tx1"/>
              </a:solidFill>
            </a:endParaRPr>
          </a:p>
        </p:txBody>
      </p:sp>
      <p:sp>
        <p:nvSpPr>
          <p:cNvPr id="3" name="Title 2"/>
          <p:cNvSpPr>
            <a:spLocks noGrp="1"/>
          </p:cNvSpPr>
          <p:nvPr>
            <p:ph type="title"/>
          </p:nvPr>
        </p:nvSpPr>
        <p:spPr/>
        <p:txBody>
          <a:bodyPr/>
          <a:lstStyle/>
          <a:p>
            <a:r>
              <a:rPr lang="ar-IQ" b="1" u="sng" dirty="0">
                <a:solidFill>
                  <a:schemeClr val="tx1"/>
                </a:solidFill>
                <a:effectLst>
                  <a:outerShdw blurRad="38100" dist="38100" dir="2700000" algn="tl">
                    <a:srgbClr val="000000">
                      <a:alpha val="43137"/>
                    </a:srgbClr>
                  </a:outerShdw>
                </a:effectLst>
              </a:rPr>
              <a:t>الاتجاه العام  </a:t>
            </a:r>
            <a:r>
              <a:rPr lang="en-US" b="1" u="sng" dirty="0">
                <a:solidFill>
                  <a:schemeClr val="tx1"/>
                </a:solidFill>
                <a:effectLst>
                  <a:outerShdw blurRad="38100" dist="38100" dir="2700000" algn="tl">
                    <a:srgbClr val="000000">
                      <a:alpha val="43137"/>
                    </a:srgbClr>
                  </a:outerShdw>
                </a:effectLst>
              </a:rPr>
              <a:t>Trend</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734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196752"/>
            <a:ext cx="8424936" cy="4929411"/>
          </a:xfrm>
        </p:spPr>
        <p:txBody>
          <a:bodyPr>
            <a:noAutofit/>
          </a:bodyPr>
          <a:lstStyle/>
          <a:p>
            <a:pPr algn="just"/>
            <a:r>
              <a:rPr lang="ar-IQ" sz="4000" dirty="0">
                <a:solidFill>
                  <a:schemeClr val="tx1"/>
                </a:solidFill>
              </a:rPr>
              <a:t>وهيَ التغيرات التي تحصل على قيمة الظاهرة في فترات زمنية اقل من سنة كالتغيرات الفصلية والشهرية وتظهر في الموسم نفسه من السنة اللاحقة فالتغيرات المناخية تعتبر من اهم العوامل التي تسبب التغيرات الموسمية فأختلاف المناخ في فصول السنة والعادات الاجتماعية والدينية تُعد اهم الاسباب الرئيسية في التغيرات الموسمية، ويرمز للتغيرات الموسمية بالرمز (</a:t>
            </a:r>
            <a:r>
              <a:rPr lang="en-US" sz="4000" b="1" dirty="0">
                <a:solidFill>
                  <a:schemeClr val="tx1"/>
                </a:solidFill>
              </a:rPr>
              <a:t>S</a:t>
            </a:r>
            <a:r>
              <a:rPr lang="ar-IQ" sz="4000" dirty="0">
                <a:solidFill>
                  <a:schemeClr val="tx1"/>
                </a:solidFill>
              </a:rPr>
              <a:t>) .</a:t>
            </a:r>
            <a:endParaRPr lang="en-US" sz="4000" dirty="0">
              <a:solidFill>
                <a:schemeClr val="tx1"/>
              </a:solidFill>
            </a:endParaRPr>
          </a:p>
          <a:p>
            <a:pPr algn="just"/>
            <a:endParaRPr lang="ar-IQ" sz="4000" dirty="0">
              <a:solidFill>
                <a:schemeClr val="tx1"/>
              </a:solidFill>
            </a:endParaRPr>
          </a:p>
        </p:txBody>
      </p:sp>
      <p:sp>
        <p:nvSpPr>
          <p:cNvPr id="3" name="Title 2"/>
          <p:cNvSpPr>
            <a:spLocks noGrp="1"/>
          </p:cNvSpPr>
          <p:nvPr>
            <p:ph type="title"/>
          </p:nvPr>
        </p:nvSpPr>
        <p:spPr>
          <a:xfrm>
            <a:off x="457200" y="260648"/>
            <a:ext cx="8229600" cy="826352"/>
          </a:xfrm>
        </p:spPr>
        <p:txBody>
          <a:bodyPr>
            <a:normAutofit fontScale="90000"/>
          </a:bodyPr>
          <a:lstStyle/>
          <a:p>
            <a:r>
              <a:rPr lang="ar-IQ" b="1" u="sng" dirty="0">
                <a:solidFill>
                  <a:schemeClr val="tx1"/>
                </a:solidFill>
                <a:effectLst>
                  <a:outerShdw blurRad="38100" dist="38100" dir="2700000" algn="tl">
                    <a:srgbClr val="000000">
                      <a:alpha val="43137"/>
                    </a:srgbClr>
                  </a:outerShdw>
                </a:effectLst>
              </a:rPr>
              <a:t>التغيرات الموسمية  </a:t>
            </a:r>
            <a:r>
              <a:rPr lang="en-US" b="1" u="sng" dirty="0">
                <a:solidFill>
                  <a:schemeClr val="tx1"/>
                </a:solidFill>
                <a:effectLst>
                  <a:outerShdw blurRad="38100" dist="38100" dir="2700000" algn="tl">
                    <a:srgbClr val="000000">
                      <a:alpha val="43137"/>
                    </a:srgbClr>
                  </a:outerShdw>
                </a:effectLst>
              </a:rPr>
              <a:t>Seasonal Variation</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221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412776"/>
            <a:ext cx="8640960" cy="4713387"/>
          </a:xfrm>
        </p:spPr>
        <p:txBody>
          <a:bodyPr>
            <a:normAutofit/>
          </a:bodyPr>
          <a:lstStyle/>
          <a:p>
            <a:pPr algn="just"/>
            <a:r>
              <a:rPr lang="ar-IQ" sz="3600" dirty="0"/>
              <a:t>وهيَ التغيرات التي تحصل على قيمة الظاهرة بصورة دورية وتعيد نفسها خلال فترات زمنية تزيد عن السنة الواحدة وتسمى هذه التغيرات بالتذبذبات الدورية وتكون هذه التذبذبات اقل انتظاماً من التغيرات الموسمية حيث ان الذبذبة الواحدة لا تتكرر بنفس الطول او القوة كفترات الركود والازمات الاقتصادية التي تحدث بصورة دورية ويرمز لهذه التغيرات بالرمز (</a:t>
            </a:r>
            <a:r>
              <a:rPr lang="en-US" sz="3600" b="1" dirty="0"/>
              <a:t>C</a:t>
            </a:r>
            <a:r>
              <a:rPr lang="ar-IQ" sz="3600" dirty="0"/>
              <a:t>) . والدورة هيَ المسافة بين التقعرين او التحدبين في منحنى  السلسلة الزمنية .</a:t>
            </a:r>
            <a:endParaRPr lang="en-US" sz="3600" dirty="0"/>
          </a:p>
          <a:p>
            <a:pPr marL="0" indent="0" algn="just">
              <a:buNone/>
            </a:pPr>
            <a:endParaRPr lang="ar-IQ" sz="3600" dirty="0"/>
          </a:p>
        </p:txBody>
      </p:sp>
      <p:sp>
        <p:nvSpPr>
          <p:cNvPr id="3" name="Title 2"/>
          <p:cNvSpPr>
            <a:spLocks noGrp="1"/>
          </p:cNvSpPr>
          <p:nvPr>
            <p:ph type="title"/>
          </p:nvPr>
        </p:nvSpPr>
        <p:spPr>
          <a:xfrm>
            <a:off x="457200" y="332656"/>
            <a:ext cx="8229600" cy="1008112"/>
          </a:xfrm>
        </p:spPr>
        <p:txBody>
          <a:bodyPr>
            <a:normAutofit/>
          </a:bodyPr>
          <a:lstStyle/>
          <a:p>
            <a:pPr lvl="0"/>
            <a:r>
              <a:rPr lang="ar-IQ" b="1" u="sng" dirty="0">
                <a:solidFill>
                  <a:schemeClr val="tx1"/>
                </a:solidFill>
                <a:effectLst>
                  <a:outerShdw blurRad="38100" dist="38100" dir="2700000" algn="tl">
                    <a:srgbClr val="000000">
                      <a:alpha val="43137"/>
                    </a:srgbClr>
                  </a:outerShdw>
                </a:effectLst>
              </a:rPr>
              <a:t>التغيرات الدورية  </a:t>
            </a:r>
            <a:r>
              <a:rPr lang="en-US" b="1" u="sng" dirty="0">
                <a:solidFill>
                  <a:schemeClr val="tx1"/>
                </a:solidFill>
                <a:effectLst>
                  <a:outerShdw blurRad="38100" dist="38100" dir="2700000" algn="tl">
                    <a:srgbClr val="000000">
                      <a:alpha val="43137"/>
                    </a:srgbClr>
                  </a:outerShdw>
                </a:effectLst>
              </a:rPr>
              <a:t>Cyclical </a:t>
            </a:r>
            <a:r>
              <a:rPr lang="en-US" b="1" u="sng" dirty="0" smtClean="0">
                <a:solidFill>
                  <a:schemeClr val="tx1"/>
                </a:solidFill>
                <a:effectLst>
                  <a:outerShdw blurRad="38100" dist="38100" dir="2700000" algn="tl">
                    <a:srgbClr val="000000">
                      <a:alpha val="43137"/>
                    </a:srgbClr>
                  </a:outerShdw>
                </a:effectLst>
              </a:rPr>
              <a:t>Variation</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1485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412776"/>
            <a:ext cx="8496944" cy="4713387"/>
          </a:xfrm>
        </p:spPr>
        <p:txBody>
          <a:bodyPr>
            <a:normAutofit/>
          </a:bodyPr>
          <a:lstStyle/>
          <a:p>
            <a:r>
              <a:rPr lang="ar-IQ" sz="4400" dirty="0"/>
              <a:t>هيَ التغيرات التي تحدث بصورة عرضية او عشوائية والتي تنتج عن حوادث غير متوقعة كالأوبئة والزلازل وتحدث حركات واتجاهات لا يمكن تمييزها لأنها لا تحدث بانتظام ويرمز لهذه التغيرات بالرمز (</a:t>
            </a:r>
            <a:r>
              <a:rPr lang="en-US" sz="4400" dirty="0"/>
              <a:t>I</a:t>
            </a:r>
            <a:r>
              <a:rPr lang="ar-IQ" sz="4400" dirty="0"/>
              <a:t>) .</a:t>
            </a:r>
            <a:endParaRPr lang="en-US" sz="4400" dirty="0"/>
          </a:p>
          <a:p>
            <a:endParaRPr lang="ar-IQ" sz="4400" dirty="0"/>
          </a:p>
        </p:txBody>
      </p:sp>
      <p:sp>
        <p:nvSpPr>
          <p:cNvPr id="3" name="Title 2"/>
          <p:cNvSpPr>
            <a:spLocks noGrp="1"/>
          </p:cNvSpPr>
          <p:nvPr>
            <p:ph type="title"/>
          </p:nvPr>
        </p:nvSpPr>
        <p:spPr/>
        <p:txBody>
          <a:bodyPr>
            <a:normAutofit fontScale="90000"/>
          </a:bodyPr>
          <a:lstStyle/>
          <a:p>
            <a:r>
              <a:rPr lang="ar-IQ" b="1" u="sng" dirty="0">
                <a:solidFill>
                  <a:schemeClr val="tx1"/>
                </a:solidFill>
                <a:effectLst>
                  <a:outerShdw blurRad="38100" dist="38100" dir="2700000" algn="tl">
                    <a:srgbClr val="000000">
                      <a:alpha val="43137"/>
                    </a:srgbClr>
                  </a:outerShdw>
                </a:effectLst>
              </a:rPr>
              <a:t>التغيرات العرضية  </a:t>
            </a:r>
            <a:r>
              <a:rPr lang="en-US" b="1" u="sng" dirty="0">
                <a:solidFill>
                  <a:schemeClr val="tx1"/>
                </a:solidFill>
                <a:effectLst>
                  <a:outerShdw blurRad="38100" dist="38100" dir="2700000" algn="tl">
                    <a:srgbClr val="000000">
                      <a:alpha val="43137"/>
                    </a:srgbClr>
                  </a:outerShdw>
                </a:effectLst>
              </a:rPr>
              <a:t>Irregular Variations </a:t>
            </a:r>
            <a:endParaRPr lang="ar-IQ"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059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272</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Lecture Two </vt:lpstr>
      <vt:lpstr>الاتجاه العام  Trend</vt:lpstr>
      <vt:lpstr>التغيرات الموسمية  Seasonal Variation</vt:lpstr>
      <vt:lpstr>التغيرات الدورية  Cyclical Variation</vt:lpstr>
      <vt:lpstr>التغيرات العرضية  Irregular Variations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Two</dc:title>
  <dc:creator>DR.Ahmed Saker</dc:creator>
  <cp:lastModifiedBy>DR.Ahmed Saker</cp:lastModifiedBy>
  <cp:revision>3</cp:revision>
  <dcterms:created xsi:type="dcterms:W3CDTF">2019-05-13T20:42:48Z</dcterms:created>
  <dcterms:modified xsi:type="dcterms:W3CDTF">2019-05-13T21:02:04Z</dcterms:modified>
</cp:coreProperties>
</file>