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BB27FD-E950-47E3-85F0-66C17396914E}" type="datetimeFigureOut">
              <a:rPr lang="ar-IQ" smtClean="0"/>
              <a:t>09/09/1440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410D15-C71D-42F5-8653-7EA573E9E5B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BB27FD-E950-47E3-85F0-66C17396914E}" type="datetimeFigureOut">
              <a:rPr lang="ar-IQ" smtClean="0"/>
              <a:t>09/09/1440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410D15-C71D-42F5-8653-7EA573E9E5B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CBB27FD-E950-47E3-85F0-66C17396914E}" type="datetimeFigureOut">
              <a:rPr lang="ar-IQ" smtClean="0"/>
              <a:t>09/09/1440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410D15-C71D-42F5-8653-7EA573E9E5BB}"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BB27FD-E950-47E3-85F0-66C17396914E}" type="datetimeFigureOut">
              <a:rPr lang="ar-IQ" smtClean="0"/>
              <a:t>09/09/1440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410D15-C71D-42F5-8653-7EA573E9E5BB}"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B27FD-E950-47E3-85F0-66C17396914E}" type="datetimeFigureOut">
              <a:rPr lang="ar-IQ" smtClean="0"/>
              <a:t>09/09/1440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410D15-C71D-42F5-8653-7EA573E9E5B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CBB27FD-E950-47E3-85F0-66C17396914E}" type="datetimeFigureOut">
              <a:rPr lang="ar-IQ" smtClean="0"/>
              <a:t>09/09/1440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410D15-C71D-42F5-8653-7EA573E9E5BB}"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BB27FD-E950-47E3-85F0-66C17396914E}" type="datetimeFigureOut">
              <a:rPr lang="ar-IQ" smtClean="0"/>
              <a:t>09/09/1440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4410D15-C71D-42F5-8653-7EA573E9E5B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BB27FD-E950-47E3-85F0-66C17396914E}" type="datetimeFigureOut">
              <a:rPr lang="ar-IQ" smtClean="0"/>
              <a:t>09/09/1440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4410D15-C71D-42F5-8653-7EA573E9E5B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CBB27FD-E950-47E3-85F0-66C17396914E}" type="datetimeFigureOut">
              <a:rPr lang="ar-IQ" smtClean="0"/>
              <a:t>09/09/1440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4410D15-C71D-42F5-8653-7EA573E9E5B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CBB27FD-E950-47E3-85F0-66C17396914E}" type="datetimeFigureOut">
              <a:rPr lang="ar-IQ" smtClean="0"/>
              <a:t>09/09/1440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410D15-C71D-42F5-8653-7EA573E9E5BB}"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B27FD-E950-47E3-85F0-66C17396914E}" type="datetimeFigureOut">
              <a:rPr lang="ar-IQ" smtClean="0"/>
              <a:t>09/09/1440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410D15-C71D-42F5-8653-7EA573E9E5BB}"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CBB27FD-E950-47E3-85F0-66C17396914E}" type="datetimeFigureOut">
              <a:rPr lang="ar-IQ" smtClean="0"/>
              <a:t>09/09/1440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4410D15-C71D-42F5-8653-7EA573E9E5BB}"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Lecture Three</a:t>
            </a:r>
            <a:endParaRPr lang="ar-IQ" b="1" dirty="0">
              <a:solidFill>
                <a:schemeClr val="accent2">
                  <a:lumMod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ar-IQ" sz="4000" b="1" dirty="0">
                <a:solidFill>
                  <a:srgbClr val="FF0000"/>
                </a:solidFill>
                <a:effectLst>
                  <a:outerShdw blurRad="38100" dist="38100" dir="2700000" algn="tl">
                    <a:srgbClr val="000000">
                      <a:alpha val="43137"/>
                    </a:srgbClr>
                  </a:outerShdw>
                </a:effectLst>
              </a:rPr>
              <a:t> نماذج السلسلة </a:t>
            </a:r>
            <a:r>
              <a:rPr lang="ar-IQ" sz="4000" b="1" dirty="0" smtClean="0">
                <a:solidFill>
                  <a:srgbClr val="FF0000"/>
                </a:solidFill>
                <a:effectLst>
                  <a:outerShdw blurRad="38100" dist="38100" dir="2700000" algn="tl">
                    <a:srgbClr val="000000">
                      <a:alpha val="43137"/>
                    </a:srgbClr>
                  </a:outerShdw>
                </a:effectLst>
              </a:rPr>
              <a:t>الزمنية</a:t>
            </a:r>
          </a:p>
          <a:p>
            <a:r>
              <a:rPr lang="ar-IQ" sz="4000" b="1" dirty="0" smtClean="0">
                <a:solidFill>
                  <a:srgbClr val="FF0000"/>
                </a:solidFill>
                <a:effectLst>
                  <a:outerShdw blurRad="38100" dist="38100" dir="2700000" algn="tl">
                    <a:srgbClr val="000000">
                      <a:alpha val="43137"/>
                    </a:srgbClr>
                  </a:outerShdw>
                </a:effectLst>
              </a:rPr>
              <a:t>  </a:t>
            </a:r>
            <a:r>
              <a:rPr lang="en-US" sz="4000" b="1" dirty="0">
                <a:solidFill>
                  <a:srgbClr val="FF0000"/>
                </a:solidFill>
                <a:effectLst>
                  <a:outerShdw blurRad="38100" dist="38100" dir="2700000" algn="tl">
                    <a:srgbClr val="000000">
                      <a:alpha val="43137"/>
                    </a:srgbClr>
                  </a:outerShdw>
                </a:effectLst>
              </a:rPr>
              <a:t>Time Series Models</a:t>
            </a:r>
            <a:endParaRPr lang="ar-IQ"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830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251520" y="1340768"/>
                <a:ext cx="8524469" cy="5040560"/>
              </a:xfrm>
            </p:spPr>
            <p:txBody>
              <a:bodyPr>
                <a:noAutofit/>
              </a:bodyPr>
              <a:lstStyle/>
              <a:p>
                <a:r>
                  <a:rPr lang="ar-IQ" sz="3300" dirty="0"/>
                  <a:t>يعبر الانموذج التجميعي عن قيمة الظاهرة </a:t>
                </a:r>
                <a14:m>
                  <m:oMath xmlns:m="http://schemas.openxmlformats.org/officeDocument/2006/math">
                    <m:sSub>
                      <m:sSubPr>
                        <m:ctrlPr>
                          <a:rPr lang="en-US" sz="3300" i="1"/>
                        </m:ctrlPr>
                      </m:sSubPr>
                      <m:e>
                        <m:r>
                          <a:rPr lang="en-US" sz="3300" i="1"/>
                          <m:t>𝑌</m:t>
                        </m:r>
                      </m:e>
                      <m:sub>
                        <m:r>
                          <a:rPr lang="en-US" sz="3300" i="1"/>
                          <m:t>𝑡</m:t>
                        </m:r>
                      </m:sub>
                    </m:sSub>
                  </m:oMath>
                </a14:m>
                <a:r>
                  <a:rPr lang="ar-IQ" sz="3300" dirty="0"/>
                  <a:t> كحاصل جمع لمكوناتها الرئيسية الاربعة والتي هي : الاتجاه العام  والتغيرات الموسمية والتغيرات الدورية والتغيرات العرضية. وهذا الانموذج يفترض ان العوامل الاربعة مستقلة عن بعضها وهذه حالة نادرة في الحياة العملية، حيث ان التغير في احد العوامل لهُ تأثير على العوامل الاخرى في السلسلة الزمنية مما يتناقض مع شرط الاستقلالية .</a:t>
                </a:r>
                <a:endParaRPr lang="en-US" sz="3300" dirty="0"/>
              </a:p>
              <a:p>
                <a:r>
                  <a:rPr lang="ar-IQ" sz="3300" dirty="0"/>
                  <a:t> </a:t>
                </a:r>
                <a14:m>
                  <m:oMath xmlns:m="http://schemas.openxmlformats.org/officeDocument/2006/math">
                    <m:sSub>
                      <m:sSubPr>
                        <m:ctrlPr>
                          <a:rPr lang="en-US" sz="3300" i="1"/>
                        </m:ctrlPr>
                      </m:sSubPr>
                      <m:e>
                        <m:r>
                          <a:rPr lang="en-US" sz="3300" i="1"/>
                          <m:t>𝑌</m:t>
                        </m:r>
                      </m:e>
                      <m:sub>
                        <m:r>
                          <a:rPr lang="en-US" sz="3300" i="1"/>
                          <m:t>𝑡</m:t>
                        </m:r>
                        <m:r>
                          <a:rPr lang="en-US" sz="3300" i="1"/>
                          <m:t> </m:t>
                        </m:r>
                      </m:sub>
                    </m:sSub>
                  </m:oMath>
                </a14:m>
                <a:r>
                  <a:rPr lang="en-US" sz="3300" dirty="0"/>
                  <a:t>= </a:t>
                </a:r>
                <a:r>
                  <a:rPr lang="en-US" sz="3300" dirty="0" err="1"/>
                  <a:t>T</a:t>
                </a:r>
                <a:r>
                  <a:rPr lang="en-US" sz="3300" baseline="-25000" dirty="0" err="1"/>
                  <a:t>t</a:t>
                </a:r>
                <a:r>
                  <a:rPr lang="en-US" sz="3300" dirty="0"/>
                  <a:t> + S</a:t>
                </a:r>
                <a:r>
                  <a:rPr lang="en-US" sz="3300" baseline="-25000" dirty="0"/>
                  <a:t>t</a:t>
                </a:r>
                <a:r>
                  <a:rPr lang="en-US" sz="3300" dirty="0"/>
                  <a:t> + C</a:t>
                </a:r>
                <a:r>
                  <a:rPr lang="en-US" sz="3300" baseline="-25000" dirty="0"/>
                  <a:t>t</a:t>
                </a:r>
                <a:r>
                  <a:rPr lang="en-US" sz="3300" dirty="0"/>
                  <a:t> + I</a:t>
                </a:r>
                <a:r>
                  <a:rPr lang="en-US" sz="3300" baseline="-25000" dirty="0"/>
                  <a:t>t</a:t>
                </a:r>
                <a:r>
                  <a:rPr lang="en-US" sz="3300" dirty="0"/>
                  <a:t>  ……………...( 1 )</a:t>
                </a:r>
              </a:p>
              <a:p>
                <a:r>
                  <a:rPr lang="en-US" sz="3300" b="1" dirty="0"/>
                  <a:t> </a:t>
                </a:r>
                <a:endParaRPr lang="en-US" sz="3300" dirty="0"/>
              </a:p>
              <a:p>
                <a:endParaRPr lang="ar-IQ" sz="33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251520" y="1340768"/>
                <a:ext cx="8524469" cy="5040560"/>
              </a:xfrm>
              <a:blipFill rotWithShape="1">
                <a:blip r:embed="rId2"/>
                <a:stretch>
                  <a:fillRect l="-3074" t="-1935" r="-2001"/>
                </a:stretch>
              </a:blipFill>
            </p:spPr>
            <p:txBody>
              <a:bodyPr/>
              <a:lstStyle/>
              <a:p>
                <a:r>
                  <a:rPr lang="ar-IQ">
                    <a:noFill/>
                  </a:rPr>
                  <a:t> </a:t>
                </a:r>
              </a:p>
            </p:txBody>
          </p:sp>
        </mc:Fallback>
      </mc:AlternateContent>
      <p:sp>
        <p:nvSpPr>
          <p:cNvPr id="3" name="Title 2"/>
          <p:cNvSpPr>
            <a:spLocks noGrp="1"/>
          </p:cNvSpPr>
          <p:nvPr>
            <p:ph type="title"/>
          </p:nvPr>
        </p:nvSpPr>
        <p:spPr/>
        <p:txBody>
          <a:bodyPr/>
          <a:lstStyle/>
          <a:p>
            <a:r>
              <a:rPr lang="ar-IQ" b="1" u="sng" dirty="0">
                <a:solidFill>
                  <a:schemeClr val="accent2">
                    <a:lumMod val="50000"/>
                  </a:schemeClr>
                </a:solidFill>
              </a:rPr>
              <a:t>الانموذج التجميعي   </a:t>
            </a:r>
            <a:r>
              <a:rPr lang="en-US" b="1" u="sng" dirty="0">
                <a:solidFill>
                  <a:schemeClr val="accent2">
                    <a:lumMod val="50000"/>
                  </a:schemeClr>
                </a:solidFill>
              </a:rPr>
              <a:t>Additive Model</a:t>
            </a:r>
            <a:endParaRPr lang="ar-IQ" u="sng" dirty="0">
              <a:solidFill>
                <a:schemeClr val="accent2">
                  <a:lumMod val="50000"/>
                </a:schemeClr>
              </a:solidFill>
            </a:endParaRPr>
          </a:p>
        </p:txBody>
      </p:sp>
    </p:spTree>
    <p:extLst>
      <p:ext uri="{BB962C8B-B14F-4D97-AF65-F5344CB8AC3E}">
        <p14:creationId xmlns:p14="http://schemas.microsoft.com/office/powerpoint/2010/main" val="169576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323529" y="1484784"/>
                <a:ext cx="8568952" cy="4896544"/>
              </a:xfrm>
            </p:spPr>
            <p:txBody>
              <a:bodyPr>
                <a:normAutofit/>
              </a:bodyPr>
              <a:lstStyle/>
              <a:p>
                <a:r>
                  <a:rPr lang="ar-IQ" sz="3600" dirty="0"/>
                  <a:t>يعبر الانموذج الضربي عن قيمة الظاهر </a:t>
                </a:r>
                <a14:m>
                  <m:oMath xmlns:m="http://schemas.openxmlformats.org/officeDocument/2006/math">
                    <m:sSub>
                      <m:sSubPr>
                        <m:ctrlPr>
                          <a:rPr lang="en-US" sz="3600" i="1"/>
                        </m:ctrlPr>
                      </m:sSubPr>
                      <m:e>
                        <m:r>
                          <a:rPr lang="en-US" sz="3600" i="1"/>
                          <m:t>𝑌</m:t>
                        </m:r>
                      </m:e>
                      <m:sub>
                        <m:r>
                          <a:rPr lang="en-US" sz="3600" i="1"/>
                          <m:t>𝑡</m:t>
                        </m:r>
                      </m:sub>
                    </m:sSub>
                  </m:oMath>
                </a14:m>
                <a:r>
                  <a:rPr lang="ar-IQ" sz="3600" dirty="0"/>
                  <a:t> كحاصل ضرب لمكوناتها الاربعة فهوَ يفترض ان العوامل الاربعة تتفاعل مع بعضها ولا تتحرك مستقلة وهذا اقرب للواقع العملي وهذا الانموذج هوَ الاكثر استخداماً في السلاسل الزمنية .</a:t>
                </a:r>
                <a:endParaRPr lang="en-US" sz="3600" dirty="0"/>
              </a:p>
              <a:p>
                <a14:m>
                  <m:oMath xmlns:m="http://schemas.openxmlformats.org/officeDocument/2006/math">
                    <m:sSub>
                      <m:sSubPr>
                        <m:ctrlPr>
                          <a:rPr lang="en-US" sz="3600" i="1"/>
                        </m:ctrlPr>
                      </m:sSubPr>
                      <m:e>
                        <m:r>
                          <a:rPr lang="en-US" sz="3600" i="1"/>
                          <m:t>𝑌</m:t>
                        </m:r>
                      </m:e>
                      <m:sub>
                        <m:r>
                          <a:rPr lang="en-US" sz="3600" i="1"/>
                          <m:t>𝑡</m:t>
                        </m:r>
                      </m:sub>
                    </m:sSub>
                  </m:oMath>
                </a14:m>
                <a:r>
                  <a:rPr lang="en-US" sz="3600" dirty="0"/>
                  <a:t>= </a:t>
                </a:r>
                <a:r>
                  <a:rPr lang="en-US" sz="3600" dirty="0" err="1"/>
                  <a:t>T</a:t>
                </a:r>
                <a:r>
                  <a:rPr lang="en-US" sz="3600" baseline="-25000" dirty="0" err="1"/>
                  <a:t>t</a:t>
                </a:r>
                <a:r>
                  <a:rPr lang="en-US" sz="3600" i="1" dirty="0"/>
                  <a:t>× </a:t>
                </a:r>
                <a:r>
                  <a:rPr lang="en-US" sz="3600" dirty="0"/>
                  <a:t>S</a:t>
                </a:r>
                <a:r>
                  <a:rPr lang="en-US" sz="3600" baseline="-25000" dirty="0"/>
                  <a:t>t</a:t>
                </a:r>
                <a:r>
                  <a:rPr lang="en-US" sz="3600" i="1" dirty="0"/>
                  <a:t> ×</a:t>
                </a:r>
                <a:r>
                  <a:rPr lang="en-US" sz="3600" dirty="0"/>
                  <a:t> C</a:t>
                </a:r>
                <a:r>
                  <a:rPr lang="en-US" sz="3600" baseline="-25000" dirty="0"/>
                  <a:t>t</a:t>
                </a:r>
                <a:r>
                  <a:rPr lang="en-US" sz="3600" i="1" dirty="0"/>
                  <a:t>× </a:t>
                </a:r>
                <a:r>
                  <a:rPr lang="en-US" sz="3600" dirty="0"/>
                  <a:t>I</a:t>
                </a:r>
                <a:r>
                  <a:rPr lang="en-US" sz="3600" baseline="-25000" dirty="0"/>
                  <a:t>t</a:t>
                </a:r>
                <a:r>
                  <a:rPr lang="en-US" sz="3600" dirty="0"/>
                  <a:t>……………( 2 )</a:t>
                </a:r>
              </a:p>
              <a:p>
                <a:endParaRPr lang="ar-IQ" sz="36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323529" y="1484784"/>
                <a:ext cx="8568952" cy="4896544"/>
              </a:xfrm>
              <a:blipFill rotWithShape="1">
                <a:blip r:embed="rId2"/>
                <a:stretch>
                  <a:fillRect l="-2987" t="-2117" r="-2276"/>
                </a:stretch>
              </a:blipFill>
            </p:spPr>
            <p:txBody>
              <a:bodyPr/>
              <a:lstStyle/>
              <a:p>
                <a:r>
                  <a:rPr lang="ar-IQ">
                    <a:noFill/>
                  </a:rPr>
                  <a:t> </a:t>
                </a:r>
              </a:p>
            </p:txBody>
          </p:sp>
        </mc:Fallback>
      </mc:AlternateContent>
      <p:sp>
        <p:nvSpPr>
          <p:cNvPr id="3" name="Title 2"/>
          <p:cNvSpPr>
            <a:spLocks noGrp="1"/>
          </p:cNvSpPr>
          <p:nvPr>
            <p:ph type="title"/>
          </p:nvPr>
        </p:nvSpPr>
        <p:spPr/>
        <p:txBody>
          <a:bodyPr>
            <a:normAutofit fontScale="90000"/>
          </a:bodyPr>
          <a:lstStyle/>
          <a:p>
            <a:pPr lvl="0"/>
            <a:r>
              <a:rPr lang="ar-IQ" b="1" u="sng" dirty="0">
                <a:solidFill>
                  <a:schemeClr val="accent2">
                    <a:lumMod val="50000"/>
                  </a:schemeClr>
                </a:solidFill>
                <a:effectLst>
                  <a:outerShdw blurRad="38100" dist="38100" dir="2700000" algn="tl">
                    <a:srgbClr val="000000">
                      <a:alpha val="43137"/>
                    </a:srgbClr>
                  </a:outerShdw>
                </a:effectLst>
              </a:rPr>
              <a:t>الانموذج الضربي   </a:t>
            </a:r>
            <a:r>
              <a:rPr lang="en-US" b="1" u="sng" dirty="0">
                <a:solidFill>
                  <a:schemeClr val="accent2">
                    <a:lumMod val="50000"/>
                  </a:schemeClr>
                </a:solidFill>
                <a:effectLst>
                  <a:outerShdw blurRad="38100" dist="38100" dir="2700000" algn="tl">
                    <a:srgbClr val="000000">
                      <a:alpha val="43137"/>
                    </a:srgbClr>
                  </a:outerShdw>
                </a:effectLst>
              </a:rPr>
              <a:t>Multiplicative </a:t>
            </a:r>
            <a:r>
              <a:rPr lang="en-US" b="1" u="sng" dirty="0" smtClean="0">
                <a:solidFill>
                  <a:schemeClr val="accent2">
                    <a:lumMod val="50000"/>
                  </a:schemeClr>
                </a:solidFill>
                <a:effectLst>
                  <a:outerShdw blurRad="38100" dist="38100" dir="2700000" algn="tl">
                    <a:srgbClr val="000000">
                      <a:alpha val="43137"/>
                    </a:srgbClr>
                  </a:outerShdw>
                </a:effectLst>
              </a:rPr>
              <a:t>Model</a:t>
            </a:r>
            <a:endParaRPr lang="ar-IQ" u="sng"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8133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TotalTime>
  <Words>136</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Lecture Three</vt:lpstr>
      <vt:lpstr>الانموذج التجميعي   Additive Model</vt:lpstr>
      <vt:lpstr>الانموذج الضربي   Multiplicative Model</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Three</dc:title>
  <dc:creator>DR.Ahmed Saker</dc:creator>
  <cp:lastModifiedBy>DR.Ahmed Saker</cp:lastModifiedBy>
  <cp:revision>3</cp:revision>
  <dcterms:created xsi:type="dcterms:W3CDTF">2019-05-13T20:57:16Z</dcterms:created>
  <dcterms:modified xsi:type="dcterms:W3CDTF">2019-05-13T21:00:56Z</dcterms:modified>
</cp:coreProperties>
</file>