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C9FACF-28ED-4FAE-BADE-A0DDD3368B0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74FD07-7965-4D2A-BD6D-6C58877DBE8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9FACF-28ED-4FAE-BADE-A0DDD3368B0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74FD07-7965-4D2A-BD6D-6C58877DBE8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C9FACF-28ED-4FAE-BADE-A0DDD3368B0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74FD07-7965-4D2A-BD6D-6C58877DBE8E}"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9FACF-28ED-4FAE-BADE-A0DDD3368B0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74FD07-7965-4D2A-BD6D-6C58877DBE8E}"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9FACF-28ED-4FAE-BADE-A0DDD3368B09}"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74FD07-7965-4D2A-BD6D-6C58877DBE8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C9FACF-28ED-4FAE-BADE-A0DDD3368B09}"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74FD07-7965-4D2A-BD6D-6C58877DBE8E}"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C9FACF-28ED-4FAE-BADE-A0DDD3368B09}" type="datetimeFigureOut">
              <a:rPr lang="ar-IQ" smtClean="0"/>
              <a:t>10/09/1440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A74FD07-7965-4D2A-BD6D-6C58877DBE8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C9FACF-28ED-4FAE-BADE-A0DDD3368B09}" type="datetimeFigureOut">
              <a:rPr lang="ar-IQ" smtClean="0"/>
              <a:t>10/09/1440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A74FD07-7965-4D2A-BD6D-6C58877DBE8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9C9FACF-28ED-4FAE-BADE-A0DDD3368B09}" type="datetimeFigureOut">
              <a:rPr lang="ar-IQ" smtClean="0"/>
              <a:t>10/09/1440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A74FD07-7965-4D2A-BD6D-6C58877DBE8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9C9FACF-28ED-4FAE-BADE-A0DDD3368B09}"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74FD07-7965-4D2A-BD6D-6C58877DBE8E}"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C9FACF-28ED-4FAE-BADE-A0DDD3368B09}"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74FD07-7965-4D2A-BD6D-6C58877DBE8E}"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9C9FACF-28ED-4FAE-BADE-A0DDD3368B09}" type="datetimeFigureOut">
              <a:rPr lang="ar-IQ" smtClean="0"/>
              <a:t>10/09/1440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A74FD07-7965-4D2A-BD6D-6C58877DBE8E}"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rgbClr val="7030A0"/>
                </a:solidFill>
                <a:effectLst>
                  <a:outerShdw blurRad="38100" dist="38100" dir="2700000" algn="tl">
                    <a:srgbClr val="000000">
                      <a:alpha val="43137"/>
                    </a:srgbClr>
                  </a:outerShdw>
                </a:effectLst>
              </a:rPr>
              <a:t>Lecture Five</a:t>
            </a:r>
            <a:endParaRPr lang="ar-IQ" sz="7200" b="1"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ar-IQ" sz="3600" b="1" dirty="0">
                <a:solidFill>
                  <a:srgbClr val="FF0000"/>
                </a:solidFill>
                <a:effectLst>
                  <a:outerShdw blurRad="38100" dist="38100" dir="2700000" algn="tl">
                    <a:srgbClr val="000000">
                      <a:alpha val="43137"/>
                    </a:srgbClr>
                  </a:outerShdw>
                </a:effectLst>
              </a:rPr>
              <a:t>نماذج الاتجاه </a:t>
            </a:r>
            <a:r>
              <a:rPr lang="ar-IQ" sz="3600" b="1" dirty="0" smtClean="0">
                <a:solidFill>
                  <a:srgbClr val="FF0000"/>
                </a:solidFill>
                <a:effectLst>
                  <a:outerShdw blurRad="38100" dist="38100" dir="2700000" algn="tl">
                    <a:srgbClr val="000000">
                      <a:alpha val="43137"/>
                    </a:srgbClr>
                  </a:outerShdw>
                </a:effectLst>
              </a:rPr>
              <a:t>العام</a:t>
            </a:r>
          </a:p>
          <a:p>
            <a:r>
              <a:rPr lang="en-US" sz="3600" b="1" dirty="0" smtClean="0">
                <a:solidFill>
                  <a:srgbClr val="FF0000"/>
                </a:solidFill>
                <a:effectLst>
                  <a:outerShdw blurRad="38100" dist="38100" dir="2700000" algn="tl">
                    <a:srgbClr val="000000">
                      <a:alpha val="43137"/>
                    </a:srgbClr>
                  </a:outerShdw>
                </a:effectLst>
              </a:rPr>
              <a:t>The </a:t>
            </a:r>
            <a:r>
              <a:rPr lang="en-US" sz="3600" b="1" dirty="0">
                <a:solidFill>
                  <a:srgbClr val="FF0000"/>
                </a:solidFill>
                <a:effectLst>
                  <a:outerShdw blurRad="38100" dist="38100" dir="2700000" algn="tl">
                    <a:srgbClr val="000000">
                      <a:alpha val="43137"/>
                    </a:srgbClr>
                  </a:outerShdw>
                </a:effectLst>
              </a:rPr>
              <a:t>General Trend </a:t>
            </a:r>
            <a:r>
              <a:rPr lang="en-US" sz="3600" b="1" dirty="0" smtClean="0">
                <a:solidFill>
                  <a:srgbClr val="FF0000"/>
                </a:solidFill>
                <a:effectLst>
                  <a:outerShdw blurRad="38100" dist="38100" dir="2700000" algn="tl">
                    <a:srgbClr val="000000">
                      <a:alpha val="43137"/>
                    </a:srgbClr>
                  </a:outerShdw>
                </a:effectLst>
              </a:rPr>
              <a:t>Models </a:t>
            </a:r>
            <a:endParaRPr lang="ar-IQ"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100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700808"/>
            <a:ext cx="8208911" cy="4425355"/>
          </a:xfrm>
        </p:spPr>
        <p:txBody>
          <a:bodyPr>
            <a:normAutofit/>
          </a:bodyPr>
          <a:lstStyle/>
          <a:p>
            <a:pPr algn="just"/>
            <a:r>
              <a:rPr lang="ar-IQ" sz="4000" dirty="0">
                <a:solidFill>
                  <a:schemeClr val="tx1"/>
                </a:solidFill>
              </a:rPr>
              <a:t>ان التغيّر في قيمة الظاهرة يمكن ان يكون بنسبة ثابتة مع الزمن والذي يمكن تمثيله بخط مستقيم، او ان التغير في قيمة الظاهرة يكون متغيراً وليس ثابتاً وفي هذه الحالة لا يمكن تمثيل الاتجاه العام بخط مستقيم وانما بمنحنى ولكي نحصل على افضل انموذج للاتجاه العام يتطلب ان نبحث في عدة نماذج ومن ابرز هذه النماذج واهمها:</a:t>
            </a:r>
          </a:p>
        </p:txBody>
      </p:sp>
      <p:sp>
        <p:nvSpPr>
          <p:cNvPr id="3" name="Title 2"/>
          <p:cNvSpPr>
            <a:spLocks noGrp="1"/>
          </p:cNvSpPr>
          <p:nvPr>
            <p:ph type="title"/>
          </p:nvPr>
        </p:nvSpPr>
        <p:spPr>
          <a:xfrm>
            <a:off x="457200" y="338328"/>
            <a:ext cx="8229600" cy="1002440"/>
          </a:xfrm>
        </p:spPr>
        <p:txBody>
          <a:bodyPr>
            <a:normAutofit fontScale="90000"/>
          </a:bodyPr>
          <a:lstStyle/>
          <a:p>
            <a:r>
              <a:rPr lang="ar-IQ" b="1" dirty="0">
                <a:solidFill>
                  <a:schemeClr val="tx1"/>
                </a:solidFill>
                <a:effectLst>
                  <a:outerShdw blurRad="38100" dist="38100" dir="2700000" algn="tl">
                    <a:srgbClr val="000000">
                      <a:alpha val="43137"/>
                    </a:srgbClr>
                  </a:outerShdw>
                </a:effectLst>
              </a:rPr>
              <a:t>نماذج الاتجاه </a:t>
            </a:r>
            <a:r>
              <a:rPr lang="ar-IQ" b="1" dirty="0" smtClean="0">
                <a:solidFill>
                  <a:schemeClr val="tx1"/>
                </a:solidFill>
                <a:effectLst>
                  <a:outerShdw blurRad="38100" dist="38100" dir="2700000" algn="tl">
                    <a:srgbClr val="000000">
                      <a:alpha val="43137"/>
                    </a:srgbClr>
                  </a:outerShdw>
                </a:effectLst>
              </a:rPr>
              <a:t>العام</a:t>
            </a:r>
            <a:br>
              <a:rPr lang="ar-IQ" b="1" dirty="0" smtClean="0">
                <a:solidFill>
                  <a:schemeClr val="tx1"/>
                </a:solidFill>
                <a:effectLst>
                  <a:outerShdw blurRad="38100" dist="38100" dir="2700000" algn="tl">
                    <a:srgbClr val="000000">
                      <a:alpha val="43137"/>
                    </a:srgbClr>
                  </a:outerShdw>
                </a:effectLst>
              </a:rPr>
            </a:br>
            <a:r>
              <a:rPr lang="en-US" b="1" u="sng" dirty="0" smtClean="0">
                <a:solidFill>
                  <a:schemeClr val="tx1"/>
                </a:solidFill>
                <a:effectLst>
                  <a:outerShdw blurRad="38100" dist="38100" dir="2700000" algn="tl">
                    <a:srgbClr val="000000">
                      <a:alpha val="43137"/>
                    </a:srgbClr>
                  </a:outerShdw>
                </a:effectLst>
              </a:rPr>
              <a:t>The </a:t>
            </a:r>
            <a:r>
              <a:rPr lang="en-US" b="1" u="sng" dirty="0">
                <a:solidFill>
                  <a:schemeClr val="tx1"/>
                </a:solidFill>
                <a:effectLst>
                  <a:outerShdw blurRad="38100" dist="38100" dir="2700000" algn="tl">
                    <a:srgbClr val="000000">
                      <a:alpha val="43137"/>
                    </a:srgbClr>
                  </a:outerShdw>
                </a:effectLst>
              </a:rPr>
              <a:t>General Trend Models </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9703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TotalTime>
  <Words>71</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Waveform</vt:lpstr>
      <vt:lpstr>Lecture Five</vt:lpstr>
      <vt:lpstr>نماذج الاتجاه العام The General Trend Models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Five</dc:title>
  <dc:creator>DR.Ahmed Saker</dc:creator>
  <cp:lastModifiedBy>DR.Ahmed Saker</cp:lastModifiedBy>
  <cp:revision>9</cp:revision>
  <dcterms:created xsi:type="dcterms:W3CDTF">2019-05-13T21:06:35Z</dcterms:created>
  <dcterms:modified xsi:type="dcterms:W3CDTF">2019-05-14T07:38:48Z</dcterms:modified>
</cp:coreProperties>
</file>