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1A0CBE-0717-4998-9851-BB239BFCA9F7}"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5C24CA-9D92-4B6E-AF4C-5A5A944E41D1}"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A0CBE-0717-4998-9851-BB239BFCA9F7}"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5C24CA-9D92-4B6E-AF4C-5A5A944E41D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71A0CBE-0717-4998-9851-BB239BFCA9F7}"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5C24CA-9D92-4B6E-AF4C-5A5A944E41D1}"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A0CBE-0717-4998-9851-BB239BFCA9F7}"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5C24CA-9D92-4B6E-AF4C-5A5A944E41D1}" type="slidenum">
              <a:rPr lang="ar-IQ" smtClean="0"/>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1A0CBE-0717-4998-9851-BB239BFCA9F7}"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5C24CA-9D92-4B6E-AF4C-5A5A944E41D1}"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71A0CBE-0717-4998-9851-BB239BFCA9F7}" type="datetimeFigureOut">
              <a:rPr lang="ar-IQ" smtClean="0"/>
              <a:t>10/09/1440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65C24CA-9D92-4B6E-AF4C-5A5A944E41D1}"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1A0CBE-0717-4998-9851-BB239BFCA9F7}" type="datetimeFigureOut">
              <a:rPr lang="ar-IQ" smtClean="0"/>
              <a:t>10/09/1440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65C24CA-9D92-4B6E-AF4C-5A5A944E41D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1A0CBE-0717-4998-9851-BB239BFCA9F7}" type="datetimeFigureOut">
              <a:rPr lang="ar-IQ" smtClean="0"/>
              <a:t>10/09/1440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65C24CA-9D92-4B6E-AF4C-5A5A944E41D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71A0CBE-0717-4998-9851-BB239BFCA9F7}" type="datetimeFigureOut">
              <a:rPr lang="ar-IQ" smtClean="0"/>
              <a:t>10/09/1440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65C24CA-9D92-4B6E-AF4C-5A5A944E41D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71A0CBE-0717-4998-9851-BB239BFCA9F7}" type="datetimeFigureOut">
              <a:rPr lang="ar-IQ" smtClean="0"/>
              <a:t>10/09/1440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65C24CA-9D92-4B6E-AF4C-5A5A944E41D1}"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1A0CBE-0717-4998-9851-BB239BFCA9F7}" type="datetimeFigureOut">
              <a:rPr lang="ar-IQ" smtClean="0"/>
              <a:t>10/09/1440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65C24CA-9D92-4B6E-AF4C-5A5A944E41D1}"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71A0CBE-0717-4998-9851-BB239BFCA9F7}" type="datetimeFigureOut">
              <a:rPr lang="ar-IQ" smtClean="0"/>
              <a:t>10/09/1440</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65C24CA-9D92-4B6E-AF4C-5A5A944E41D1}"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dirty="0" smtClean="0">
                <a:solidFill>
                  <a:srgbClr val="7030A0"/>
                </a:solidFill>
                <a:effectLst>
                  <a:outerShdw blurRad="38100" dist="38100" dir="2700000" algn="tl">
                    <a:srgbClr val="000000">
                      <a:alpha val="43137"/>
                    </a:srgbClr>
                  </a:outerShdw>
                </a:effectLst>
              </a:rPr>
              <a:t>Lecture Six</a:t>
            </a:r>
            <a:endParaRPr lang="ar-IQ" sz="6600" b="1"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39026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268760"/>
            <a:ext cx="8208912" cy="4752528"/>
          </a:xfrm>
        </p:spPr>
        <p:txBody>
          <a:bodyPr/>
          <a:lstStyle/>
          <a:p>
            <a:r>
              <a:rPr lang="ar-SA" dirty="0" smtClean="0">
                <a:solidFill>
                  <a:schemeClr val="tx1"/>
                </a:solidFill>
              </a:rPr>
              <a:t>هوَ احد الطرائق واسعة الاستخدام لتوفيق خط الاتجاه فإذا كانت الظاهرة تزيد او تنقص بمقدار ثابت لكل فترة زمنية فان خط الاتجاه العام يكون على صورة خط مستقيم ويأخذ الصيغة </a:t>
            </a:r>
            <a:r>
              <a:rPr lang="ar-SA" dirty="0">
                <a:solidFill>
                  <a:schemeClr val="tx1"/>
                </a:solidFill>
              </a:rPr>
              <a:t>الاتية </a:t>
            </a:r>
            <a:r>
              <a:rPr lang="ar-SA" dirty="0" smtClean="0">
                <a:solidFill>
                  <a:schemeClr val="tx1"/>
                </a:solidFill>
              </a:rPr>
              <a:t>:</a:t>
            </a:r>
            <a14:m xmlns:a14="http://schemas.microsoft.com/office/drawing/2010/main">
              <m:oMath xmlns:m="http://schemas.openxmlformats.org/officeDocument/2006/math">
                <m:sSub>
                  <m:sSubPr>
                    <m:ctrlPr>
                      <a:rPr lang="en-US" i="1">
                        <a:solidFill>
                          <a:schemeClr val="tx1"/>
                        </a:solidFill>
                        <a:latin typeface="Cambria Math"/>
                      </a:rPr>
                    </m:ctrlPr>
                  </m:sSubPr>
                  <m:e>
                    <m:eqArr>
                      <m:eqArrPr>
                        <m:ctrlPr>
                          <a:rPr lang="en-US" i="1">
                            <a:solidFill>
                              <a:schemeClr val="tx1"/>
                            </a:solidFill>
                            <a:latin typeface="Cambria Math"/>
                          </a:rPr>
                        </m:ctrlPr>
                      </m:eqArrPr>
                      <m:e/>
                      <m:e>
                        <m:r>
                          <a:rPr lang="en-US" i="1">
                            <a:solidFill>
                              <a:schemeClr val="tx1"/>
                            </a:solidFill>
                            <a:latin typeface="Cambria Math"/>
                          </a:rPr>
                          <m:t>𝑌</m:t>
                        </m:r>
                      </m:e>
                    </m:eqArr>
                  </m:e>
                  <m:sub>
                    <m:r>
                      <a:rPr lang="en-US" i="1">
                        <a:solidFill>
                          <a:schemeClr val="tx1"/>
                        </a:solidFill>
                        <a:latin typeface="Cambria Math"/>
                      </a:rPr>
                      <m:t>𝑡</m:t>
                    </m:r>
                  </m:sub>
                </m:sSub>
              </m:oMath>
            </a14:m>
            <a:r>
              <a:rPr lang="en-US" dirty="0">
                <a:solidFill>
                  <a:schemeClr val="tx1"/>
                </a:solidFill>
              </a:rPr>
              <a:t>=</a:t>
            </a:r>
            <a14:m xmlns:a14="http://schemas.microsoft.com/office/drawing/2010/main">
              <m:oMath xmlns:m="http://schemas.openxmlformats.org/officeDocument/2006/math">
                <m:sSub>
                  <m:sSubPr>
                    <m:ctrlPr>
                      <a:rPr lang="en-US" i="1">
                        <a:solidFill>
                          <a:schemeClr val="tx1"/>
                        </a:solidFill>
                        <a:latin typeface="Cambria Math"/>
                      </a:rPr>
                    </m:ctrlPr>
                  </m:sSubPr>
                  <m:e>
                    <m:r>
                      <a:rPr lang="en-US" i="1">
                        <a:solidFill>
                          <a:schemeClr val="tx1"/>
                        </a:solidFill>
                        <a:latin typeface="Cambria Math"/>
                      </a:rPr>
                      <m:t>ß</m:t>
                    </m:r>
                  </m:e>
                  <m:sub>
                    <m:r>
                      <a:rPr lang="en-US" i="1">
                        <a:solidFill>
                          <a:schemeClr val="tx1"/>
                        </a:solidFill>
                        <a:latin typeface="Cambria Math"/>
                      </a:rPr>
                      <m:t>0</m:t>
                    </m:r>
                  </m:sub>
                </m:sSub>
              </m:oMath>
            </a14:m>
            <a:r>
              <a:rPr lang="en-US" dirty="0">
                <a:solidFill>
                  <a:schemeClr val="tx1"/>
                </a:solidFill>
              </a:rPr>
              <a:t> +</a:t>
            </a:r>
            <a14:m xmlns:a14="http://schemas.microsoft.com/office/drawing/2010/main">
              <m:oMath xmlns:m="http://schemas.openxmlformats.org/officeDocument/2006/math">
                <m:sSub>
                  <m:sSubPr>
                    <m:ctrlPr>
                      <a:rPr lang="en-US" i="1">
                        <a:solidFill>
                          <a:schemeClr val="tx1"/>
                        </a:solidFill>
                        <a:latin typeface="Cambria Math"/>
                      </a:rPr>
                    </m:ctrlPr>
                  </m:sSubPr>
                  <m:e>
                    <m:r>
                      <a:rPr lang="en-US" i="1">
                        <a:solidFill>
                          <a:schemeClr val="tx1"/>
                        </a:solidFill>
                        <a:latin typeface="Cambria Math"/>
                      </a:rPr>
                      <m:t>ß</m:t>
                    </m:r>
                  </m:e>
                  <m:sub>
                    <m:r>
                      <a:rPr lang="en-US" i="1">
                        <a:solidFill>
                          <a:schemeClr val="tx1"/>
                        </a:solidFill>
                        <a:latin typeface="Cambria Math"/>
                      </a:rPr>
                      <m:t>1</m:t>
                    </m:r>
                  </m:sub>
                </m:sSub>
              </m:oMath>
            </a14:m>
            <a:r>
              <a:rPr lang="en-US" dirty="0">
                <a:solidFill>
                  <a:schemeClr val="tx1"/>
                </a:solidFill>
              </a:rPr>
              <a:t>t + </a:t>
            </a:r>
            <a14:m xmlns:a14="http://schemas.microsoft.com/office/drawing/2010/main">
              <m:oMath xmlns:m="http://schemas.openxmlformats.org/officeDocument/2006/math">
                <m:sSub>
                  <m:sSubPr>
                    <m:ctrlPr>
                      <a:rPr lang="en-US" i="1">
                        <a:solidFill>
                          <a:schemeClr val="tx1"/>
                        </a:solidFill>
                        <a:latin typeface="Cambria Math"/>
                      </a:rPr>
                    </m:ctrlPr>
                  </m:sSubPr>
                  <m:e>
                    <m:r>
                      <a:rPr lang="en-US" i="1">
                        <a:solidFill>
                          <a:schemeClr val="tx1"/>
                        </a:solidFill>
                        <a:latin typeface="Cambria Math"/>
                      </a:rPr>
                      <m:t>𝑒</m:t>
                    </m:r>
                  </m:e>
                  <m:sub>
                    <m:r>
                      <a:rPr lang="en-US" i="1">
                        <a:solidFill>
                          <a:schemeClr val="tx1"/>
                        </a:solidFill>
                        <a:latin typeface="Cambria Math"/>
                      </a:rPr>
                      <m:t>𝑡</m:t>
                    </m:r>
                  </m:sub>
                </m:sSub>
              </m:oMath>
            </a14:m>
            <a:r>
              <a:rPr lang="en-US" dirty="0">
                <a:solidFill>
                  <a:schemeClr val="tx1"/>
                </a:solidFill>
              </a:rPr>
              <a:t>…......................( 3 </a:t>
            </a:r>
            <a:r>
              <a:rPr lang="en-US" dirty="0" smtClean="0">
                <a:solidFill>
                  <a:schemeClr val="tx1"/>
                </a:solidFill>
              </a:rPr>
              <a:t>)</a:t>
            </a:r>
            <a:endParaRPr lang="en-US" dirty="0">
              <a:solidFill>
                <a:schemeClr val="tx1"/>
              </a:solidFill>
            </a:endParaRPr>
          </a:p>
          <a:p>
            <a14:m xmlns:a14="http://schemas.microsoft.com/office/drawing/2010/main">
              <m:oMath xmlns:m="http://schemas.openxmlformats.org/officeDocument/2006/math">
                <m:sSub>
                  <m:sSubPr>
                    <m:ctrlPr>
                      <a:rPr lang="en-US" i="1">
                        <a:solidFill>
                          <a:schemeClr val="tx1"/>
                        </a:solidFill>
                        <a:latin typeface="Cambria Math"/>
                      </a:rPr>
                    </m:ctrlPr>
                  </m:sSubPr>
                  <m:e>
                    <m:r>
                      <a:rPr lang="en-US" i="1">
                        <a:solidFill>
                          <a:schemeClr val="tx1"/>
                        </a:solidFill>
                        <a:latin typeface="Cambria Math"/>
                      </a:rPr>
                      <m:t>𝑌</m:t>
                    </m:r>
                  </m:e>
                  <m:sub>
                    <m:r>
                      <a:rPr lang="en-US" i="1">
                        <a:solidFill>
                          <a:schemeClr val="tx1"/>
                        </a:solidFill>
                        <a:latin typeface="Cambria Math"/>
                      </a:rPr>
                      <m:t>𝑡</m:t>
                    </m:r>
                  </m:sub>
                </m:sSub>
              </m:oMath>
            </a14:m>
            <a:r>
              <a:rPr lang="ar-IQ" dirty="0">
                <a:solidFill>
                  <a:schemeClr val="tx1"/>
                </a:solidFill>
              </a:rPr>
              <a:t> : المتغير المعتمد الذي يمثل قيم الظاهرة .</a:t>
            </a:r>
            <a:endParaRPr lang="en-US" dirty="0">
              <a:solidFill>
                <a:schemeClr val="tx1"/>
              </a:solidFill>
            </a:endParaRPr>
          </a:p>
          <a:p>
            <a:r>
              <a:rPr lang="en-US" dirty="0">
                <a:solidFill>
                  <a:schemeClr val="tx1"/>
                </a:solidFill>
              </a:rPr>
              <a:t>t </a:t>
            </a:r>
            <a:r>
              <a:rPr lang="ar-IQ" dirty="0">
                <a:solidFill>
                  <a:schemeClr val="tx1"/>
                </a:solidFill>
              </a:rPr>
              <a:t> : المتغير المستقل الذي يمثل الزمن .</a:t>
            </a:r>
            <a:endParaRPr lang="en-US" dirty="0">
              <a:solidFill>
                <a:schemeClr val="tx1"/>
              </a:solidFill>
            </a:endParaRPr>
          </a:p>
          <a:p>
            <a14:m xmlns:a14="http://schemas.microsoft.com/office/drawing/2010/main">
              <m:oMath xmlns:m="http://schemas.openxmlformats.org/officeDocument/2006/math">
                <m:sSub>
                  <m:sSubPr>
                    <m:ctrlPr>
                      <a:rPr lang="en-US" i="1">
                        <a:solidFill>
                          <a:schemeClr val="tx1"/>
                        </a:solidFill>
                        <a:latin typeface="Cambria Math"/>
                      </a:rPr>
                    </m:ctrlPr>
                  </m:sSubPr>
                  <m:e>
                    <m:r>
                      <a:rPr lang="en-US" i="1">
                        <a:solidFill>
                          <a:schemeClr val="tx1"/>
                        </a:solidFill>
                        <a:latin typeface="Cambria Math"/>
                      </a:rPr>
                      <m:t>ß</m:t>
                    </m:r>
                  </m:e>
                  <m:sub>
                    <m:r>
                      <a:rPr lang="en-US" i="1">
                        <a:solidFill>
                          <a:schemeClr val="tx1"/>
                        </a:solidFill>
                        <a:latin typeface="Cambria Math"/>
                      </a:rPr>
                      <m:t>0</m:t>
                    </m:r>
                  </m:sub>
                </m:sSub>
              </m:oMath>
            </a14:m>
            <a:r>
              <a:rPr lang="en-US" dirty="0">
                <a:solidFill>
                  <a:schemeClr val="tx1"/>
                </a:solidFill>
              </a:rPr>
              <a:t>)</a:t>
            </a:r>
            <a:r>
              <a:rPr lang="ar-IQ" dirty="0">
                <a:solidFill>
                  <a:schemeClr val="tx1"/>
                </a:solidFill>
              </a:rPr>
              <a:t> و</a:t>
            </a:r>
            <a14:m xmlns:a14="http://schemas.microsoft.com/office/drawing/2010/main">
              <m:oMath xmlns:m="http://schemas.openxmlformats.org/officeDocument/2006/math">
                <m:sSub>
                  <m:sSubPr>
                    <m:ctrlPr>
                      <a:rPr lang="en-US" i="1">
                        <a:solidFill>
                          <a:schemeClr val="tx1"/>
                        </a:solidFill>
                        <a:latin typeface="Cambria Math"/>
                      </a:rPr>
                    </m:ctrlPr>
                  </m:sSubPr>
                  <m:e>
                    <m:r>
                      <a:rPr lang="en-US" i="1">
                        <a:solidFill>
                          <a:schemeClr val="tx1"/>
                        </a:solidFill>
                        <a:latin typeface="Cambria Math"/>
                      </a:rPr>
                      <m:t>ß</m:t>
                    </m:r>
                  </m:e>
                  <m:sub>
                    <m:r>
                      <a:rPr lang="en-US" i="1">
                        <a:solidFill>
                          <a:schemeClr val="tx1"/>
                        </a:solidFill>
                        <a:latin typeface="Cambria Math"/>
                      </a:rPr>
                      <m:t>1</m:t>
                    </m:r>
                  </m:sub>
                </m:sSub>
              </m:oMath>
            </a14:m>
            <a:r>
              <a:rPr lang="ar-SA" dirty="0">
                <a:solidFill>
                  <a:schemeClr val="tx1"/>
                </a:solidFill>
              </a:rPr>
              <a:t>) يمثلان معالم الانموذج : </a:t>
            </a:r>
            <a14:m xmlns:a14="http://schemas.microsoft.com/office/drawing/2010/main">
              <m:oMath xmlns:m="http://schemas.openxmlformats.org/officeDocument/2006/math">
                <m:sSub>
                  <m:sSubPr>
                    <m:ctrlPr>
                      <a:rPr lang="en-US" i="1">
                        <a:solidFill>
                          <a:schemeClr val="tx1"/>
                        </a:solidFill>
                        <a:latin typeface="Cambria Math"/>
                      </a:rPr>
                    </m:ctrlPr>
                  </m:sSubPr>
                  <m:e>
                    <m:r>
                      <a:rPr lang="en-US" i="1">
                        <a:solidFill>
                          <a:schemeClr val="tx1"/>
                        </a:solidFill>
                        <a:latin typeface="Cambria Math"/>
                      </a:rPr>
                      <m:t>ß</m:t>
                    </m:r>
                  </m:e>
                  <m:sub>
                    <m:r>
                      <a:rPr lang="en-US" i="1">
                        <a:solidFill>
                          <a:schemeClr val="tx1"/>
                        </a:solidFill>
                        <a:latin typeface="Cambria Math"/>
                      </a:rPr>
                      <m:t>0</m:t>
                    </m:r>
                  </m:sub>
                </m:sSub>
              </m:oMath>
            </a14:m>
            <a:r>
              <a:rPr lang="ar-SA" dirty="0">
                <a:solidFill>
                  <a:schemeClr val="tx1"/>
                </a:solidFill>
              </a:rPr>
              <a:t> هي نقطة تقاطع خط الاتجاه العام مع المحور الصادي ، </a:t>
            </a:r>
            <a14:m xmlns:a14="http://schemas.microsoft.com/office/drawing/2010/main">
              <m:oMath xmlns:m="http://schemas.openxmlformats.org/officeDocument/2006/math">
                <m:sSub>
                  <m:sSubPr>
                    <m:ctrlPr>
                      <a:rPr lang="en-US" i="1">
                        <a:solidFill>
                          <a:schemeClr val="tx1"/>
                        </a:solidFill>
                        <a:latin typeface="Cambria Math"/>
                      </a:rPr>
                    </m:ctrlPr>
                  </m:sSubPr>
                  <m:e>
                    <m:r>
                      <a:rPr lang="en-US" i="1">
                        <a:solidFill>
                          <a:schemeClr val="tx1"/>
                        </a:solidFill>
                        <a:latin typeface="Cambria Math"/>
                      </a:rPr>
                      <m:t>ß</m:t>
                    </m:r>
                  </m:e>
                  <m:sub>
                    <m:r>
                      <a:rPr lang="en-US" i="1">
                        <a:solidFill>
                          <a:schemeClr val="tx1"/>
                        </a:solidFill>
                        <a:latin typeface="Cambria Math"/>
                      </a:rPr>
                      <m:t>1</m:t>
                    </m:r>
                  </m:sub>
                </m:sSub>
              </m:oMath>
            </a14:m>
            <a:r>
              <a:rPr lang="ar-SA" dirty="0">
                <a:solidFill>
                  <a:schemeClr val="tx1"/>
                </a:solidFill>
              </a:rPr>
              <a:t> ميل خط الاتجاه العام المستقيم .</a:t>
            </a:r>
            <a:endParaRPr lang="en-US" dirty="0">
              <a:solidFill>
                <a:schemeClr val="tx1"/>
              </a:solidFill>
            </a:endParaRPr>
          </a:p>
          <a:p>
            <a14:m xmlns:a14="http://schemas.microsoft.com/office/drawing/2010/main">
              <m:oMath xmlns:m="http://schemas.openxmlformats.org/officeDocument/2006/math">
                <m:sSub>
                  <m:sSubPr>
                    <m:ctrlPr>
                      <a:rPr lang="en-US" i="1">
                        <a:solidFill>
                          <a:schemeClr val="tx1"/>
                        </a:solidFill>
                        <a:latin typeface="Cambria Math"/>
                      </a:rPr>
                    </m:ctrlPr>
                  </m:sSubPr>
                  <m:e>
                    <m:r>
                      <a:rPr lang="en-US" i="1">
                        <a:solidFill>
                          <a:schemeClr val="tx1"/>
                        </a:solidFill>
                        <a:latin typeface="Cambria Math"/>
                      </a:rPr>
                      <m:t>𝑒</m:t>
                    </m:r>
                  </m:e>
                  <m:sub>
                    <m:r>
                      <a:rPr lang="en-US" i="1">
                        <a:solidFill>
                          <a:schemeClr val="tx1"/>
                        </a:solidFill>
                        <a:latin typeface="Cambria Math"/>
                      </a:rPr>
                      <m:t>𝑡</m:t>
                    </m:r>
                  </m:sub>
                </m:sSub>
              </m:oMath>
            </a14:m>
            <a:r>
              <a:rPr lang="ar-IQ" dirty="0">
                <a:solidFill>
                  <a:schemeClr val="tx1"/>
                </a:solidFill>
              </a:rPr>
              <a:t> : الخطأ العشوائي تتوزع طبيعياً بمتوسط قدره صفر وتباين</a:t>
            </a:r>
            <a14:m xmlns:a14="http://schemas.microsoft.com/office/drawing/2010/main">
              <m:oMath xmlns:m="http://schemas.openxmlformats.org/officeDocument/2006/math">
                <m:sSubSup>
                  <m:sSubSupPr>
                    <m:ctrlPr>
                      <a:rPr lang="en-US" i="1">
                        <a:solidFill>
                          <a:schemeClr val="tx1"/>
                        </a:solidFill>
                        <a:latin typeface="Cambria Math"/>
                      </a:rPr>
                    </m:ctrlPr>
                  </m:sSubSupPr>
                  <m:e>
                    <m:r>
                      <a:rPr lang="en-US" i="1">
                        <a:solidFill>
                          <a:schemeClr val="tx1"/>
                        </a:solidFill>
                        <a:latin typeface="Cambria Math"/>
                      </a:rPr>
                      <m:t>𝜎</m:t>
                    </m:r>
                  </m:e>
                  <m:sub>
                    <m:r>
                      <a:rPr lang="en-US" i="1">
                        <a:solidFill>
                          <a:schemeClr val="tx1"/>
                        </a:solidFill>
                        <a:latin typeface="Cambria Math"/>
                      </a:rPr>
                      <m:t>𝑒</m:t>
                    </m:r>
                  </m:sub>
                  <m:sup>
                    <m:r>
                      <a:rPr lang="en-US" i="1">
                        <a:solidFill>
                          <a:schemeClr val="tx1"/>
                        </a:solidFill>
                        <a:latin typeface="Cambria Math"/>
                      </a:rPr>
                      <m:t>2</m:t>
                    </m:r>
                  </m:sup>
                </m:sSubSup>
              </m:oMath>
            </a14:m>
            <a:r>
              <a:rPr lang="ar-IQ" dirty="0">
                <a:solidFill>
                  <a:schemeClr val="tx1"/>
                </a:solidFill>
              </a:rPr>
              <a:t> وتغاير ذاتي قدره </a:t>
            </a:r>
            <a:r>
              <a:rPr lang="ar-IQ" dirty="0" smtClean="0">
                <a:solidFill>
                  <a:schemeClr val="tx1"/>
                </a:solidFill>
              </a:rPr>
              <a:t>صفر.</a:t>
            </a:r>
            <a:endParaRPr lang="en-US" dirty="0">
              <a:solidFill>
                <a:schemeClr val="tx1"/>
              </a:solidFill>
            </a:endParaRPr>
          </a:p>
        </p:txBody>
      </p:sp>
      <p:sp>
        <p:nvSpPr>
          <p:cNvPr id="3" name="Title 2"/>
          <p:cNvSpPr>
            <a:spLocks noGrp="1"/>
          </p:cNvSpPr>
          <p:nvPr>
            <p:ph type="title"/>
          </p:nvPr>
        </p:nvSpPr>
        <p:spPr>
          <a:xfrm>
            <a:off x="457200" y="332656"/>
            <a:ext cx="8229600" cy="754344"/>
          </a:xfrm>
        </p:spPr>
        <p:txBody>
          <a:bodyPr>
            <a:normAutofit fontScale="90000"/>
          </a:bodyPr>
          <a:lstStyle/>
          <a:p>
            <a:r>
              <a:rPr lang="ar-IQ" b="1" u="sng" dirty="0">
                <a:solidFill>
                  <a:schemeClr val="tx1"/>
                </a:solidFill>
                <a:effectLst>
                  <a:outerShdw blurRad="38100" dist="38100" dir="2700000" algn="tl">
                    <a:srgbClr val="000000">
                      <a:alpha val="43137"/>
                    </a:srgbClr>
                  </a:outerShdw>
                </a:effectLst>
              </a:rPr>
              <a:t>انموذج الاتجاه العام الخطي </a:t>
            </a:r>
            <a:endParaRPr lang="ar-IQ" u="sng"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316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323529" y="1988840"/>
                <a:ext cx="8496944" cy="4032448"/>
              </a:xfrm>
            </p:spPr>
            <p:txBody>
              <a:bodyPr>
                <a:normAutofit/>
              </a:bodyPr>
              <a:lstStyle/>
              <a:p>
                <a:r>
                  <a:rPr lang="ar-IQ" sz="2800" dirty="0" smtClean="0">
                    <a:solidFill>
                      <a:schemeClr val="tx1"/>
                    </a:solidFill>
                  </a:rPr>
                  <a:t>على الأغلب يكون الخط المستقيم مناسباً لطبيعة البيانات في تمثيل الاتجاه العام، وفي بعض الأحيان يكون غير مناسب وفي مثل هذه الحالة يكون من الأفضل أن نقوم بتوفيق منحنى من الدرجة الثانية والذي يسمى بمعادلات الاتجاه العام التربيعي وتكون على صورة قطع مكافئ وتأخذ الصيغة الاتية :</a:t>
                </a:r>
                <a:endParaRPr lang="en-US" sz="2800" dirty="0">
                  <a:solidFill>
                    <a:schemeClr val="tx1"/>
                  </a:solidFill>
                </a:endParaRPr>
              </a:p>
              <a:p>
                <a14:m>
                  <m:oMath xmlns:m="http://schemas.openxmlformats.org/officeDocument/2006/math">
                    <m:sSub>
                      <m:sSubPr>
                        <m:ctrlPr>
                          <a:rPr lang="en-US" sz="2800" i="1">
                            <a:solidFill>
                              <a:schemeClr val="tx1"/>
                            </a:solidFill>
                            <a:latin typeface="Cambria Math"/>
                          </a:rPr>
                        </m:ctrlPr>
                      </m:sSubPr>
                      <m:e>
                        <m:r>
                          <a:rPr lang="en-US" sz="2800" i="1">
                            <a:solidFill>
                              <a:schemeClr val="tx1"/>
                            </a:solidFill>
                            <a:latin typeface="Cambria Math"/>
                          </a:rPr>
                          <m:t>𝑌</m:t>
                        </m:r>
                      </m:e>
                      <m:sub>
                        <m:r>
                          <a:rPr lang="en-US" sz="2800" i="1">
                            <a:solidFill>
                              <a:schemeClr val="tx1"/>
                            </a:solidFill>
                            <a:latin typeface="Cambria Math"/>
                          </a:rPr>
                          <m:t>𝑡</m:t>
                        </m:r>
                      </m:sub>
                    </m:sSub>
                  </m:oMath>
                </a14:m>
                <a:r>
                  <a:rPr lang="en-US" sz="2800" dirty="0">
                    <a:solidFill>
                      <a:schemeClr val="tx1"/>
                    </a:solidFill>
                  </a:rPr>
                  <a:t>= </a:t>
                </a:r>
                <a14:m>
                  <m:oMath xmlns:m="http://schemas.openxmlformats.org/officeDocument/2006/math">
                    <m:sSub>
                      <m:sSubPr>
                        <m:ctrlPr>
                          <a:rPr lang="en-US" sz="2800" i="1">
                            <a:solidFill>
                              <a:schemeClr val="tx1"/>
                            </a:solidFill>
                            <a:latin typeface="Cambria Math"/>
                          </a:rPr>
                        </m:ctrlPr>
                      </m:sSubPr>
                      <m:e>
                        <m:r>
                          <a:rPr lang="en-US" sz="2800" i="1">
                            <a:solidFill>
                              <a:schemeClr val="tx1"/>
                            </a:solidFill>
                            <a:latin typeface="Cambria Math"/>
                          </a:rPr>
                          <m:t>ß</m:t>
                        </m:r>
                      </m:e>
                      <m:sub>
                        <m:r>
                          <a:rPr lang="en-US" sz="2800" i="1">
                            <a:solidFill>
                              <a:schemeClr val="tx1"/>
                            </a:solidFill>
                            <a:latin typeface="Cambria Math"/>
                          </a:rPr>
                          <m:t>0</m:t>
                        </m:r>
                      </m:sub>
                    </m:sSub>
                  </m:oMath>
                </a14:m>
                <a:r>
                  <a:rPr lang="en-US" sz="2800" dirty="0">
                    <a:solidFill>
                      <a:schemeClr val="tx1"/>
                    </a:solidFill>
                  </a:rPr>
                  <a:t> + </a:t>
                </a:r>
                <a14:m>
                  <m:oMath xmlns:m="http://schemas.openxmlformats.org/officeDocument/2006/math">
                    <m:sSub>
                      <m:sSubPr>
                        <m:ctrlPr>
                          <a:rPr lang="en-US" sz="2800" i="1">
                            <a:solidFill>
                              <a:schemeClr val="tx1"/>
                            </a:solidFill>
                            <a:latin typeface="Cambria Math"/>
                          </a:rPr>
                        </m:ctrlPr>
                      </m:sSubPr>
                      <m:e>
                        <m:r>
                          <a:rPr lang="en-US" sz="2800" i="1">
                            <a:solidFill>
                              <a:schemeClr val="tx1"/>
                            </a:solidFill>
                            <a:latin typeface="Cambria Math"/>
                          </a:rPr>
                          <m:t>ß</m:t>
                        </m:r>
                      </m:e>
                      <m:sub>
                        <m:r>
                          <a:rPr lang="en-US" sz="2800" i="1">
                            <a:solidFill>
                              <a:schemeClr val="tx1"/>
                            </a:solidFill>
                            <a:latin typeface="Cambria Math"/>
                          </a:rPr>
                          <m:t>1</m:t>
                        </m:r>
                      </m:sub>
                    </m:sSub>
                  </m:oMath>
                </a14:m>
                <a:r>
                  <a:rPr lang="en-US" sz="2800" dirty="0">
                    <a:solidFill>
                      <a:schemeClr val="tx1"/>
                    </a:solidFill>
                  </a:rPr>
                  <a:t>t + </a:t>
                </a:r>
                <a14:m>
                  <m:oMath xmlns:m="http://schemas.openxmlformats.org/officeDocument/2006/math">
                    <m:sSub>
                      <m:sSubPr>
                        <m:ctrlPr>
                          <a:rPr lang="en-US" sz="2800" i="1">
                            <a:solidFill>
                              <a:schemeClr val="tx1"/>
                            </a:solidFill>
                            <a:latin typeface="Cambria Math"/>
                          </a:rPr>
                        </m:ctrlPr>
                      </m:sSubPr>
                      <m:e>
                        <m:r>
                          <a:rPr lang="en-US" sz="2800" i="1">
                            <a:solidFill>
                              <a:schemeClr val="tx1"/>
                            </a:solidFill>
                            <a:latin typeface="Cambria Math"/>
                          </a:rPr>
                          <m:t>ß</m:t>
                        </m:r>
                      </m:e>
                      <m:sub>
                        <m:r>
                          <a:rPr lang="en-US" sz="2800" i="1">
                            <a:solidFill>
                              <a:schemeClr val="tx1"/>
                            </a:solidFill>
                            <a:latin typeface="Cambria Math"/>
                          </a:rPr>
                          <m:t>2</m:t>
                        </m:r>
                      </m:sub>
                    </m:sSub>
                    <m:sSup>
                      <m:sSupPr>
                        <m:ctrlPr>
                          <a:rPr lang="en-US" sz="2800" i="1">
                            <a:solidFill>
                              <a:schemeClr val="tx1"/>
                            </a:solidFill>
                            <a:latin typeface="Cambria Math"/>
                          </a:rPr>
                        </m:ctrlPr>
                      </m:sSupPr>
                      <m:e>
                        <m:r>
                          <a:rPr lang="en-US" sz="2800" i="1">
                            <a:solidFill>
                              <a:schemeClr val="tx1"/>
                            </a:solidFill>
                            <a:latin typeface="Cambria Math"/>
                          </a:rPr>
                          <m:t>𝑡</m:t>
                        </m:r>
                      </m:e>
                      <m:sup>
                        <m:r>
                          <a:rPr lang="en-US" sz="2800" i="1">
                            <a:solidFill>
                              <a:schemeClr val="tx1"/>
                            </a:solidFill>
                            <a:latin typeface="Cambria Math"/>
                          </a:rPr>
                          <m:t>2</m:t>
                        </m:r>
                      </m:sup>
                    </m:sSup>
                  </m:oMath>
                </a14:m>
                <a:r>
                  <a:rPr lang="en-US" sz="2800" dirty="0">
                    <a:solidFill>
                      <a:schemeClr val="tx1"/>
                    </a:solidFill>
                  </a:rPr>
                  <a:t> + </a:t>
                </a:r>
                <a14:m>
                  <m:oMath xmlns:m="http://schemas.openxmlformats.org/officeDocument/2006/math">
                    <m:sSub>
                      <m:sSubPr>
                        <m:ctrlPr>
                          <a:rPr lang="en-US" sz="2800" i="1">
                            <a:solidFill>
                              <a:schemeClr val="tx1"/>
                            </a:solidFill>
                            <a:latin typeface="Cambria Math"/>
                          </a:rPr>
                        </m:ctrlPr>
                      </m:sSubPr>
                      <m:e>
                        <m:r>
                          <a:rPr lang="en-US" sz="2800" i="1">
                            <a:solidFill>
                              <a:schemeClr val="tx1"/>
                            </a:solidFill>
                            <a:latin typeface="Cambria Math"/>
                          </a:rPr>
                          <m:t>𝑒</m:t>
                        </m:r>
                      </m:e>
                      <m:sub>
                        <m:r>
                          <a:rPr lang="en-US" sz="2800" i="1">
                            <a:solidFill>
                              <a:schemeClr val="tx1"/>
                            </a:solidFill>
                            <a:latin typeface="Cambria Math"/>
                          </a:rPr>
                          <m:t>𝑡</m:t>
                        </m:r>
                      </m:sub>
                    </m:sSub>
                  </m:oMath>
                </a14:m>
                <a:r>
                  <a:rPr lang="en-US" sz="2800" dirty="0">
                    <a:solidFill>
                      <a:schemeClr val="tx1"/>
                    </a:solidFill>
                  </a:rPr>
                  <a:t> …......................( 4 )</a:t>
                </a:r>
              </a:p>
              <a:p>
                <a:r>
                  <a:rPr lang="ar-IQ" sz="2800" dirty="0">
                    <a:solidFill>
                      <a:schemeClr val="tx1"/>
                    </a:solidFill>
                  </a:rPr>
                  <a:t>حيث ان :</a:t>
                </a:r>
                <a:endParaRPr lang="en-US" sz="2800" dirty="0">
                  <a:solidFill>
                    <a:schemeClr val="tx1"/>
                  </a:solidFill>
                </a:endParaRPr>
              </a:p>
              <a:p>
                <a14:m>
                  <m:oMath xmlns:m="http://schemas.openxmlformats.org/officeDocument/2006/math">
                    <m:sSub>
                      <m:sSubPr>
                        <m:ctrlPr>
                          <a:rPr lang="en-US" sz="2800" i="1">
                            <a:solidFill>
                              <a:schemeClr val="tx1"/>
                            </a:solidFill>
                            <a:latin typeface="Cambria Math"/>
                          </a:rPr>
                        </m:ctrlPr>
                      </m:sSubPr>
                      <m:e>
                        <m:r>
                          <a:rPr lang="en-US" sz="2800" i="1">
                            <a:solidFill>
                              <a:schemeClr val="tx1"/>
                            </a:solidFill>
                            <a:latin typeface="Cambria Math"/>
                          </a:rPr>
                          <m:t>ß</m:t>
                        </m:r>
                      </m:e>
                      <m:sub>
                        <m:r>
                          <a:rPr lang="en-US" sz="2800" i="1">
                            <a:solidFill>
                              <a:schemeClr val="tx1"/>
                            </a:solidFill>
                            <a:latin typeface="Cambria Math"/>
                          </a:rPr>
                          <m:t>0</m:t>
                        </m:r>
                      </m:sub>
                    </m:sSub>
                  </m:oMath>
                </a14:m>
                <a:r>
                  <a:rPr lang="ar-IQ" sz="2800" dirty="0">
                    <a:solidFill>
                      <a:schemeClr val="tx1"/>
                    </a:solidFill>
                  </a:rPr>
                  <a:t> و</a:t>
                </a:r>
                <a14:m>
                  <m:oMath xmlns:m="http://schemas.openxmlformats.org/officeDocument/2006/math">
                    <m:sSub>
                      <m:sSubPr>
                        <m:ctrlPr>
                          <a:rPr lang="en-US" sz="2800" i="1">
                            <a:solidFill>
                              <a:schemeClr val="tx1"/>
                            </a:solidFill>
                            <a:latin typeface="Cambria Math"/>
                          </a:rPr>
                        </m:ctrlPr>
                      </m:sSubPr>
                      <m:e>
                        <m:r>
                          <a:rPr lang="en-US" sz="2800" i="1">
                            <a:solidFill>
                              <a:schemeClr val="tx1"/>
                            </a:solidFill>
                            <a:latin typeface="Cambria Math"/>
                          </a:rPr>
                          <m:t>ß</m:t>
                        </m:r>
                      </m:e>
                      <m:sub>
                        <m:r>
                          <a:rPr lang="en-US" sz="2800" i="1">
                            <a:solidFill>
                              <a:schemeClr val="tx1"/>
                            </a:solidFill>
                            <a:latin typeface="Cambria Math"/>
                          </a:rPr>
                          <m:t>1</m:t>
                        </m:r>
                      </m:sub>
                    </m:sSub>
                  </m:oMath>
                </a14:m>
                <a:r>
                  <a:rPr lang="ar-SA" sz="2800" dirty="0">
                    <a:solidFill>
                      <a:schemeClr val="tx1"/>
                    </a:solidFill>
                  </a:rPr>
                  <a:t> و</a:t>
                </a:r>
                <a14:m>
                  <m:oMath xmlns:m="http://schemas.openxmlformats.org/officeDocument/2006/math">
                    <m:sSub>
                      <m:sSubPr>
                        <m:ctrlPr>
                          <a:rPr lang="en-US" sz="2800" i="1">
                            <a:solidFill>
                              <a:schemeClr val="tx1"/>
                            </a:solidFill>
                            <a:latin typeface="Cambria Math"/>
                          </a:rPr>
                        </m:ctrlPr>
                      </m:sSubPr>
                      <m:e>
                        <m:r>
                          <a:rPr lang="en-US" sz="2800" i="1">
                            <a:solidFill>
                              <a:schemeClr val="tx1"/>
                            </a:solidFill>
                            <a:latin typeface="Cambria Math"/>
                          </a:rPr>
                          <m:t>ß</m:t>
                        </m:r>
                      </m:e>
                      <m:sub>
                        <m:r>
                          <a:rPr lang="en-US" sz="2800" i="1">
                            <a:solidFill>
                              <a:schemeClr val="tx1"/>
                            </a:solidFill>
                            <a:latin typeface="Cambria Math"/>
                          </a:rPr>
                          <m:t>2</m:t>
                        </m:r>
                      </m:sub>
                    </m:sSub>
                  </m:oMath>
                </a14:m>
                <a:r>
                  <a:rPr lang="ar-SA" sz="2800" dirty="0">
                    <a:solidFill>
                      <a:schemeClr val="tx1"/>
                    </a:solidFill>
                  </a:rPr>
                  <a:t> : تمثل معالم الانموذج </a:t>
                </a:r>
                <a:r>
                  <a:rPr lang="ar-SA" sz="2800" dirty="0" smtClean="0">
                    <a:solidFill>
                      <a:schemeClr val="tx1"/>
                    </a:solidFill>
                  </a:rPr>
                  <a:t>.</a:t>
                </a:r>
                <a:endParaRPr lang="en-US" sz="2800" dirty="0">
                  <a:solidFill>
                    <a:schemeClr val="tx1"/>
                  </a:solidFill>
                </a:endParaRP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323529" y="1988840"/>
                <a:ext cx="8496944" cy="4032448"/>
              </a:xfrm>
              <a:blipFill rotWithShape="1">
                <a:blip r:embed="rId2"/>
                <a:stretch>
                  <a:fillRect l="-2511" t="-1662" r="-1650"/>
                </a:stretch>
              </a:blipFill>
            </p:spPr>
            <p:txBody>
              <a:bodyPr/>
              <a:lstStyle/>
              <a:p>
                <a:r>
                  <a:rPr lang="ar-IQ">
                    <a:noFill/>
                  </a:rPr>
                  <a:t> </a:t>
                </a:r>
              </a:p>
            </p:txBody>
          </p:sp>
        </mc:Fallback>
      </mc:AlternateContent>
      <p:sp>
        <p:nvSpPr>
          <p:cNvPr id="3" name="Title 2"/>
          <p:cNvSpPr>
            <a:spLocks noGrp="1"/>
          </p:cNvSpPr>
          <p:nvPr>
            <p:ph type="title"/>
          </p:nvPr>
        </p:nvSpPr>
        <p:spPr>
          <a:xfrm>
            <a:off x="457200" y="338328"/>
            <a:ext cx="8229600" cy="1002440"/>
          </a:xfrm>
        </p:spPr>
        <p:txBody>
          <a:bodyPr/>
          <a:lstStyle/>
          <a:p>
            <a:r>
              <a:rPr lang="ar-IQ" b="1" u="sng" dirty="0">
                <a:solidFill>
                  <a:schemeClr val="tx1"/>
                </a:solidFill>
                <a:effectLst>
                  <a:outerShdw blurRad="38100" dist="38100" dir="2700000" algn="tl">
                    <a:srgbClr val="000000">
                      <a:alpha val="43137"/>
                    </a:srgbClr>
                  </a:outerShdw>
                </a:effectLst>
              </a:rPr>
              <a:t>انموذج الاتجاه العام التربيعي </a:t>
            </a:r>
            <a:endParaRPr lang="ar-IQ" u="sng"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49020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TotalTime>
  <Words>263</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Waveform</vt:lpstr>
      <vt:lpstr>Lecture Six</vt:lpstr>
      <vt:lpstr>انموذج الاتجاه العام الخطي </vt:lpstr>
      <vt:lpstr>انموذج الاتجاه العام التربيعي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Six</dc:title>
  <dc:creator>DR.Ahmed Saker</dc:creator>
  <cp:lastModifiedBy>DR.Ahmed Saker</cp:lastModifiedBy>
  <cp:revision>3</cp:revision>
  <dcterms:created xsi:type="dcterms:W3CDTF">2019-05-14T07:38:52Z</dcterms:created>
  <dcterms:modified xsi:type="dcterms:W3CDTF">2019-05-14T14:29:29Z</dcterms:modified>
</cp:coreProperties>
</file>