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8836-7F80-484F-B07E-81C4F40C7467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7B4F-EF4C-490C-BC2F-7ACD488EAE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8836-7F80-484F-B07E-81C4F40C7467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7B4F-EF4C-490C-BC2F-7ACD488EAE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8836-7F80-484F-B07E-81C4F40C7467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7B4F-EF4C-490C-BC2F-7ACD488EAEEA}" type="slidenum">
              <a:rPr lang="ar-IQ" smtClean="0"/>
              <a:t>‹#›</a:t>
            </a:fld>
            <a:endParaRPr lang="ar-IQ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8836-7F80-484F-B07E-81C4F40C7467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7B4F-EF4C-490C-BC2F-7ACD488EAEEA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8836-7F80-484F-B07E-81C4F40C7467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7B4F-EF4C-490C-BC2F-7ACD488EAE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8836-7F80-484F-B07E-81C4F40C7467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7B4F-EF4C-490C-BC2F-7ACD488EAEEA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8836-7F80-484F-B07E-81C4F40C7467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7B4F-EF4C-490C-BC2F-7ACD488EAE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8836-7F80-484F-B07E-81C4F40C7467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7B4F-EF4C-490C-BC2F-7ACD488EAE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8836-7F80-484F-B07E-81C4F40C7467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7B4F-EF4C-490C-BC2F-7ACD488EAE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8836-7F80-484F-B07E-81C4F40C7467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7B4F-EF4C-490C-BC2F-7ACD488EAEEA}" type="slidenum">
              <a:rPr lang="ar-IQ" smtClean="0"/>
              <a:t>‹#›</a:t>
            </a:fld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8836-7F80-484F-B07E-81C4F40C7467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7B4F-EF4C-490C-BC2F-7ACD488EAEEA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8CB8836-7F80-484F-B07E-81C4F40C7467}" type="datetimeFigureOut">
              <a:rPr lang="ar-IQ" smtClean="0"/>
              <a:t>10/09/1440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8907B4F-EF4C-490C-BC2F-7ACD488EAEEA}" type="slidenum">
              <a:rPr lang="ar-IQ" smtClean="0"/>
              <a:t>‹#›</a:t>
            </a:fld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Eight </a:t>
            </a:r>
            <a:endParaRPr lang="ar-IQ" sz="72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معامل التحديد </a:t>
            </a:r>
            <a:endParaRPr lang="ar-IQ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964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5976664"/>
          </a:xfrm>
        </p:spPr>
        <p:txBody>
          <a:bodyPr>
            <a:normAutofit/>
          </a:bodyPr>
          <a:lstStyle/>
          <a:p>
            <a:endParaRPr lang="ar-IQ" sz="3200" smtClean="0">
              <a:solidFill>
                <a:schemeClr val="tx1"/>
              </a:solidFill>
            </a:endParaRPr>
          </a:p>
          <a:p>
            <a:r>
              <a:rPr lang="ar-IQ" sz="3200" smtClean="0">
                <a:solidFill>
                  <a:schemeClr val="tx1"/>
                </a:solidFill>
              </a:rPr>
              <a:t>هو </a:t>
            </a:r>
            <a:r>
              <a:rPr lang="ar-IQ" sz="3200" dirty="0">
                <a:solidFill>
                  <a:schemeClr val="tx1"/>
                </a:solidFill>
              </a:rPr>
              <a:t>مقياس لتقدير دقة معامل الانحدار </a:t>
            </a:r>
            <a:r>
              <a:rPr lang="ar-SA" sz="3200" dirty="0">
                <a:solidFill>
                  <a:schemeClr val="tx1"/>
                </a:solidFill>
              </a:rPr>
              <a:t>ويرمز له </a:t>
            </a:r>
            <a:r>
              <a:rPr lang="en-US" sz="3200" dirty="0">
                <a:solidFill>
                  <a:schemeClr val="tx1"/>
                </a:solidFill>
              </a:rPr>
              <a:t>R</a:t>
            </a:r>
            <a:r>
              <a:rPr lang="en-US" sz="3200" baseline="30000" dirty="0">
                <a:solidFill>
                  <a:schemeClr val="tx1"/>
                </a:solidFill>
              </a:rPr>
              <a:t>2</a:t>
            </a:r>
            <a:r>
              <a:rPr lang="en-US" sz="3200" b="1" baseline="300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  </a:t>
            </a:r>
            <a:r>
              <a:rPr lang="ar-IQ" sz="3200" dirty="0">
                <a:solidFill>
                  <a:schemeClr val="tx1"/>
                </a:solidFill>
              </a:rPr>
              <a:t>وذلك لأنه يساوي مربع معامل الإرتباط البسيط ويأخذ هذا المعامل قيم بين 0 الى 1 </a:t>
            </a:r>
            <a:r>
              <a:rPr lang="ar-SA" sz="3200" dirty="0">
                <a:solidFill>
                  <a:schemeClr val="tx1"/>
                </a:solidFill>
              </a:rPr>
              <a:t>أي أنه </a:t>
            </a:r>
            <a:r>
              <a:rPr lang="en-US" sz="3200" dirty="0">
                <a:solidFill>
                  <a:schemeClr val="tx1"/>
                </a:solidFill>
              </a:rPr>
              <a:t>0 ≤ r</a:t>
            </a:r>
            <a:r>
              <a:rPr lang="en-US" sz="3200" baseline="30000" dirty="0">
                <a:solidFill>
                  <a:schemeClr val="tx1"/>
                </a:solidFill>
              </a:rPr>
              <a:t>2 </a:t>
            </a:r>
            <a:r>
              <a:rPr lang="en-US" sz="3200" dirty="0">
                <a:solidFill>
                  <a:schemeClr val="tx1"/>
                </a:solidFill>
              </a:rPr>
              <a:t>≤ 1</a:t>
            </a:r>
            <a:r>
              <a:rPr lang="ar-SA" sz="3200" dirty="0">
                <a:solidFill>
                  <a:schemeClr val="tx1"/>
                </a:solidFill>
              </a:rPr>
              <a:t> وكلما إقتربت قيمة معامل التحديد من 1 فان ذلك يدل على قلة قيمة الخطأ العشوائي، مثال ذلك لو كانت قيمة معامل التحديد لمتغيرين تساوي 0.87 فهذا يفسر (يدل) على أن معادلة الإنحدار تفسر 87% من التغير الحاصل في المتغير التابع </a:t>
            </a:r>
            <a:r>
              <a:rPr lang="en-US" sz="3200" dirty="0">
                <a:solidFill>
                  <a:schemeClr val="tx1"/>
                </a:solidFill>
              </a:rPr>
              <a:t>y</a:t>
            </a:r>
            <a:r>
              <a:rPr lang="ar-SA" sz="3200" dirty="0">
                <a:solidFill>
                  <a:schemeClr val="tx1"/>
                </a:solidFill>
              </a:rPr>
              <a:t> حدثت بسبب التغير الحاصل في المتغير المستقل </a:t>
            </a:r>
            <a:r>
              <a:rPr lang="en-US" sz="3200" dirty="0">
                <a:solidFill>
                  <a:schemeClr val="tx1"/>
                </a:solidFill>
              </a:rPr>
              <a:t>x</a:t>
            </a:r>
            <a:r>
              <a:rPr lang="ar-SA" sz="3200" dirty="0">
                <a:solidFill>
                  <a:schemeClr val="tx1"/>
                </a:solidFill>
              </a:rPr>
              <a:t> والباقي من التغير البالغ 13% حدث بسبب عوامل أخرى غير المتغير المستقل </a:t>
            </a:r>
            <a:r>
              <a:rPr lang="en-US" sz="3200" dirty="0">
                <a:solidFill>
                  <a:schemeClr val="tx1"/>
                </a:solidFill>
              </a:rPr>
              <a:t>x</a:t>
            </a:r>
            <a:r>
              <a:rPr lang="ar-SA" sz="3200" dirty="0">
                <a:solidFill>
                  <a:schemeClr val="tx1"/>
                </a:solidFill>
              </a:rPr>
              <a:t>، </a:t>
            </a:r>
            <a:r>
              <a:rPr lang="ar-IQ" sz="3200" dirty="0">
                <a:solidFill>
                  <a:schemeClr val="tx1"/>
                </a:solidFill>
              </a:rPr>
              <a:t>ويتم حساب </a:t>
            </a:r>
            <a:r>
              <a:rPr lang="en-US" sz="3200" dirty="0">
                <a:solidFill>
                  <a:schemeClr val="tx1"/>
                </a:solidFill>
              </a:rPr>
              <a:t>R</a:t>
            </a:r>
            <a:r>
              <a:rPr lang="en-US" sz="3200" baseline="30000" dirty="0">
                <a:solidFill>
                  <a:schemeClr val="tx1"/>
                </a:solidFill>
              </a:rPr>
              <a:t>2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7067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</TotalTime>
  <Words>106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Waveform</vt:lpstr>
      <vt:lpstr>Lecture Eight 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Eight </dc:title>
  <dc:creator>DR.Ahmed Saker</dc:creator>
  <cp:lastModifiedBy>DR.Ahmed Saker</cp:lastModifiedBy>
  <cp:revision>2</cp:revision>
  <dcterms:created xsi:type="dcterms:W3CDTF">2019-05-14T14:43:07Z</dcterms:created>
  <dcterms:modified xsi:type="dcterms:W3CDTF">2019-05-14T14:45:24Z</dcterms:modified>
</cp:coreProperties>
</file>