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900" r:id="rId1"/>
  </p:sldMasterIdLst>
  <p:sldIdLst>
    <p:sldId id="256" r:id="rId2"/>
    <p:sldId id="261" r:id="rId3"/>
    <p:sldId id="257" r:id="rId4"/>
    <p:sldId id="258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9F3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0" d="100"/>
          <a:sy n="70" d="100"/>
        </p:scale>
        <p:origin x="-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5A5707B-1612-44DA-AB06-327EE6D90D41}" type="datetimeFigureOut">
              <a:rPr lang="ar-IQ" smtClean="0"/>
              <a:pPr/>
              <a:t>20/09/1440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E85A4D3-4A09-496E-A4D0-904B800EE37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A5707B-1612-44DA-AB06-327EE6D90D41}" type="datetimeFigureOut">
              <a:rPr lang="ar-IQ" smtClean="0"/>
              <a:pPr/>
              <a:t>20/09/1440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85A4D3-4A09-496E-A4D0-904B800EE37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A5707B-1612-44DA-AB06-327EE6D90D41}" type="datetimeFigureOut">
              <a:rPr lang="ar-IQ" smtClean="0"/>
              <a:pPr/>
              <a:t>20/09/1440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85A4D3-4A09-496E-A4D0-904B800EE37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A5707B-1612-44DA-AB06-327EE6D90D41}" type="datetimeFigureOut">
              <a:rPr lang="ar-IQ" smtClean="0"/>
              <a:pPr/>
              <a:t>20/09/1440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85A4D3-4A09-496E-A4D0-904B800EE37E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A5707B-1612-44DA-AB06-327EE6D90D41}" type="datetimeFigureOut">
              <a:rPr lang="ar-IQ" smtClean="0"/>
              <a:pPr/>
              <a:t>20/09/1440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85A4D3-4A09-496E-A4D0-904B800EE37E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A5707B-1612-44DA-AB06-327EE6D90D41}" type="datetimeFigureOut">
              <a:rPr lang="ar-IQ" smtClean="0"/>
              <a:pPr/>
              <a:t>20/09/1440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85A4D3-4A09-496E-A4D0-904B800EE37E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A5707B-1612-44DA-AB06-327EE6D90D41}" type="datetimeFigureOut">
              <a:rPr lang="ar-IQ" smtClean="0"/>
              <a:pPr/>
              <a:t>20/09/1440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85A4D3-4A09-496E-A4D0-904B800EE37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A5707B-1612-44DA-AB06-327EE6D90D41}" type="datetimeFigureOut">
              <a:rPr lang="ar-IQ" smtClean="0"/>
              <a:pPr/>
              <a:t>20/09/1440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85A4D3-4A09-496E-A4D0-904B800EE37E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A5707B-1612-44DA-AB06-327EE6D90D41}" type="datetimeFigureOut">
              <a:rPr lang="ar-IQ" smtClean="0"/>
              <a:pPr/>
              <a:t>20/09/1440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85A4D3-4A09-496E-A4D0-904B800EE37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5A5707B-1612-44DA-AB06-327EE6D90D41}" type="datetimeFigureOut">
              <a:rPr lang="ar-IQ" smtClean="0"/>
              <a:pPr/>
              <a:t>20/09/1440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85A4D3-4A09-496E-A4D0-904B800EE37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5A5707B-1612-44DA-AB06-327EE6D90D41}" type="datetimeFigureOut">
              <a:rPr lang="ar-IQ" smtClean="0"/>
              <a:pPr/>
              <a:t>20/09/1440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E85A4D3-4A09-496E-A4D0-904B800EE37E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5A5707B-1612-44DA-AB06-327EE6D90D41}" type="datetimeFigureOut">
              <a:rPr lang="ar-IQ" smtClean="0"/>
              <a:pPr/>
              <a:t>20/09/1440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E85A4D3-4A09-496E-A4D0-904B800EE37E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052736"/>
            <a:ext cx="6400800" cy="2101944"/>
          </a:xfrm>
        </p:spPr>
        <p:txBody>
          <a:bodyPr>
            <a:normAutofit/>
          </a:bodyPr>
          <a:lstStyle/>
          <a:p>
            <a:r>
              <a:rPr lang="en-US" sz="4400" b="1" u="sng" dirty="0" smtClean="0">
                <a:solidFill>
                  <a:srgbClr val="7030A0"/>
                </a:solidFill>
              </a:rPr>
              <a:t>INTEGRATION</a:t>
            </a:r>
            <a:endParaRPr lang="ar-IQ" sz="4400" b="1" u="sng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200400"/>
            <a:ext cx="7704856" cy="1020688"/>
          </a:xfrm>
        </p:spPr>
        <p:txBody>
          <a:bodyPr>
            <a:normAutofit fontScale="77500" lnSpcReduction="20000"/>
          </a:bodyPr>
          <a:lstStyle/>
          <a:p>
            <a:r>
              <a:rPr lang="en-US" sz="5400" dirty="0" smtClean="0">
                <a:solidFill>
                  <a:srgbClr val="119F36"/>
                </a:solidFill>
              </a:rPr>
              <a:t>Nabila Abdul-</a:t>
            </a:r>
            <a:r>
              <a:rPr lang="en-US" sz="5400" dirty="0" err="1" smtClean="0">
                <a:solidFill>
                  <a:srgbClr val="119F36"/>
                </a:solidFill>
              </a:rPr>
              <a:t>Alhadi</a:t>
            </a:r>
            <a:r>
              <a:rPr lang="en-US" sz="5400" dirty="0" smtClean="0">
                <a:solidFill>
                  <a:srgbClr val="119F36"/>
                </a:solidFill>
              </a:rPr>
              <a:t> </a:t>
            </a:r>
            <a:r>
              <a:rPr lang="en-US" sz="5400" dirty="0" err="1" smtClean="0">
                <a:solidFill>
                  <a:srgbClr val="119F36"/>
                </a:solidFill>
              </a:rPr>
              <a:t>Alsharif</a:t>
            </a:r>
            <a:endParaRPr lang="ar-IQ" sz="5400" dirty="0">
              <a:solidFill>
                <a:srgbClr val="119F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1457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852936"/>
            <a:ext cx="6400800" cy="1769369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indent="0">
              <a:buNone/>
            </a:pPr>
            <a:r>
              <a:rPr lang="en-US" sz="4800" b="1" dirty="0" smtClean="0">
                <a:solidFill>
                  <a:srgbClr val="119F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Indefinite Integral</a:t>
            </a:r>
            <a:endParaRPr lang="ar-IQ" sz="4800" dirty="0">
              <a:solidFill>
                <a:srgbClr val="119F3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0">
              <a:buNone/>
            </a:pPr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124744"/>
            <a:ext cx="6400800" cy="1008112"/>
          </a:xfrm>
        </p:spPr>
        <p:txBody>
          <a:bodyPr>
            <a:normAutofit/>
          </a:bodyPr>
          <a:lstStyle/>
          <a:p>
            <a:r>
              <a:rPr lang="en-US" sz="6000" b="1" u="sng" dirty="0">
                <a:solidFill>
                  <a:srgbClr val="7030A0"/>
                </a:solidFill>
              </a:rPr>
              <a:t>Lecture One</a:t>
            </a:r>
            <a:endParaRPr lang="ar-IQ" sz="6000" dirty="0"/>
          </a:p>
        </p:txBody>
      </p:sp>
    </p:spTree>
    <p:extLst>
      <p:ext uri="{BB962C8B-B14F-4D97-AF65-F5344CB8AC3E}">
        <p14:creationId xmlns:p14="http://schemas.microsoft.com/office/powerpoint/2010/main" xmlns="" val="2874349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5"/>
            <a:ext cx="8229600" cy="2808312"/>
          </a:xfrm>
        </p:spPr>
        <p:txBody>
          <a:bodyPr>
            <a:normAutofit/>
          </a:bodyPr>
          <a:lstStyle/>
          <a:p>
            <a:pPr algn="l" rtl="0"/>
            <a:endParaRPr lang="en-US" sz="2000" dirty="0"/>
          </a:p>
          <a:p>
            <a:pPr marL="0" indent="0" algn="l" rtl="0">
              <a:buNone/>
            </a:pPr>
            <a:r>
              <a:rPr lang="ar-IQ" sz="2000" dirty="0" smtClean="0"/>
              <a:t> </a:t>
            </a:r>
            <a:endParaRPr lang="ar-IQ" sz="2000" dirty="0"/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611560" y="692696"/>
            <a:ext cx="66247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sng" strike="noStrike" cap="none" normalizeH="0" baseline="0" dirty="0" smtClean="0">
                <a:ln>
                  <a:noFill/>
                </a:ln>
                <a:solidFill>
                  <a:srgbClr val="119F3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Definition of Indefinite Integral</a:t>
            </a:r>
            <a:endParaRPr kumimoji="0" lang="en-US" sz="3200" b="0" i="0" u="sng" strike="noStrike" cap="none" normalizeH="0" baseline="0" dirty="0" smtClean="0">
              <a:ln>
                <a:noFill/>
              </a:ln>
              <a:solidFill>
                <a:srgbClr val="119F36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403648" y="1484784"/>
            <a:ext cx="71577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3200" dirty="0" smtClean="0"/>
              <a:t>A function F is called </a:t>
            </a:r>
            <a:r>
              <a:rPr lang="en-US" sz="3200" dirty="0" err="1" smtClean="0"/>
              <a:t>antiderivative</a:t>
            </a:r>
            <a:endParaRPr lang="ar-IQ" sz="3200" dirty="0"/>
          </a:p>
        </p:txBody>
      </p:sp>
      <p:sp>
        <p:nvSpPr>
          <p:cNvPr id="15" name="Rectangle 14"/>
          <p:cNvSpPr/>
          <p:nvPr/>
        </p:nvSpPr>
        <p:spPr>
          <a:xfrm>
            <a:off x="813412" y="1988841"/>
            <a:ext cx="735898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200" dirty="0" smtClean="0"/>
              <a:t>(also an indefinite integral</a:t>
            </a:r>
            <a:r>
              <a:rPr lang="en-US" sz="3200" dirty="0" smtClean="0"/>
              <a:t>) </a:t>
            </a:r>
            <a:r>
              <a:rPr lang="en-US" sz="3200" dirty="0" smtClean="0"/>
              <a:t>of a </a:t>
            </a:r>
            <a:r>
              <a:rPr lang="ar-IQ" sz="3200" dirty="0" smtClean="0"/>
              <a:t> </a:t>
            </a:r>
          </a:p>
          <a:p>
            <a:pPr algn="l"/>
            <a:r>
              <a:rPr lang="en-US" sz="3200" dirty="0" smtClean="0"/>
              <a:t>function  </a:t>
            </a:r>
            <a:r>
              <a:rPr lang="en-US" sz="3200" i="1" dirty="0" smtClean="0"/>
              <a:t>f</a:t>
            </a:r>
            <a:r>
              <a:rPr lang="en-US" sz="3200" dirty="0" smtClean="0"/>
              <a:t>  </a:t>
            </a:r>
            <a:r>
              <a:rPr lang="en-US" sz="3200" dirty="0" smtClean="0"/>
              <a:t>in </a:t>
            </a:r>
            <a:r>
              <a:rPr lang="en-US" sz="3200" dirty="0" smtClean="0"/>
              <a:t>the interval I </a:t>
            </a:r>
            <a:r>
              <a:rPr lang="en-US" sz="3200" dirty="0" smtClean="0"/>
              <a:t>if</a:t>
            </a:r>
          </a:p>
          <a:p>
            <a:pPr algn="l"/>
            <a:endParaRPr lang="en-US" sz="3200" dirty="0" smtClean="0"/>
          </a:p>
          <a:p>
            <a:pPr algn="l"/>
            <a:endParaRPr lang="en-US" sz="3200" dirty="0" smtClean="0"/>
          </a:p>
          <a:p>
            <a:pPr algn="l"/>
            <a:r>
              <a:rPr lang="en-US" sz="3200" dirty="0" smtClean="0"/>
              <a:t> </a:t>
            </a:r>
            <a:endParaRPr lang="ar-IQ" sz="3200" dirty="0"/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graphicFrame>
        <p:nvGraphicFramePr>
          <p:cNvPr id="16396" name="Object 12"/>
          <p:cNvGraphicFramePr>
            <a:graphicFrameLocks noChangeAspect="1"/>
          </p:cNvGraphicFramePr>
          <p:nvPr/>
        </p:nvGraphicFramePr>
        <p:xfrm>
          <a:off x="971600" y="3212976"/>
          <a:ext cx="4378086" cy="576064"/>
        </p:xfrm>
        <a:graphic>
          <a:graphicData uri="http://schemas.openxmlformats.org/presentationml/2006/ole">
            <p:oleObj spid="_x0000_s16396" name="Equation" r:id="rId3" imgW="1778000" imgH="228600" progId="Equation.3">
              <p:embed/>
            </p:oleObj>
          </a:graphicData>
        </a:graphic>
      </p:graphicFrame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graphicFrame>
        <p:nvGraphicFramePr>
          <p:cNvPr id="16398" name="Object 14"/>
          <p:cNvGraphicFramePr>
            <a:graphicFrameLocks noChangeAspect="1"/>
          </p:cNvGraphicFramePr>
          <p:nvPr/>
        </p:nvGraphicFramePr>
        <p:xfrm>
          <a:off x="1043608" y="4005064"/>
          <a:ext cx="3335337" cy="649288"/>
        </p:xfrm>
        <a:graphic>
          <a:graphicData uri="http://schemas.openxmlformats.org/presentationml/2006/ole">
            <p:oleObj spid="_x0000_s16398" name="Equation" r:id="rId4" imgW="1460160" imgH="279360" progId="Equation.3">
              <p:embed/>
            </p:oleObj>
          </a:graphicData>
        </a:graphic>
      </p:graphicFrame>
      <p:graphicFrame>
        <p:nvGraphicFramePr>
          <p:cNvPr id="16400" name="Object 16"/>
          <p:cNvGraphicFramePr>
            <a:graphicFrameLocks noChangeAspect="1"/>
          </p:cNvGraphicFramePr>
          <p:nvPr/>
        </p:nvGraphicFramePr>
        <p:xfrm>
          <a:off x="971599" y="4941168"/>
          <a:ext cx="5022558" cy="432048"/>
        </p:xfrm>
        <a:graphic>
          <a:graphicData uri="http://schemas.openxmlformats.org/presentationml/2006/ole">
            <p:oleObj spid="_x0000_s16400" name="Equation" r:id="rId5" imgW="2361960" imgH="20304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971759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>
                <a:solidFill>
                  <a:srgbClr val="119F36"/>
                </a:solidFill>
              </a:rPr>
              <a:t>Basic Rules</a:t>
            </a:r>
            <a:endParaRPr lang="ar-IQ" u="sng" dirty="0">
              <a:solidFill>
                <a:srgbClr val="119F36"/>
              </a:solidFill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211138" y="1268413"/>
          <a:ext cx="6345237" cy="4383087"/>
        </p:xfrm>
        <a:graphic>
          <a:graphicData uri="http://schemas.openxmlformats.org/presentationml/2006/ole">
            <p:oleObj spid="_x0000_s15363" name="Equation" r:id="rId3" imgW="3238200" imgH="223488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6766786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563</TotalTime>
  <Words>37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Concourse</vt:lpstr>
      <vt:lpstr>Microsoft Equation 3.0</vt:lpstr>
      <vt:lpstr>INTEGRATION</vt:lpstr>
      <vt:lpstr>Lecture One</vt:lpstr>
      <vt:lpstr>Slide 3</vt:lpstr>
      <vt:lpstr>Basic Rules</vt:lpstr>
    </vt:vector>
  </TitlesOfParts>
  <Company>Microsoft (C)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One</dc:title>
  <dc:creator>DR.Ahmed Saker</dc:creator>
  <cp:lastModifiedBy>Maher</cp:lastModifiedBy>
  <cp:revision>7</cp:revision>
  <dcterms:created xsi:type="dcterms:W3CDTF">2019-03-25T19:23:08Z</dcterms:created>
  <dcterms:modified xsi:type="dcterms:W3CDTF">2019-05-24T20:05:09Z</dcterms:modified>
</cp:coreProperties>
</file>