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18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A80795-12AE-445D-BF7A-5E7D312DD60C}" type="datetimeFigureOut">
              <a:rPr lang="ar-IQ" smtClean="0"/>
              <a:t>18/09/1440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ADBBE4-D3AD-49C8-A2CC-7CB4B773A38C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7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1680" y="1196752"/>
            <a:ext cx="5904656" cy="1512168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Multivariate Analysis</a:t>
            </a:r>
            <a:endParaRPr lang="ar-IQ" sz="4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729934"/>
          </a:xfrm>
        </p:spPr>
        <p:txBody>
          <a:bodyPr>
            <a:normAutofit/>
          </a:bodyPr>
          <a:lstStyle/>
          <a:p>
            <a:pPr algn="ctr" rtl="0"/>
            <a:r>
              <a:rPr lang="en-US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3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Asmaa</a:t>
            </a:r>
            <a:r>
              <a:rPr lang="en-US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Ghalib</a:t>
            </a:r>
            <a:r>
              <a:rPr lang="en-US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Jabir</a:t>
            </a:r>
            <a:endParaRPr lang="ar-IQ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03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01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Lecture One</a:t>
            </a:r>
            <a:endParaRPr lang="ar-IQ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708919"/>
            <a:ext cx="8229600" cy="2088233"/>
          </a:xfrm>
        </p:spPr>
        <p:txBody>
          <a:bodyPr>
            <a:normAutofit/>
          </a:bodyPr>
          <a:lstStyle/>
          <a:p>
            <a:pPr marL="0" indent="0" algn="ctr" rtl="0">
              <a:buNone/>
            </a:pPr>
            <a:r>
              <a:rPr lang="en-US" sz="6600" dirty="0" smtClean="0">
                <a:solidFill>
                  <a:srgbClr val="FF0000"/>
                </a:solidFill>
                <a:cs typeface="+mj-cs"/>
              </a:rPr>
              <a:t>Matrix Algebra</a:t>
            </a:r>
            <a:endParaRPr lang="ar-IQ" sz="6600" dirty="0">
              <a:solidFill>
                <a:srgbClr val="FF000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4430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6" y="548680"/>
            <a:ext cx="7024744" cy="74515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Matrix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Algebra</a:t>
            </a:r>
            <a:endParaRPr lang="ar-IQ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3492" y="1412776"/>
            <a:ext cx="6777317" cy="462761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The Matrix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an ordered array of a set of observations as m "rows" and n "columns", those observations are called: "elements".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A=((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))  ,  where is:     i=1,2,3,…, m    and  j=1,2,3,…, n.</a:t>
            </a:r>
          </a:p>
          <a:p>
            <a:pPr marL="0" indent="0" algn="l" rtl="0"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Trace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of a Matrix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sum of elements on the main diagonal of a square matrix 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is called the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"trace"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of a matrix. For 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n×n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matrix 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),   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229200"/>
            <a:ext cx="1656184" cy="811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323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Identity Matrix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identity matrix is a square matrix with (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one in each main diagonal position and zero elements. Identity matrix is a special case of a diagonal matrix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The Vector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Vector is a n×1 matrix,  that is, a matrix consisting of a single column of n elements.</a:t>
            </a:r>
          </a:p>
          <a:p>
            <a:pPr marL="0" indent="0"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556792"/>
            <a:ext cx="2410047" cy="1751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499" y="4005064"/>
            <a:ext cx="1109214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530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Diagonal Matrix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a square matrix with non-zero elements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on its main diagonal. While some of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="1" baseline="-25000" dirty="0" err="1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elements  may be zero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Triangular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Matrix</a:t>
            </a:r>
          </a:p>
          <a:p>
            <a:pPr marL="0" indent="0" algn="l" rtl="0"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Upper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triangle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Matrix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square matrix has non-zero elements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on and above its main diagonal, it is called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"upper triangular"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matrix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Lower 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triangle Matrix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If a square matrix has non-zero elements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on and under its diagonal, it is called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"lower triangular"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matrix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Null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Matrix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n×m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null matrix has zero in each of its positions and denoted by (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IQ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643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Addition  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and Subtraction of  Matrices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sum of two matrices of like dimensions is the matrix of the sum of corresponding elements. Let A &amp; B  are matrices of the same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oreder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n×n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), then: their addition will be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ar-IQ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89" y="3270498"/>
            <a:ext cx="6010247" cy="203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13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Multiplication of Matrix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 rtl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It is necessary that the number of columns of matrix A be equal to the number of rows of matrix B. So, if A is of dimension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p×r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and   B is of dimension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r×q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then, the multiplication results is of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p×q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dimension with "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ijth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“ elements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of C computed as: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marL="0" indent="0" algn="just" rtl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general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   </a:t>
            </a:r>
            <a:endParaRPr lang="ar-IQ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060848"/>
            <a:ext cx="1597573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515183"/>
            <a:ext cx="1174235" cy="31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05221"/>
            <a:ext cx="2094930" cy="827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918" y="2996953"/>
            <a:ext cx="1985834" cy="90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168539"/>
              </p:ext>
            </p:extLst>
          </p:nvPr>
        </p:nvGraphicFramePr>
        <p:xfrm>
          <a:off x="1295636" y="4221088"/>
          <a:ext cx="5724636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7" imgW="2019300" imgH="457200" progId="Equation.3">
                  <p:embed/>
                </p:oleObj>
              </mc:Choice>
              <mc:Fallback>
                <p:oleObj name="Equation" r:id="rId7" imgW="2019300" imgH="457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636" y="4221088"/>
                        <a:ext cx="5724636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4147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</TotalTime>
  <Words>339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Oriel</vt:lpstr>
      <vt:lpstr>Equation</vt:lpstr>
      <vt:lpstr>Multivariate Analysis</vt:lpstr>
      <vt:lpstr>Lecture One</vt:lpstr>
      <vt:lpstr>Matrix Algebra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Multivariate Analysis</dc:title>
  <dc:creator>DR.Ahmed Saker</dc:creator>
  <cp:lastModifiedBy>DR.Ahmed Saker</cp:lastModifiedBy>
  <cp:revision>10</cp:revision>
  <dcterms:created xsi:type="dcterms:W3CDTF">2019-05-10T08:22:19Z</dcterms:created>
  <dcterms:modified xsi:type="dcterms:W3CDTF">2019-05-22T17:24:21Z</dcterms:modified>
</cp:coreProperties>
</file>