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739FCB-5566-48FC-91E2-29374B3C7E8B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ACED90-8841-4D2B-99F5-5B2DF992456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2852936"/>
            <a:ext cx="7128792" cy="176936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lang="en-US" sz="4800" b="1" dirty="0">
                <a:solidFill>
                  <a:srgbClr val="92D050"/>
                </a:solidFill>
              </a:rPr>
              <a:t>Double Integrals</a:t>
            </a: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1124744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Ten</a:t>
            </a:r>
            <a:endParaRPr kumimoji="0" lang="ar-IQ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Integrals of a function of two variables over a </a:t>
            </a:r>
            <a:r>
              <a:rPr lang="en-US" dirty="0" smtClean="0"/>
              <a:t>region </a:t>
            </a:r>
            <a:r>
              <a:rPr lang="en-US" dirty="0"/>
              <a:t>in R</a:t>
            </a:r>
            <a:r>
              <a:rPr lang="en-US" baseline="30000" dirty="0"/>
              <a:t>2</a:t>
            </a:r>
            <a:r>
              <a:rPr lang="en-US" dirty="0"/>
              <a:t> are called double </a:t>
            </a:r>
            <a:r>
              <a:rPr lang="en-US" dirty="0" smtClean="0"/>
              <a:t>integrals. </a:t>
            </a:r>
            <a:r>
              <a:rPr lang="en-US" dirty="0"/>
              <a:t>Just as the definite integral of a positive function of one variable represents the area of the region between the graph of the function and the x-axis, the double integral of a positive function of two variables represents the volume of the region between the surface defined by the function and the plane which contains its domain.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92D050"/>
                </a:solidFill>
              </a:rPr>
              <a:t>Double Integrals</a:t>
            </a:r>
            <a:endParaRPr lang="ar-IQ" u="sng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          A </a:t>
            </a:r>
            <a:r>
              <a:rPr lang="en-US" dirty="0"/>
              <a:t>double integral is an integral used to evaluate the volume of a three dimensional solid under the surface z = f(</a:t>
            </a:r>
            <a:r>
              <a:rPr lang="en-US" dirty="0" err="1"/>
              <a:t>x,y</a:t>
            </a:r>
            <a:r>
              <a:rPr lang="en-US" dirty="0"/>
              <a:t>) with respect to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. A double integral is an iterated integral. The integral is iterated twice.</a:t>
            </a:r>
          </a:p>
          <a:p>
            <a:pPr algn="l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92D050"/>
                </a:solidFill>
              </a:rPr>
              <a:t>Double Integrals (Cont.)</a:t>
            </a:r>
            <a:endParaRPr lang="ar-IQ" dirty="0"/>
          </a:p>
        </p:txBody>
      </p:sp>
      <p:pic>
        <p:nvPicPr>
          <p:cNvPr id="4" name="Picture 3" descr="Image result for Integral Calculus Exampl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861048"/>
            <a:ext cx="2556288" cy="203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573016"/>
            <a:ext cx="3076455" cy="240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US" b="1" dirty="0" smtClean="0"/>
              <a:t>Exercises: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Q1. Evaluate the following double  integrals: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Q2</a:t>
            </a:r>
            <a:r>
              <a:rPr lang="en-US" dirty="0" smtClean="0"/>
              <a:t>. Show that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endParaRPr lang="en-US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u="sng" dirty="0" smtClean="0">
                <a:solidFill>
                  <a:srgbClr val="92D050"/>
                </a:solidFill>
              </a:rPr>
              <a:t>Double Integrals (Cont.)</a:t>
            </a:r>
            <a:endParaRPr lang="ar-IQ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852936"/>
            <a:ext cx="7920881" cy="822553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725144"/>
            <a:ext cx="7646435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lnSpc>
                <a:spcPct val="170000"/>
              </a:lnSpc>
              <a:buNone/>
            </a:pPr>
            <a:r>
              <a:rPr lang="en-US" b="1" dirty="0"/>
              <a:t>Definition</a:t>
            </a:r>
            <a:r>
              <a:rPr lang="en-US" dirty="0"/>
              <a:t>: The </a:t>
            </a:r>
            <a:r>
              <a:rPr lang="en-US" b="1" dirty="0"/>
              <a:t>AREA A</a:t>
            </a:r>
            <a:r>
              <a:rPr lang="en-US" dirty="0"/>
              <a:t> of a region R in the </a:t>
            </a:r>
            <a:r>
              <a:rPr lang="en-US" dirty="0" smtClean="0"/>
              <a:t>x y- </a:t>
            </a:r>
            <a:r>
              <a:rPr lang="en-US" dirty="0"/>
              <a:t>plane is </a:t>
            </a:r>
            <a:r>
              <a:rPr lang="en-US" dirty="0" smtClean="0"/>
              <a:t>given </a:t>
            </a:r>
            <a:r>
              <a:rPr lang="en-US" dirty="0"/>
              <a:t>by the double integral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pPr algn="l">
              <a:lnSpc>
                <a:spcPct val="170000"/>
              </a:lnSpc>
              <a:buNone/>
            </a:pPr>
            <a:r>
              <a:rPr lang="en-US" b="1" dirty="0" smtClean="0"/>
              <a:t>Definition</a:t>
            </a:r>
            <a:r>
              <a:rPr lang="en-US" dirty="0"/>
              <a:t>: The </a:t>
            </a:r>
            <a:r>
              <a:rPr lang="en-US" b="1" dirty="0"/>
              <a:t>VOLUME V</a:t>
            </a:r>
            <a:r>
              <a:rPr lang="en-US" dirty="0"/>
              <a:t> beneath the surface  </a:t>
            </a:r>
            <a:endParaRPr lang="en-US" dirty="0" smtClean="0"/>
          </a:p>
          <a:p>
            <a:pPr algn="l">
              <a:lnSpc>
                <a:spcPct val="170000"/>
              </a:lnSpc>
              <a:buNone/>
            </a:pPr>
            <a:r>
              <a:rPr lang="en-US" dirty="0" smtClean="0"/>
              <a:t>and  above </a:t>
            </a:r>
            <a:r>
              <a:rPr lang="en-US" dirty="0"/>
              <a:t>a  region R in the </a:t>
            </a:r>
            <a:r>
              <a:rPr lang="en-US" dirty="0" smtClean="0"/>
              <a:t>x y- </a:t>
            </a:r>
            <a:r>
              <a:rPr lang="en-US" dirty="0"/>
              <a:t>plane is: </a:t>
            </a:r>
          </a:p>
          <a:p>
            <a:pPr algn="l">
              <a:buNone/>
            </a:pPr>
            <a:r>
              <a:rPr lang="en-US" dirty="0"/>
              <a:t> </a:t>
            </a:r>
          </a:p>
          <a:p>
            <a:pPr algn="l">
              <a:buNone/>
            </a:pPr>
            <a:r>
              <a:rPr lang="en-US" b="1" dirty="0" err="1"/>
              <a:t>Fubini's</a:t>
            </a:r>
            <a:r>
              <a:rPr lang="en-US" b="1" dirty="0"/>
              <a:t> Theorem:</a:t>
            </a:r>
            <a:endParaRPr lang="en-US" dirty="0"/>
          </a:p>
          <a:p>
            <a:pPr algn="l">
              <a:buNone/>
            </a:pPr>
            <a:r>
              <a:rPr lang="en-US" dirty="0"/>
              <a:t>If  </a:t>
            </a:r>
            <a:r>
              <a:rPr lang="en-US" i="1" dirty="0"/>
              <a:t>f</a:t>
            </a:r>
            <a:r>
              <a:rPr lang="en-US" dirty="0"/>
              <a:t> (</a:t>
            </a:r>
            <a:r>
              <a:rPr lang="en-US" i="1" dirty="0"/>
              <a:t>x, y</a:t>
            </a:r>
            <a:r>
              <a:rPr lang="en-US" dirty="0"/>
              <a:t>) is continuous on R=[</a:t>
            </a:r>
            <a:r>
              <a:rPr lang="en-US" dirty="0" err="1"/>
              <a:t>a,b</a:t>
            </a:r>
            <a:r>
              <a:rPr lang="en-US" dirty="0"/>
              <a:t>] X [</a:t>
            </a:r>
            <a:r>
              <a:rPr lang="en-US" dirty="0" err="1"/>
              <a:t>c,d</a:t>
            </a:r>
            <a:r>
              <a:rPr lang="en-US" dirty="0"/>
              <a:t>]. then, </a:t>
            </a:r>
          </a:p>
          <a:p>
            <a:pPr algn="l">
              <a:buNone/>
            </a:pPr>
            <a:r>
              <a:rPr lang="en-US" dirty="0"/>
              <a:t> </a:t>
            </a:r>
          </a:p>
          <a:p>
            <a:pPr algn="l">
              <a:buNone/>
            </a:pPr>
            <a:r>
              <a:rPr lang="en-US" dirty="0"/>
              <a:t>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These </a:t>
            </a:r>
            <a:r>
              <a:rPr lang="en-US" dirty="0"/>
              <a:t>integrals are called iterated integrals.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92D050"/>
                </a:solidFill>
              </a:rPr>
              <a:t>Double Integrals (Cont.)</a:t>
            </a:r>
            <a:endParaRPr lang="ar-IQ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700808"/>
            <a:ext cx="1826203" cy="108666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2780928"/>
            <a:ext cx="1771396" cy="36004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1" y="2996952"/>
            <a:ext cx="2392267" cy="936104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437112"/>
            <a:ext cx="4105324" cy="1008112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653136"/>
            <a:ext cx="3635243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70000"/>
              </a:lnSpc>
              <a:buNone/>
            </a:pPr>
            <a:r>
              <a:rPr lang="en-US" sz="2400" b="1" dirty="0" smtClean="0"/>
              <a:t>Note</a:t>
            </a:r>
            <a:r>
              <a:rPr lang="en-US" sz="2400" dirty="0" smtClean="0"/>
              <a:t>: Rectangular regions are easy because the limits  </a:t>
            </a:r>
            <a:r>
              <a:rPr lang="en-US" sz="2400" dirty="0" smtClean="0"/>
              <a:t>                       and                     are </a:t>
            </a:r>
            <a:r>
              <a:rPr lang="en-US" sz="2400" dirty="0" smtClean="0"/>
              <a:t>fixed , meaning the ranges of x and y don't depend on each other.</a:t>
            </a:r>
          </a:p>
          <a:p>
            <a:pPr algn="l">
              <a:lnSpc>
                <a:spcPct val="170000"/>
              </a:lnSpc>
              <a:buNone/>
            </a:pPr>
            <a:r>
              <a:rPr lang="en-US" sz="2400" dirty="0" smtClean="0"/>
              <a:t>For regions of other shapes, the range of one variable will depend on the other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pPr algn="l">
              <a:lnSpc>
                <a:spcPct val="170000"/>
              </a:lnSpc>
              <a:buNone/>
            </a:pPr>
            <a:r>
              <a:rPr lang="en-US" sz="2400" b="1" dirty="0" smtClean="0"/>
              <a:t>In a double integral, the outer limits must be constant, but the inner limits can depend on the outer variable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pPr algn="l">
              <a:lnSpc>
                <a:spcPct val="170000"/>
              </a:lnSpc>
              <a:buNone/>
            </a:pPr>
            <a:r>
              <a:rPr lang="ar-IQ" sz="2400" i="1" dirty="0" smtClean="0"/>
              <a:t> </a:t>
            </a:r>
            <a:endParaRPr lang="ar-IQ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92D050"/>
                </a:solidFill>
              </a:rPr>
              <a:t>Double Integrals (Cont.)</a:t>
            </a:r>
            <a:endParaRPr lang="ar-IQ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916832"/>
            <a:ext cx="1468963" cy="432048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916832"/>
            <a:ext cx="1398779" cy="454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305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Double Integrals</vt:lpstr>
      <vt:lpstr>Double Integrals (Cont.)</vt:lpstr>
      <vt:lpstr>Double Integrals (Cont.)</vt:lpstr>
      <vt:lpstr>Double Integrals (Cont.)</vt:lpstr>
      <vt:lpstr>Double Integrals (Cont.)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Maher</dc:creator>
  <cp:lastModifiedBy>Maher</cp:lastModifiedBy>
  <cp:revision>1</cp:revision>
  <dcterms:created xsi:type="dcterms:W3CDTF">2019-05-24T22:46:07Z</dcterms:created>
  <dcterms:modified xsi:type="dcterms:W3CDTF">2019-05-24T23:23:56Z</dcterms:modified>
</cp:coreProperties>
</file>