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3" d="100"/>
          <a:sy n="63" d="100"/>
        </p:scale>
        <p:origin x="-159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7028B6F-921A-4625-A907-9A8829A88120}" type="datetimeFigureOut">
              <a:rPr lang="ar-IQ" smtClean="0"/>
              <a:t>07/09/1440</a:t>
            </a:fld>
            <a:endParaRPr lang="ar-IQ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ar-IQ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A5DC586-2819-47F0-9273-9694A9434CA0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28B6F-921A-4625-A907-9A8829A88120}" type="datetimeFigureOut">
              <a:rPr lang="ar-IQ" smtClean="0"/>
              <a:t>07/09/1440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DC586-2819-47F0-9273-9694A9434CA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28B6F-921A-4625-A907-9A8829A88120}" type="datetimeFigureOut">
              <a:rPr lang="ar-IQ" smtClean="0"/>
              <a:t>07/09/1440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DC586-2819-47F0-9273-9694A9434CA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7028B6F-921A-4625-A907-9A8829A88120}" type="datetimeFigureOut">
              <a:rPr lang="ar-IQ" smtClean="0"/>
              <a:t>07/09/1440</a:t>
            </a:fld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A5DC586-2819-47F0-9273-9694A9434CA0}" type="slidenum">
              <a:rPr lang="ar-IQ" smtClean="0"/>
              <a:t>‹#›</a:t>
            </a:fld>
            <a:endParaRPr lang="ar-IQ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7028B6F-921A-4625-A907-9A8829A88120}" type="datetimeFigureOut">
              <a:rPr lang="ar-IQ" smtClean="0"/>
              <a:t>07/09/1440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ar-IQ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A5DC586-2819-47F0-9273-9694A9434CA0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28B6F-921A-4625-A907-9A8829A88120}" type="datetimeFigureOut">
              <a:rPr lang="ar-IQ" smtClean="0"/>
              <a:t>07/09/1440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DC586-2819-47F0-9273-9694A9434CA0}" type="slidenum">
              <a:rPr lang="ar-IQ" smtClean="0"/>
              <a:t>‹#›</a:t>
            </a:fld>
            <a:endParaRPr lang="ar-IQ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28B6F-921A-4625-A907-9A8829A88120}" type="datetimeFigureOut">
              <a:rPr lang="ar-IQ" smtClean="0"/>
              <a:t>07/09/1440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DC586-2819-47F0-9273-9694A9434CA0}" type="slidenum">
              <a:rPr lang="ar-IQ" smtClean="0"/>
              <a:t>‹#›</a:t>
            </a:fld>
            <a:endParaRPr lang="ar-IQ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7028B6F-921A-4625-A907-9A8829A88120}" type="datetimeFigureOut">
              <a:rPr lang="ar-IQ" smtClean="0"/>
              <a:t>07/09/1440</a:t>
            </a:fld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A5DC586-2819-47F0-9273-9694A9434CA0}" type="slidenum">
              <a:rPr lang="ar-IQ" smtClean="0"/>
              <a:t>‹#›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28B6F-921A-4625-A907-9A8829A88120}" type="datetimeFigureOut">
              <a:rPr lang="ar-IQ" smtClean="0"/>
              <a:t>07/09/1440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DC586-2819-47F0-9273-9694A9434CA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7028B6F-921A-4625-A907-9A8829A88120}" type="datetimeFigureOut">
              <a:rPr lang="ar-IQ" smtClean="0"/>
              <a:t>07/09/1440</a:t>
            </a:fld>
            <a:endParaRPr lang="ar-IQ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A5DC586-2819-47F0-9273-9694A9434CA0}" type="slidenum">
              <a:rPr lang="ar-IQ" smtClean="0"/>
              <a:t>‹#›</a:t>
            </a:fld>
            <a:endParaRPr lang="ar-IQ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7028B6F-921A-4625-A907-9A8829A88120}" type="datetimeFigureOut">
              <a:rPr lang="ar-IQ" smtClean="0"/>
              <a:t>07/09/1440</a:t>
            </a:fld>
            <a:endParaRPr lang="ar-IQ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A5DC586-2819-47F0-9273-9694A9434CA0}" type="slidenum">
              <a:rPr lang="ar-IQ" smtClean="0"/>
              <a:t>‹#›</a:t>
            </a:fld>
            <a:endParaRPr lang="ar-IQ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7028B6F-921A-4625-A907-9A8829A88120}" type="datetimeFigureOut">
              <a:rPr lang="ar-IQ" smtClean="0"/>
              <a:t>07/09/1440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ar-IQ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A5DC586-2819-47F0-9273-9694A9434CA0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r" rtl="1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r" rtl="1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Lecture Ten</a:t>
            </a:r>
            <a:endParaRPr lang="ar-IQ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rtl="0"/>
            <a:r>
              <a:rPr lang="en-US" b="1" dirty="0" smtClean="0">
                <a:solidFill>
                  <a:srgbClr val="FF0000"/>
                </a:solidFill>
              </a:rPr>
              <a:t>Some Characteristic Multivariate Normal Distribution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5858288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b="1" u="sng" dirty="0"/>
              <a:t>Representing the Exponent of MVN </a:t>
            </a:r>
            <a:r>
              <a:rPr lang="en-US" sz="3200" b="1" u="sng" dirty="0" smtClean="0"/>
              <a:t/>
            </a:r>
            <a:br>
              <a:rPr lang="en-US" sz="3200" b="1" u="sng" dirty="0" smtClean="0"/>
            </a:br>
            <a:r>
              <a:rPr lang="en-US" sz="3200" b="1" u="sng" dirty="0" smtClean="0"/>
              <a:t>as </a:t>
            </a:r>
            <a:r>
              <a:rPr lang="en-US" sz="3200" b="1" u="sng" dirty="0"/>
              <a:t>Quadratic </a:t>
            </a:r>
            <a:r>
              <a:rPr lang="en-US" sz="3200" b="1" u="sng" dirty="0" smtClean="0"/>
              <a:t>Form</a:t>
            </a:r>
            <a:endParaRPr lang="ar-IQ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8229600" cy="4713387"/>
          </a:xfrm>
        </p:spPr>
        <p:txBody>
          <a:bodyPr/>
          <a:lstStyle/>
          <a:p>
            <a:pPr algn="l" rtl="0"/>
            <a:r>
              <a:rPr lang="en-US" dirty="0"/>
              <a:t>For  bivariate case  (p=2) of standard normal for the above f(</a:t>
            </a:r>
            <a:r>
              <a:rPr lang="en-US" u="sng" dirty="0"/>
              <a:t>z</a:t>
            </a:r>
            <a:r>
              <a:rPr lang="en-US" dirty="0"/>
              <a:t>) is given by</a:t>
            </a:r>
            <a:r>
              <a:rPr lang="en-US" dirty="0" smtClean="0"/>
              <a:t>:</a:t>
            </a:r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marL="0" indent="0" algn="l" rtl="0">
              <a:buNone/>
            </a:pPr>
            <a:r>
              <a:rPr lang="en-US" dirty="0"/>
              <a:t>where: </a:t>
            </a:r>
            <a:endParaRPr lang="en-US" dirty="0" smtClean="0"/>
          </a:p>
          <a:p>
            <a:pPr marL="0" indent="0" algn="l" rtl="0">
              <a:buNone/>
            </a:pPr>
            <a:endParaRPr lang="en-US" dirty="0"/>
          </a:p>
          <a:p>
            <a:pPr marL="0" indent="0" algn="l" rtl="0">
              <a:buNone/>
            </a:pPr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 smtClean="0"/>
          </a:p>
          <a:p>
            <a:pPr marL="0" indent="0" algn="l" rtl="0">
              <a:buNone/>
            </a:pPr>
            <a:endParaRPr lang="en-US" dirty="0"/>
          </a:p>
          <a:p>
            <a:pPr algn="l" rtl="0"/>
            <a:endParaRPr lang="ar-IQ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452212"/>
            <a:ext cx="6125388" cy="945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3681413"/>
            <a:ext cx="2128472" cy="6836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3472" y="4869159"/>
            <a:ext cx="5656339" cy="8309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173298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u="sng" dirty="0"/>
              <a:t>Moment Generating Function of </a:t>
            </a:r>
            <a:r>
              <a:rPr lang="en-US" sz="3200" b="1" u="sng" dirty="0" smtClean="0"/>
              <a:t>MVN</a:t>
            </a:r>
            <a:endParaRPr lang="ar-IQ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457200" y="1340768"/>
                <a:ext cx="8229600" cy="4785395"/>
              </a:xfrm>
            </p:spPr>
            <p:txBody>
              <a:bodyPr>
                <a:normAutofit/>
              </a:bodyPr>
              <a:lstStyle/>
              <a:p>
                <a:pPr algn="l" rtl="0"/>
                <a:r>
                  <a:rPr lang="en-US" dirty="0" smtClean="0"/>
                  <a:t>The </a:t>
                </a:r>
                <a:r>
                  <a:rPr lang="en-US" dirty="0"/>
                  <a:t>moment generating function (</a:t>
                </a:r>
                <a:r>
                  <a:rPr lang="en-US" dirty="0" err="1"/>
                  <a:t>m.g.f</a:t>
                </a:r>
                <a:r>
                  <a:rPr lang="en-US" dirty="0"/>
                  <a:t>.) of  </a:t>
                </a:r>
                <a14:m>
                  <m:oMath xmlns:m="http://schemas.openxmlformats.org/officeDocument/2006/math">
                    <m:bar>
                      <m:barPr>
                        <m:ctrlPr>
                          <a:rPr lang="en-US" i="1">
                            <a:latin typeface="Cambria Math"/>
                          </a:rPr>
                        </m:ctrlPr>
                      </m:bar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</m:bar>
                  </m:oMath>
                </a14:m>
                <a:r>
                  <a:rPr lang="en-US" dirty="0"/>
                  <a:t>  is a function </a:t>
                </a:r>
                <a:r>
                  <a:rPr lang="en-US" dirty="0" smtClean="0"/>
                  <a:t>from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>
                        <a:latin typeface="Cambria Math"/>
                      </a:rPr>
                      <m:t>R</m:t>
                    </m:r>
                    <m:r>
                      <a:rPr lang="en-US" i="1">
                        <a:latin typeface="Cambria Math"/>
                      </a:rPr>
                      <m:t>→[</m:t>
                    </m:r>
                    <m:r>
                      <a:rPr lang="en-US" i="1">
                        <a:latin typeface="Cambria Math"/>
                      </a:rPr>
                      <m:t>0</m:t>
                    </m:r>
                    <m:r>
                      <a:rPr lang="en-US" i="1">
                        <a:latin typeface="Cambria Math"/>
                      </a:rPr>
                      <m:t>,∞) </m:t>
                    </m:r>
                  </m:oMath>
                </a14:m>
                <a:r>
                  <a:rPr lang="en-US" dirty="0" smtClean="0"/>
                  <a:t>, </a:t>
                </a:r>
                <a:r>
                  <a:rPr lang="en-US" dirty="0"/>
                  <a:t>given </a:t>
                </a:r>
                <a:r>
                  <a:rPr lang="en-US" dirty="0" smtClean="0"/>
                  <a:t>by: </a:t>
                </a:r>
              </a:p>
              <a:p>
                <a:pPr marL="0" indent="0" algn="l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𝑀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</m:sub>
                          </m:sSub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(</m:t>
                          </m:r>
                          <m:r>
                            <a:rPr lang="en-US" i="1">
                              <a:latin typeface="Cambria Math"/>
                            </a:rPr>
                            <m:t>𝑡</m:t>
                          </m:r>
                          <m:r>
                            <a:rPr lang="en-US" i="1">
                              <a:latin typeface="Cambria Math"/>
                            </a:rPr>
                            <m:t>)</m:t>
                          </m:r>
                        </m:sup>
                      </m:sSup>
                      <m:r>
                        <a:rPr lang="en-US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𝑀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</m:sub>
                          </m:sSub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i="1">
                              <a:latin typeface="Cambria Math"/>
                            </a:rPr>
                            <m:t>,,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,</m:t>
                              </m:r>
                            </m:sub>
                          </m:sSub>
                          <m:r>
                            <a:rPr lang="en-US" i="1">
                              <a:latin typeface="Cambria Math"/>
                            </a:rPr>
                            <m:t>…,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𝑝</m:t>
                              </m:r>
                            </m:sub>
                          </m:sSub>
                          <m:r>
                            <a:rPr lang="en-US" i="1">
                              <a:latin typeface="Cambria Math"/>
                            </a:rPr>
                            <m:t>)</m:t>
                          </m:r>
                        </m:sup>
                      </m:sSup>
                      <m:r>
                        <a:rPr lang="en-US" i="1">
                          <a:latin typeface="Cambria Math"/>
                        </a:rPr>
                        <m:t>=</m:t>
                      </m:r>
                      <m:r>
                        <a:rPr lang="en-US" i="1">
                          <a:latin typeface="Cambria Math"/>
                        </a:rPr>
                        <m:t>𝐸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𝑒</m:t>
                              </m:r>
                            </m:e>
                            <m:sup>
                              <m:sSub>
                                <m:sSub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/>
                                </a:rPr>
                                <m:t>+……+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𝑝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𝑝</m:t>
                                  </m:r>
                                </m:sub>
                              </m:sSub>
                            </m:sup>
                          </m:sSup>
                        </m:e>
                      </m:d>
                    </m:oMath>
                  </m:oMathPara>
                </a14:m>
                <a:endParaRPr lang="en-US" i="1" dirty="0" smtClean="0"/>
              </a:p>
              <a:p>
                <a:pPr marL="0" indent="0" algn="just" rtl="0">
                  <a:buNone/>
                </a:pPr>
                <a:r>
                  <a:rPr lang="en-US" dirty="0" smtClean="0"/>
                  <a:t>                                   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i="1">
                        <a:latin typeface="Cambria Math"/>
                      </a:rPr>
                      <m:t>𝐸</m:t>
                    </m:r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𝑒</m:t>
                            </m:r>
                          </m:e>
                          <m:sup>
                            <m:bar>
                              <m:bar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bar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𝑥</m:t>
                                </m:r>
                              </m:e>
                            </m:bar>
                            <m:r>
                              <a:rPr lang="en-US" i="1">
                                <a:latin typeface="Cambria Math"/>
                              </a:rPr>
                              <m:t> </m:t>
                            </m:r>
                            <m:bar>
                              <m:bar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barPr>
                              <m:e>
                                <m:sSup>
                                  <m:sSupPr>
                                    <m:ctrlPr>
                                      <a:rPr lang="en-US" i="1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𝑡</m:t>
                                    </m:r>
                                  </m:e>
                                  <m:sup>
                                    <m:r>
                                      <a:rPr lang="en-US" i="1">
                                        <a:latin typeface="Cambria Math"/>
                                      </a:rPr>
                                      <m:t>′</m:t>
                                    </m:r>
                                  </m:sup>
                                </m:sSup>
                              </m:e>
                            </m:bar>
                          </m:sup>
                        </m:sSup>
                      </m:e>
                    </m:d>
                  </m:oMath>
                </a14:m>
                <a:endParaRPr lang="en-US" dirty="0" smtClean="0"/>
              </a:p>
              <a:p>
                <a:pPr marL="0" indent="0" algn="l" rtl="0">
                  <a:buNone/>
                </a:pPr>
                <a:r>
                  <a:rPr lang="en-US" dirty="0" smtClean="0"/>
                  <a:t>    for </a:t>
                </a:r>
                <a:r>
                  <a:rPr lang="en-US" dirty="0"/>
                  <a:t>t=(t</a:t>
                </a:r>
                <a:r>
                  <a:rPr lang="en-US" baseline="-25000" dirty="0"/>
                  <a:t>1</a:t>
                </a:r>
                <a:r>
                  <a:rPr lang="en-US" dirty="0"/>
                  <a:t>,..,t</a:t>
                </a:r>
                <a:r>
                  <a:rPr lang="en-US" baseline="-25000" dirty="0"/>
                  <a:t>p</a:t>
                </a:r>
                <a:r>
                  <a:rPr lang="en-US" dirty="0"/>
                  <a:t>). </a:t>
                </a:r>
                <a:r>
                  <a:rPr lang="en-US" dirty="0" smtClean="0"/>
                  <a:t>where </a:t>
                </a:r>
                <a:r>
                  <a:rPr lang="en-US" dirty="0"/>
                  <a:t>is</a:t>
                </a:r>
                <a:r>
                  <a:rPr lang="en-US" dirty="0" smtClean="0"/>
                  <a:t>:</a:t>
                </a:r>
              </a:p>
              <a:p>
                <a:pPr marL="0" indent="0" algn="l" rtl="0">
                  <a:buNone/>
                </a:pPr>
                <a:r>
                  <a:rPr lang="en-US" dirty="0" smtClean="0"/>
                  <a:t> </a:t>
                </a:r>
                <a:endParaRPr lang="en-US" dirty="0"/>
              </a:p>
              <a:p>
                <a:pPr marL="0" indent="0" algn="l" rtl="0">
                  <a:buNone/>
                </a:pPr>
                <a:r>
                  <a:rPr lang="en-US" dirty="0" smtClean="0"/>
                  <a:t>                                   </a:t>
                </a:r>
              </a:p>
              <a:p>
                <a:pPr algn="l" rtl="0"/>
                <a:endParaRPr lang="ar-IQ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340768"/>
                <a:ext cx="8229600" cy="4785395"/>
              </a:xfrm>
              <a:blipFill rotWithShape="1">
                <a:blip r:embed="rId2"/>
                <a:stretch>
                  <a:fillRect l="-1630" t="-1529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024" y="4438023"/>
            <a:ext cx="2159808" cy="15838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3938" y="4438024"/>
            <a:ext cx="952135" cy="17138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296270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 algn="just" rtl="0"/>
            <a:endParaRPr lang="en-US" dirty="0" smtClean="0"/>
          </a:p>
          <a:p>
            <a:pPr algn="just" rtl="0"/>
            <a:endParaRPr lang="en-US" dirty="0"/>
          </a:p>
          <a:p>
            <a:pPr algn="just" rtl="0"/>
            <a:r>
              <a:rPr lang="en-US" dirty="0" smtClean="0"/>
              <a:t>It </a:t>
            </a:r>
            <a:r>
              <a:rPr lang="en-US" dirty="0"/>
              <a:t>is very useful in distribution theory especially correlations (sum of independent random variables) asymptotic, and for generating moments. The main use we have is that the </a:t>
            </a:r>
            <a:r>
              <a:rPr lang="en-US" dirty="0" err="1"/>
              <a:t>m.g.f</a:t>
            </a:r>
            <a:r>
              <a:rPr lang="en-US" dirty="0"/>
              <a:t>. determines the distribution. </a:t>
            </a:r>
          </a:p>
        </p:txBody>
      </p:sp>
    </p:spTree>
    <p:extLst>
      <p:ext uri="{BB962C8B-B14F-4D97-AF65-F5344CB8AC3E}">
        <p14:creationId xmlns:p14="http://schemas.microsoft.com/office/powerpoint/2010/main" val="24038478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457200" y="116632"/>
                <a:ext cx="8229600" cy="6264696"/>
              </a:xfrm>
            </p:spPr>
            <p:txBody>
              <a:bodyPr>
                <a:normAutofit/>
              </a:bodyPr>
              <a:lstStyle/>
              <a:p>
                <a:pPr marL="0" indent="0" algn="just" rtl="0">
                  <a:buNone/>
                </a:pPr>
                <a:r>
                  <a:rPr lang="en-US" sz="2800" b="1" dirty="0"/>
                  <a:t>Two important probability of moment generating function</a:t>
                </a:r>
                <a:r>
                  <a:rPr lang="en-US" sz="2800" b="1" dirty="0" smtClean="0"/>
                  <a:t>:</a:t>
                </a:r>
              </a:p>
              <a:p>
                <a:pPr marL="0" lvl="0" indent="0" algn="just" rtl="0">
                  <a:buNone/>
                </a:pPr>
                <a:r>
                  <a:rPr lang="en-US" sz="2800" dirty="0" smtClean="0"/>
                  <a:t>1- If </a:t>
                </a:r>
                <a:r>
                  <a:rPr lang="en-US" sz="2800" dirty="0"/>
                  <a:t>two random vectors have the same moment generating function, if and only if they have the same density. This property is called the “ uniqueness” of moment generating function. </a:t>
                </a:r>
              </a:p>
              <a:p>
                <a:pPr marL="0" indent="0" algn="just" rtl="0">
                  <a:buNone/>
                </a:pPr>
                <a:r>
                  <a:rPr lang="en-US" sz="2800" dirty="0" smtClean="0"/>
                  <a:t>2- Two </a:t>
                </a:r>
                <a:r>
                  <a:rPr lang="en-US" sz="2800" dirty="0"/>
                  <a:t>random vectors are independent if and only if their joint moment generating function factors into the product of their two separate </a:t>
                </a:r>
                <a:r>
                  <a:rPr lang="en-US" sz="2800" dirty="0" err="1"/>
                  <a:t>m.g.f</a:t>
                </a:r>
                <a:r>
                  <a:rPr lang="en-US" sz="2800" dirty="0"/>
                  <a:t>., that is if: </a:t>
                </a:r>
                <a:endParaRPr lang="en-US" sz="2800" dirty="0" smtClean="0"/>
              </a:p>
              <a:p>
                <a:pPr marL="0" indent="0" algn="just" rtl="0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>
                            <a:latin typeface="Cambria Math"/>
                          </a:rPr>
                        </m:ctrlPr>
                      </m:sSupPr>
                      <m:e>
                        <m:bar>
                          <m:barPr>
                            <m:ctrlPr>
                              <a:rPr lang="en-US" sz="2800" i="1">
                                <a:latin typeface="Cambria Math"/>
                              </a:rPr>
                            </m:ctrlPr>
                          </m:barPr>
                          <m:e>
                            <m:r>
                              <a:rPr lang="en-US" sz="2800" i="1">
                                <a:latin typeface="Cambria Math"/>
                              </a:rPr>
                              <m:t>𝑥</m:t>
                            </m:r>
                          </m:e>
                        </m:bar>
                      </m:e>
                      <m:sup>
                        <m:r>
                          <a:rPr lang="en-US" sz="2800" i="1">
                            <a:latin typeface="Cambria Math"/>
                          </a:rPr>
                          <m:t>′</m:t>
                        </m:r>
                      </m:sup>
                    </m:sSup>
                    <m:r>
                      <a:rPr lang="en-US" sz="2800" i="1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n-US" sz="2800" i="1">
                            <a:latin typeface="Cambria Math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US" sz="2800" i="1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n-US" sz="2800" i="1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800" i="1">
                                <a:latin typeface="Cambria Math"/>
                              </a:rPr>
                              <m:t>1</m:t>
                            </m:r>
                          </m:sub>
                          <m:sup>
                            <m:r>
                              <a:rPr lang="en-US" sz="2800" i="1">
                                <a:latin typeface="Cambria Math"/>
                              </a:rPr>
                              <m:t>′</m:t>
                            </m:r>
                          </m:sup>
                        </m:sSubSup>
                        <m:r>
                          <a:rPr lang="en-US" sz="2800" i="1">
                            <a:latin typeface="Cambria Math"/>
                          </a:rPr>
                          <m:t>,</m:t>
                        </m:r>
                        <m:sSubSup>
                          <m:sSubSupPr>
                            <m:ctrlPr>
                              <a:rPr lang="en-US" sz="2800" i="1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n-US" sz="2800" i="1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800" i="1">
                                <a:latin typeface="Cambria Math"/>
                              </a:rPr>
                              <m:t>2</m:t>
                            </m:r>
                          </m:sub>
                          <m:sup>
                            <m:r>
                              <a:rPr lang="en-US" sz="2800" i="1">
                                <a:latin typeface="Cambria Math"/>
                              </a:rPr>
                              <m:t>′</m:t>
                            </m:r>
                          </m:sup>
                        </m:sSubSup>
                      </m:e>
                    </m:d>
                    <m:r>
                      <a:rPr lang="en-US" sz="2800" i="1">
                        <a:latin typeface="Cambria Math"/>
                      </a:rPr>
                      <m:t>  </m:t>
                    </m:r>
                    <m:r>
                      <a:rPr lang="en-US" sz="2800" i="1">
                        <a:latin typeface="Cambria Math"/>
                      </a:rPr>
                      <m:t>𝑎𝑛𝑑</m:t>
                    </m:r>
                    <m:r>
                      <a:rPr lang="en-US" sz="2800" i="1">
                        <a:latin typeface="Cambria Math"/>
                      </a:rPr>
                      <m:t>  </m:t>
                    </m:r>
                    <m:sSup>
                      <m:sSupPr>
                        <m:ctrlPr>
                          <a:rPr lang="en-US" sz="2800" i="1">
                            <a:latin typeface="Cambria Math"/>
                          </a:rPr>
                        </m:ctrlPr>
                      </m:sSupPr>
                      <m:e>
                        <m:bar>
                          <m:barPr>
                            <m:ctrlPr>
                              <a:rPr lang="en-US" sz="2800" i="1">
                                <a:latin typeface="Cambria Math"/>
                              </a:rPr>
                            </m:ctrlPr>
                          </m:barPr>
                          <m:e>
                            <m:r>
                              <a:rPr lang="en-US" sz="2800" i="1">
                                <a:latin typeface="Cambria Math"/>
                              </a:rPr>
                              <m:t>𝑡</m:t>
                            </m:r>
                          </m:e>
                        </m:bar>
                      </m:e>
                      <m:sup>
                        <m:r>
                          <a:rPr lang="en-US" sz="2800" i="1">
                            <a:latin typeface="Cambria Math"/>
                          </a:rPr>
                          <m:t>′</m:t>
                        </m:r>
                      </m:sup>
                    </m:sSup>
                    <m:r>
                      <a:rPr lang="en-US" sz="2800" i="1">
                        <a:latin typeface="Cambria Math"/>
                      </a:rPr>
                      <m:t>=(</m:t>
                    </m:r>
                    <m:sSubSup>
                      <m:sSubSupPr>
                        <m:ctrlPr>
                          <a:rPr lang="en-US" sz="2800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US" sz="2800" i="1"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en-US" sz="2800" i="1">
                            <a:latin typeface="Cambria Math"/>
                          </a:rPr>
                          <m:t>1</m:t>
                        </m:r>
                      </m:sub>
                      <m:sup>
                        <m:r>
                          <a:rPr lang="en-US" sz="2800" i="1">
                            <a:latin typeface="Cambria Math"/>
                          </a:rPr>
                          <m:t>′</m:t>
                        </m:r>
                      </m:sup>
                    </m:sSubSup>
                    <m:r>
                      <a:rPr lang="en-US" sz="2800" i="1">
                        <a:latin typeface="Cambria Math"/>
                      </a:rPr>
                      <m:t>,</m:t>
                    </m:r>
                    <m:sSubSup>
                      <m:sSubSupPr>
                        <m:ctrlPr>
                          <a:rPr lang="en-US" sz="2800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US" sz="2800" i="1"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en-US" sz="2800" i="1">
                            <a:latin typeface="Cambria Math"/>
                          </a:rPr>
                          <m:t>2</m:t>
                        </m:r>
                      </m:sub>
                      <m:sup>
                        <m:r>
                          <a:rPr lang="en-US" sz="2800" i="1">
                            <a:latin typeface="Cambria Math"/>
                          </a:rPr>
                          <m:t>′</m:t>
                        </m:r>
                      </m:sup>
                    </m:sSubSup>
                    <m:r>
                      <a:rPr lang="en-US" sz="2800" i="1">
                        <a:latin typeface="Cambria Math"/>
                      </a:rPr>
                      <m:t>)</m:t>
                    </m:r>
                  </m:oMath>
                </a14:m>
                <a:r>
                  <a:rPr lang="en-US" sz="2800" dirty="0"/>
                  <a:t>, </a:t>
                </a:r>
                <a:r>
                  <a:rPr lang="en-US" sz="2800" dirty="0" smtClean="0"/>
                  <a:t> </a:t>
                </a:r>
              </a:p>
              <a:p>
                <a:pPr marL="0" lvl="0" indent="0" algn="just" rtl="0">
                  <a:buNone/>
                </a:pPr>
                <a:r>
                  <a:rPr lang="en-US" sz="2800" dirty="0"/>
                  <a:t>then x</a:t>
                </a:r>
                <a:r>
                  <a:rPr lang="en-US" sz="2800" baseline="-25000" dirty="0"/>
                  <a:t>1</a:t>
                </a:r>
                <a:r>
                  <a:rPr lang="en-US" sz="2800" dirty="0"/>
                  <a:t> and x</a:t>
                </a:r>
                <a:r>
                  <a:rPr lang="en-US" sz="2800" baseline="-25000" dirty="0"/>
                  <a:t>2</a:t>
                </a:r>
                <a:r>
                  <a:rPr lang="en-US" sz="2800" dirty="0"/>
                  <a:t> are independent if and only </a:t>
                </a:r>
                <a:r>
                  <a:rPr lang="en-US" sz="2800" dirty="0" smtClean="0"/>
                  <a:t>if:</a:t>
                </a:r>
              </a:p>
              <a:p>
                <a:pPr marL="0" indent="0" algn="just" rtl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/>
                          </a:rPr>
                          <m:t>𝑀</m:t>
                        </m:r>
                      </m:e>
                      <m:sub>
                        <m:bar>
                          <m:barPr>
                            <m:ctrlPr>
                              <a:rPr lang="en-US" sz="2800" i="1">
                                <a:latin typeface="Cambria Math"/>
                              </a:rPr>
                            </m:ctrlPr>
                          </m:barPr>
                          <m:e>
                            <m:r>
                              <a:rPr lang="en-US" sz="2800" i="1">
                                <a:latin typeface="Cambria Math"/>
                              </a:rPr>
                              <m:t>𝑥</m:t>
                            </m:r>
                          </m:e>
                        </m:bar>
                      </m:sub>
                    </m:sSub>
                    <m:d>
                      <m:dPr>
                        <m:ctrlPr>
                          <a:rPr lang="en-US" sz="28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i="1">
                            <a:latin typeface="Cambria Math"/>
                          </a:rPr>
                          <m:t>𝑡</m:t>
                        </m:r>
                      </m:e>
                    </m:d>
                    <m:r>
                      <a:rPr lang="en-US" sz="2800" i="1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sz="2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/>
                          </a:rPr>
                          <m:t>𝑀</m:t>
                        </m:r>
                      </m:e>
                      <m:sub>
                        <m:sSub>
                          <m:sSubPr>
                            <m:ctrlPr>
                              <a:rPr lang="en-US" sz="28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800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sub>
                    </m:sSub>
                    <m:d>
                      <m:dPr>
                        <m:ctrlPr>
                          <a:rPr lang="en-US" sz="28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i="1">
                            <a:latin typeface="Cambria Math"/>
                          </a:rPr>
                          <m:t>𝑡</m:t>
                        </m:r>
                      </m:e>
                    </m:d>
                    <m:sSub>
                      <m:sSubPr>
                        <m:ctrlPr>
                          <a:rPr lang="en-US" sz="2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/>
                          </a:rPr>
                          <m:t>   </m:t>
                        </m:r>
                        <m:r>
                          <a:rPr lang="en-US" sz="2800" i="1">
                            <a:latin typeface="Cambria Math"/>
                          </a:rPr>
                          <m:t>𝑀</m:t>
                        </m:r>
                      </m:e>
                      <m:sub>
                        <m:sSub>
                          <m:sSubPr>
                            <m:ctrlPr>
                              <a:rPr lang="en-US" sz="28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800" i="1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sub>
                    </m:sSub>
                    <m:d>
                      <m:dPr>
                        <m:ctrlPr>
                          <a:rPr lang="en-US" sz="28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i="1">
                            <a:latin typeface="Cambria Math"/>
                          </a:rPr>
                          <m:t>𝑡</m:t>
                        </m:r>
                      </m:e>
                    </m:d>
                    <m:r>
                      <a:rPr lang="en-US" sz="2800" i="1">
                        <a:latin typeface="Cambria Math"/>
                      </a:rPr>
                      <m:t>.</m:t>
                    </m:r>
                  </m:oMath>
                </a14:m>
                <a:r>
                  <a:rPr lang="en-US" sz="2800" dirty="0"/>
                  <a:t> </a:t>
                </a:r>
                <a:r>
                  <a:rPr lang="en-US" sz="2800" dirty="0" smtClean="0"/>
                  <a:t> </a:t>
                </a:r>
                <a:endParaRPr lang="en-US" sz="2800" dirty="0"/>
              </a:p>
              <a:p>
                <a:pPr marL="0" indent="0" algn="just" rtl="0">
                  <a:buNone/>
                </a:pPr>
                <a:endParaRPr lang="en-US" sz="2800" dirty="0" smtClean="0"/>
              </a:p>
              <a:p>
                <a:pPr marL="0" indent="0" algn="just" rtl="0">
                  <a:buNone/>
                </a:pPr>
                <a:endParaRPr lang="ar-IQ" sz="28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16632"/>
                <a:ext cx="8229600" cy="6264696"/>
              </a:xfrm>
              <a:blipFill rotWithShape="1">
                <a:blip r:embed="rId2"/>
                <a:stretch>
                  <a:fillRect l="-1481" t="-875" r="-1481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306373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The Standard Normal Distribution</a:t>
            </a:r>
            <a:r>
              <a:rPr lang="en-US" b="1" dirty="0"/>
              <a:t> </a:t>
            </a:r>
            <a:endParaRPr lang="ar-IQ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/>
              </a:bodyPr>
              <a:lstStyle/>
              <a:p>
                <a:pPr algn="just" rtl="0"/>
                <a:r>
                  <a:rPr lang="en-US" dirty="0"/>
                  <a:t>The adjective '' standard '' indicates the special case in which the mean is equal to zero and the variance is equal to one. </a:t>
                </a:r>
              </a:p>
              <a:p>
                <a:pPr algn="just" rtl="0"/>
                <a:r>
                  <a:rPr lang="en-US" b="1" u="sng" dirty="0"/>
                  <a:t>Definition</a:t>
                </a:r>
                <a:r>
                  <a:rPr lang="en-US" b="1" dirty="0"/>
                  <a:t>: </a:t>
                </a:r>
                <a:r>
                  <a:rPr lang="en-US" dirty="0"/>
                  <a:t>Let x be a continuous random variable. Let its support of random variable (is the set of values that the random variable can take), be the whole set of real numbers: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𝑅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𝑋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ℝ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𝐾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.</m:t>
                    </m:r>
                  </m:oMath>
                </a14:m>
                <a:endParaRPr lang="en-US" dirty="0"/>
              </a:p>
              <a:p>
                <a:pPr marL="0" indent="0" algn="just" rtl="0">
                  <a:buNone/>
                </a:pPr>
                <a:r>
                  <a:rPr lang="en-US" dirty="0"/>
                  <a:t>We say that x has a standard normal distribution if and only if its probability density function is </a:t>
                </a:r>
              </a:p>
              <a:p>
                <a:pPr marL="0" indent="0" algn="just" rtl="0">
                  <a:buNone/>
                </a:pP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  <m:r>
                              <a:rPr lang="en-US" i="1">
                                <a:latin typeface="Cambria Math"/>
                              </a:rPr>
                              <m:t>𝜋</m:t>
                            </m:r>
                          </m:e>
                        </m:rad>
                      </m:den>
                    </m:f>
                    <m:r>
                      <m:rPr>
                        <m:sty m:val="p"/>
                      </m:rPr>
                      <a:rPr lang="en-US">
                        <a:latin typeface="Cambria Math"/>
                      </a:rPr>
                      <m:t>exp</m:t>
                    </m:r>
                    <m:r>
                      <a:rPr lang="en-US">
                        <a:latin typeface="Cambria Math"/>
                      </a:rPr>
                      <m:t> 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−</m:t>
                        </m:r>
                        <m:r>
                          <a:rPr lang="en-US">
                            <a:latin typeface="Cambria Math"/>
                          </a:rPr>
                          <m:t> </m:t>
                        </m:r>
                        <m:f>
                          <m:fPr>
                            <m:ctrlPr>
                              <a:rPr lang="en-US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den>
                        </m:f>
                        <m:r>
                          <a:rPr lang="en-US">
                            <a:latin typeface="Cambria Math"/>
                          </a:rPr>
                          <m:t> </m:t>
                        </m:r>
                        <m:sSup>
                          <m:s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/>
                              </a:rPr>
                              <m:t>x</m:t>
                            </m:r>
                          </m:e>
                          <m:sup>
                            <m:r>
                              <a:rPr lang="en-US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>
                            <a:latin typeface="Cambria Math"/>
                          </a:rPr>
                          <m:t> 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.</m:t>
                    </m:r>
                  </m:oMath>
                </a14:m>
                <a:r>
                  <a:rPr lang="en-US" dirty="0"/>
                  <a:t>  </a:t>
                </a:r>
              </a:p>
              <a:p>
                <a:pPr algn="just" rtl="0"/>
                <a:endParaRPr lang="ar-IQ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704" t="-3504" r="-1704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591435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457200" y="476672"/>
                <a:ext cx="8229600" cy="5904656"/>
              </a:xfrm>
            </p:spPr>
            <p:txBody>
              <a:bodyPr>
                <a:normAutofit/>
              </a:bodyPr>
              <a:lstStyle/>
              <a:p>
                <a:pPr algn="just" rtl="0"/>
                <a:r>
                  <a:rPr lang="en-US" dirty="0" smtClean="0"/>
                  <a:t>The function f(x) is a legitimate probability density function if it is non- negative and if its integral over the support equals 1, it is not hard to show that if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𝑧</m:t>
                    </m:r>
                    <m:r>
                      <a:rPr lang="en-US" i="1">
                        <a:latin typeface="Cambria Math"/>
                      </a:rPr>
                      <m:t>~</m:t>
                    </m:r>
                    <m:r>
                      <a:rPr lang="en-US" i="1">
                        <a:latin typeface="Cambria Math"/>
                      </a:rPr>
                      <m:t>𝑁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0</m:t>
                        </m:r>
                        <m:r>
                          <a:rPr lang="en-US" i="1">
                            <a:latin typeface="Cambria Math"/>
                          </a:rPr>
                          <m:t>,</m:t>
                        </m:r>
                        <m:r>
                          <a:rPr lang="en-US">
                            <a:latin typeface="Cambria Math"/>
                          </a:rPr>
                          <m:t>1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,     </m:t>
                    </m:r>
                    <m:r>
                      <a:rPr lang="en-US" i="1">
                        <a:latin typeface="Cambria Math"/>
                      </a:rPr>
                      <m:t>𝐸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𝑧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i="1">
                        <a:latin typeface="Cambria Math"/>
                      </a:rPr>
                      <m:t>0</m:t>
                    </m:r>
                    <m:r>
                      <a:rPr lang="en-US" i="1">
                        <a:latin typeface="Cambria Math"/>
                      </a:rPr>
                      <m:t>,    </m:t>
                    </m:r>
                  </m:oMath>
                </a14:m>
                <a:endParaRPr lang="en-US" i="1" dirty="0" smtClean="0"/>
              </a:p>
              <a:p>
                <a:pPr marL="0" indent="0" algn="just" rtl="0">
                  <a:buNone/>
                </a:pP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𝑣𝑎𝑟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𝑧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i="1">
                        <a:latin typeface="Cambria Math"/>
                      </a:rPr>
                      <m:t>1</m:t>
                    </m:r>
                    <m:r>
                      <a:rPr lang="en-US" i="1">
                        <a:latin typeface="Cambria Math"/>
                      </a:rPr>
                      <m:t>,    </m:t>
                    </m:r>
                    <m:r>
                      <a:rPr lang="en-US" i="1">
                        <a:latin typeface="Cambria Math"/>
                      </a:rPr>
                      <m:t>𝑎𝑛𝑑</m:t>
                    </m:r>
                    <m:r>
                      <a:rPr lang="en-US" i="1">
                        <a:latin typeface="Cambria Math"/>
                      </a:rPr>
                      <m:t>  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𝑀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𝑧</m:t>
                        </m:r>
                      </m:sub>
                    </m:sSub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𝑡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= </m:t>
                    </m:r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−</m:t>
                        </m:r>
                        <m:f>
                          <m:fPr>
                            <m:ctrlPr>
                              <a:rPr lang="en-US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den>
                        </m:f>
                        <m:r>
                          <a:rPr lang="en-US" i="1">
                            <a:latin typeface="Cambria Math"/>
                          </a:rPr>
                          <m:t> </m:t>
                        </m:r>
                        <m:sSup>
                          <m:s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𝑡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sup>
                    </m:sSup>
                  </m:oMath>
                </a14:m>
                <a:r>
                  <a:rPr lang="en-US" dirty="0"/>
                  <a:t> </a:t>
                </a:r>
              </a:p>
              <a:p>
                <a:pPr algn="just" rtl="0"/>
                <a:endParaRPr lang="en-US" b="1" u="sng" dirty="0" smtClean="0"/>
              </a:p>
              <a:p>
                <a:pPr algn="just" rtl="0"/>
                <a:r>
                  <a:rPr lang="en-US" b="1" u="sng" dirty="0" smtClean="0"/>
                  <a:t>Definition</a:t>
                </a:r>
                <a:r>
                  <a:rPr lang="en-US" dirty="0" smtClean="0"/>
                  <a:t> </a:t>
                </a:r>
                <a:r>
                  <a:rPr lang="en-US" dirty="0" smtClean="0"/>
                  <a:t>: The </a:t>
                </a:r>
                <a:r>
                  <a:rPr lang="en-US" dirty="0"/>
                  <a:t>collection of random variable, 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𝑧</m:t>
                    </m:r>
                    <m:r>
                      <a:rPr lang="en-US" i="1">
                        <a:latin typeface="Cambria Math"/>
                      </a:rPr>
                      <m:t>=(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𝑧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,…,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𝑧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𝑝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)</m:t>
                    </m:r>
                  </m:oMath>
                </a14:m>
                <a:r>
                  <a:rPr lang="en-US" dirty="0"/>
                  <a:t>  is a standard normal collection if the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𝑧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′</m:t>
                    </m:r>
                    <m:r>
                      <a:rPr lang="en-US" i="1">
                        <a:latin typeface="Cambria Math"/>
                      </a:rPr>
                      <m:t>𝑠</m:t>
                    </m:r>
                  </m:oMath>
                </a14:m>
                <a:r>
                  <a:rPr lang="en-US" dirty="0"/>
                  <a:t>  are mutually independent standard normal random variables. Because the variables in a standard normal collection are independent, </a:t>
                </a:r>
                <a:r>
                  <a:rPr lang="en-US" dirty="0" smtClean="0"/>
                  <a:t>where: </a:t>
                </a:r>
                <a:endParaRPr lang="en-US" dirty="0"/>
              </a:p>
              <a:p>
                <a:pPr marL="0" indent="0" algn="just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𝐸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𝑧</m:t>
                          </m:r>
                        </m:e>
                      </m:d>
                      <m:r>
                        <a:rPr lang="en-US" i="1">
                          <a:latin typeface="Cambria Math"/>
                        </a:rPr>
                        <m:t>=</m:t>
                      </m:r>
                      <m:r>
                        <a:rPr lang="en-US" i="1">
                          <a:latin typeface="Cambria Math"/>
                        </a:rPr>
                        <m:t>0</m:t>
                      </m:r>
                      <m:r>
                        <a:rPr lang="en-US" i="1">
                          <a:latin typeface="Cambria Math"/>
                        </a:rPr>
                        <m:t>,    </m:t>
                      </m:r>
                      <m:r>
                        <a:rPr lang="en-US" i="1">
                          <a:latin typeface="Cambria Math"/>
                        </a:rPr>
                        <m:t>𝑐𝑜𝑣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𝑧</m:t>
                          </m:r>
                        </m:e>
                      </m:d>
                      <m:r>
                        <a:rPr lang="en-US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𝐼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𝑝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,</m:t>
                      </m:r>
                      <m:r>
                        <a:rPr lang="en-US" b="0" i="1" smtClean="0">
                          <a:latin typeface="Cambria Math"/>
                        </a:rPr>
                        <m:t>  </m:t>
                      </m:r>
                      <m:r>
                        <a:rPr lang="en-US" i="1">
                          <a:latin typeface="Cambria Math"/>
                        </a:rPr>
                        <m:t>  </m:t>
                      </m:r>
                      <m:r>
                        <a:rPr lang="en-US" i="1">
                          <a:latin typeface="Cambria Math"/>
                        </a:rPr>
                        <m:t>𝑎𝑛𝑑</m:t>
                      </m:r>
                      <m:r>
                        <a:rPr lang="en-US" i="1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en-US" i="1" dirty="0" smtClean="0"/>
              </a:p>
              <a:p>
                <a:pPr marL="0" indent="0" algn="just" rtl="0">
                  <a:buNone/>
                </a:pP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 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𝑀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𝑧</m:t>
                        </m:r>
                      </m:sub>
                    </m:sSub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𝑡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= </m:t>
                    </m:r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𝑒</m:t>
                        </m:r>
                      </m:e>
                      <m:sup>
                        <m:f>
                          <m:fPr>
                            <m:ctrlPr>
                              <a:rPr lang="en-US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den>
                        </m:f>
                        <m:r>
                          <a:rPr lang="en-US" i="1">
                            <a:latin typeface="Cambria Math"/>
                          </a:rPr>
                          <m:t> (</m:t>
                        </m:r>
                        <m:sSubSup>
                          <m:sSub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n-US" i="1">
                                <a:latin typeface="Cambria Math"/>
                              </a:rPr>
                              <m:t>𝑡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1</m:t>
                            </m:r>
                          </m:sub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bSup>
                        <m:r>
                          <a:rPr lang="en-US" i="1">
                            <a:latin typeface="Cambria Math"/>
                          </a:rPr>
                          <m:t>+…+</m:t>
                        </m:r>
                        <m:sSubSup>
                          <m:sSub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n-US" i="1">
                                <a:latin typeface="Cambria Math"/>
                              </a:rPr>
                              <m:t>𝑡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𝑝</m:t>
                            </m:r>
                          </m:sub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bSup>
                        <m:r>
                          <a:rPr lang="en-US" i="1">
                            <a:latin typeface="Cambria Math"/>
                          </a:rPr>
                          <m:t>)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𝑀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𝑧</m:t>
                        </m:r>
                      </m:sub>
                    </m:sSub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𝑡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𝑒</m:t>
                        </m:r>
                      </m:e>
                      <m:sup>
                        <m:f>
                          <m:fPr>
                            <m:ctrlPr>
                              <a:rPr lang="en-US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den>
                        </m:f>
                        <m:r>
                          <a:rPr lang="en-US" i="1">
                            <a:latin typeface="Cambria Math"/>
                          </a:rPr>
                          <m:t> </m:t>
                        </m:r>
                        <m:d>
                          <m:dPr>
                            <m:begChr m:val="‖"/>
                            <m:endChr m:val="‖"/>
                            <m:ctrlPr>
                              <a:rPr lang="en-US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/>
                              </a:rPr>
                              <m:t>𝑡</m:t>
                            </m:r>
                          </m:e>
                        </m:d>
                        <m:r>
                          <a:rPr lang="en-US" baseline="3000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 </a:t>
                </a:r>
              </a:p>
              <a:p>
                <a:pPr algn="just" rtl="0"/>
                <a:endParaRPr lang="ar-IQ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457200" y="476672"/>
                <a:ext cx="8229600" cy="5904656"/>
              </a:xfrm>
              <a:blipFill rotWithShape="1">
                <a:blip r:embed="rId2"/>
                <a:stretch>
                  <a:fillRect l="-296" t="-826" r="-1111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205900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15</TotalTime>
  <Words>597</Words>
  <Application>Microsoft Office PowerPoint</Application>
  <PresentationFormat>On-screen Show (4:3)</PresentationFormat>
  <Paragraphs>40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Oriel</vt:lpstr>
      <vt:lpstr>Lecture Ten</vt:lpstr>
      <vt:lpstr>Representing the Exponent of MVN  as Quadratic Form</vt:lpstr>
      <vt:lpstr>Moment Generating Function of MVN</vt:lpstr>
      <vt:lpstr>PowerPoint Presentation</vt:lpstr>
      <vt:lpstr>PowerPoint Presentation</vt:lpstr>
      <vt:lpstr>The Standard Normal Distribution </vt:lpstr>
      <vt:lpstr>PowerPoint Presentation</vt:lpstr>
    </vt:vector>
  </TitlesOfParts>
  <Company>Microsoft (C)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Ten</dc:title>
  <dc:creator>DR.Ahmed Saker</dc:creator>
  <cp:lastModifiedBy>DR.Ahmed Saker</cp:lastModifiedBy>
  <cp:revision>5</cp:revision>
  <dcterms:created xsi:type="dcterms:W3CDTF">2019-05-10T11:19:23Z</dcterms:created>
  <dcterms:modified xsi:type="dcterms:W3CDTF">2019-05-11T14:36:24Z</dcterms:modified>
</cp:coreProperties>
</file>