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9F3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53974E-7EC9-49B9-9028-FD5EEFDB9EA0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F5AED6-C982-4E36-A598-B38CE1D44C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3974E-7EC9-49B9-9028-FD5EEFDB9EA0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5AED6-C982-4E36-A598-B38CE1D44C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3974E-7EC9-49B9-9028-FD5EEFDB9EA0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5AED6-C982-4E36-A598-B38CE1D44C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3974E-7EC9-49B9-9028-FD5EEFDB9EA0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5AED6-C982-4E36-A598-B38CE1D44C5A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3974E-7EC9-49B9-9028-FD5EEFDB9EA0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5AED6-C982-4E36-A598-B38CE1D44C5A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3974E-7EC9-49B9-9028-FD5EEFDB9EA0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5AED6-C982-4E36-A598-B38CE1D44C5A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3974E-7EC9-49B9-9028-FD5EEFDB9EA0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5AED6-C982-4E36-A598-B38CE1D44C5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3974E-7EC9-49B9-9028-FD5EEFDB9EA0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5AED6-C982-4E36-A598-B38CE1D44C5A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3974E-7EC9-49B9-9028-FD5EEFDB9EA0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5AED6-C982-4E36-A598-B38CE1D44C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F53974E-7EC9-49B9-9028-FD5EEFDB9EA0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5AED6-C982-4E36-A598-B38CE1D44C5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53974E-7EC9-49B9-9028-FD5EEFDB9EA0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F5AED6-C982-4E36-A598-B38CE1D44C5A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53974E-7EC9-49B9-9028-FD5EEFDB9EA0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F5AED6-C982-4E36-A598-B38CE1D44C5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780928"/>
            <a:ext cx="6944816" cy="1728192"/>
          </a:xfrm>
        </p:spPr>
        <p:txBody>
          <a:bodyPr>
            <a:normAutofit fontScale="92500" lnSpcReduction="20000"/>
          </a:bodyPr>
          <a:lstStyle/>
          <a:p>
            <a:pPr indent="0" algn="ctr">
              <a:buNone/>
            </a:pPr>
            <a:r>
              <a:rPr lang="en-US" sz="4800" b="1" dirty="0" smtClean="0">
                <a:solidFill>
                  <a:srgbClr val="119F36"/>
                </a:solidFill>
              </a:rPr>
              <a:t>Integration </a:t>
            </a:r>
            <a:r>
              <a:rPr lang="en-US" sz="4800" b="1" dirty="0">
                <a:solidFill>
                  <a:srgbClr val="119F36"/>
                </a:solidFill>
              </a:rPr>
              <a:t>by Using</a:t>
            </a:r>
            <a:r>
              <a:rPr lang="en-US" sz="4800" dirty="0">
                <a:solidFill>
                  <a:srgbClr val="119F36"/>
                </a:solidFill>
              </a:rPr>
              <a:t> </a:t>
            </a:r>
            <a:r>
              <a:rPr lang="en-US" sz="4800" b="1" dirty="0">
                <a:solidFill>
                  <a:srgbClr val="119F36"/>
                </a:solidFill>
              </a:rPr>
              <a:t>Long Polynomial Division</a:t>
            </a:r>
            <a:endParaRPr lang="ar-IQ" dirty="0">
              <a:solidFill>
                <a:srgbClr val="119F3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124744"/>
            <a:ext cx="6400800" cy="1008112"/>
          </a:xfrm>
        </p:spPr>
        <p:txBody>
          <a:bodyPr>
            <a:normAutofit/>
          </a:bodyPr>
          <a:lstStyle/>
          <a:p>
            <a:r>
              <a:rPr lang="en-US" sz="6000" b="1" u="sng" dirty="0">
                <a:solidFill>
                  <a:srgbClr val="7030A0"/>
                </a:solidFill>
              </a:rPr>
              <a:t>Lecture </a:t>
            </a:r>
            <a:r>
              <a:rPr lang="en-US" sz="6000" b="1" u="sng" dirty="0" smtClean="0">
                <a:solidFill>
                  <a:srgbClr val="7030A0"/>
                </a:solidFill>
              </a:rPr>
              <a:t>Two</a:t>
            </a:r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xmlns="" val="2874349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248471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endParaRPr lang="en-US" dirty="0" smtClean="0">
              <a:cs typeface="+mj-cs"/>
            </a:endParaRPr>
          </a:p>
          <a:p>
            <a:pPr marL="0" indent="0" algn="l" rtl="0">
              <a:buNone/>
            </a:pPr>
            <a:r>
              <a:rPr lang="en-US" dirty="0" smtClean="0">
                <a:cs typeface="+mj-cs"/>
              </a:rPr>
              <a:t>In </a:t>
            </a:r>
            <a:r>
              <a:rPr lang="en-US" dirty="0">
                <a:cs typeface="+mj-cs"/>
              </a:rPr>
              <a:t>some </a:t>
            </a:r>
            <a:r>
              <a:rPr lang="en-US" dirty="0" smtClean="0">
                <a:cs typeface="+mj-cs"/>
              </a:rPr>
              <a:t>integrals             where </a:t>
            </a:r>
            <a:r>
              <a:rPr lang="en-US" dirty="0">
                <a:cs typeface="+mj-cs"/>
              </a:rPr>
              <a:t>p(x), q(x</a:t>
            </a:r>
            <a:r>
              <a:rPr lang="en-US" dirty="0" smtClean="0">
                <a:cs typeface="+mj-cs"/>
              </a:rPr>
              <a:t>)  are</a:t>
            </a:r>
          </a:p>
          <a:p>
            <a:pPr marL="0" indent="0" algn="l" rtl="0">
              <a:buNone/>
            </a:pPr>
            <a:endParaRPr lang="en-US" dirty="0" smtClean="0">
              <a:cs typeface="+mj-cs"/>
            </a:endParaRPr>
          </a:p>
          <a:p>
            <a:pPr marL="0" indent="0" algn="l" rtl="0">
              <a:buNone/>
            </a:pPr>
            <a:r>
              <a:rPr lang="en-US" dirty="0" smtClean="0">
                <a:cs typeface="+mj-cs"/>
              </a:rPr>
              <a:t>polynomials </a:t>
            </a:r>
            <a:r>
              <a:rPr lang="en-US" dirty="0">
                <a:cs typeface="+mj-cs"/>
              </a:rPr>
              <a:t>and q(x)  something </a:t>
            </a:r>
            <a:r>
              <a:rPr lang="en-US" dirty="0" smtClean="0">
                <a:cs typeface="+mj-cs"/>
              </a:rPr>
              <a:t>more</a:t>
            </a:r>
          </a:p>
          <a:p>
            <a:pPr marL="0" indent="0" algn="l" rtl="0">
              <a:buNone/>
            </a:pPr>
            <a:r>
              <a:rPr lang="en-US" dirty="0">
                <a:cs typeface="+mj-cs"/>
              </a:rPr>
              <a:t>complicated than just a simple </a:t>
            </a:r>
            <a:r>
              <a:rPr lang="en-US" dirty="0" smtClean="0">
                <a:cs typeface="+mj-cs"/>
              </a:rPr>
              <a:t>monomial </a:t>
            </a:r>
            <a:r>
              <a:rPr lang="en-US" dirty="0">
                <a:cs typeface="+mj-cs"/>
              </a:rPr>
              <a:t>(that is, by something more complicated than a one-term polynomial</a:t>
            </a:r>
            <a:r>
              <a:rPr lang="en-US" dirty="0" smtClean="0">
                <a:cs typeface="+mj-cs"/>
              </a:rPr>
              <a:t>),</a:t>
            </a:r>
            <a:r>
              <a:rPr lang="en-US" dirty="0">
                <a:cs typeface="+mj-cs"/>
              </a:rPr>
              <a:t> then you'll need to use a different method for the simplification. That method is called "long polynomial division</a:t>
            </a:r>
            <a:r>
              <a:rPr lang="en-US" dirty="0" smtClean="0">
                <a:cs typeface="+mj-cs"/>
              </a:rPr>
              <a:t>".</a:t>
            </a:r>
          </a:p>
          <a:p>
            <a:pPr marL="0" indent="0" algn="l" rtl="0">
              <a:buNone/>
            </a:pPr>
            <a:endParaRPr lang="ar-IQ" sz="2000" dirty="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" name="Rectangle 16"/>
          <p:cNvSpPr/>
          <p:nvPr/>
        </p:nvSpPr>
        <p:spPr>
          <a:xfrm>
            <a:off x="539552" y="332656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u="sng" dirty="0" smtClean="0">
                <a:solidFill>
                  <a:srgbClr val="119F36"/>
                </a:solidFill>
              </a:rPr>
              <a:t>Integration by Using</a:t>
            </a:r>
            <a:r>
              <a:rPr lang="en-US" sz="3200" u="sng" dirty="0" smtClean="0">
                <a:solidFill>
                  <a:srgbClr val="119F36"/>
                </a:solidFill>
              </a:rPr>
              <a:t> </a:t>
            </a:r>
          </a:p>
          <a:p>
            <a:pPr algn="l"/>
            <a:r>
              <a:rPr lang="en-US" sz="3200" b="1" u="sng" dirty="0" smtClean="0">
                <a:solidFill>
                  <a:srgbClr val="119F36"/>
                </a:solidFill>
              </a:rPr>
              <a:t>Long Polynomial Division</a:t>
            </a:r>
            <a:endParaRPr lang="en-US" sz="3200" b="1" u="sng" dirty="0" smtClean="0">
              <a:solidFill>
                <a:srgbClr val="119F36"/>
              </a:solidFill>
            </a:endParaRPr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3491880" y="1772816"/>
          <a:ext cx="1204497" cy="864096"/>
        </p:xfrm>
        <a:graphic>
          <a:graphicData uri="http://schemas.openxmlformats.org/presentationml/2006/ole">
            <p:oleObj spid="_x0000_s2056" name="Equation" r:id="rId3" imgW="583920" imgH="419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71759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5" name="Rectangle 4"/>
          <p:cNvSpPr/>
          <p:nvPr/>
        </p:nvSpPr>
        <p:spPr>
          <a:xfrm>
            <a:off x="827584" y="548681"/>
            <a:ext cx="7416824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 smtClean="0"/>
              <a:t>Long Polynomial Division: If </a:t>
            </a:r>
            <a:r>
              <a:rPr lang="en-US" sz="3200" i="1" dirty="0" smtClean="0"/>
              <a:t>p</a:t>
            </a:r>
            <a:r>
              <a:rPr lang="en-US" sz="3200" dirty="0" smtClean="0"/>
              <a:t>(</a:t>
            </a:r>
            <a:r>
              <a:rPr lang="en-US" sz="3200" i="1" dirty="0" smtClean="0"/>
              <a:t>x</a:t>
            </a:r>
            <a:r>
              <a:rPr lang="en-US" sz="3200" dirty="0" smtClean="0"/>
              <a:t>) and </a:t>
            </a:r>
            <a:r>
              <a:rPr lang="en-US" sz="3200" i="1" dirty="0" smtClean="0"/>
              <a:t>q</a:t>
            </a:r>
            <a:r>
              <a:rPr lang="en-US" sz="3200" dirty="0" smtClean="0"/>
              <a:t>(</a:t>
            </a:r>
            <a:r>
              <a:rPr lang="en-US" sz="3200" i="1" dirty="0" smtClean="0"/>
              <a:t>x</a:t>
            </a:r>
            <a:r>
              <a:rPr lang="en-US" sz="3200" dirty="0" smtClean="0"/>
              <a:t>) are polynomials,</a:t>
            </a:r>
            <a:r>
              <a:rPr lang="en-US" sz="3200" dirty="0"/>
              <a:t> and the degree (largest exponent) of </a:t>
            </a:r>
            <a:r>
              <a:rPr lang="en-US" sz="3200" i="1" dirty="0"/>
              <a:t>p</a:t>
            </a:r>
            <a:r>
              <a:rPr lang="en-US" sz="3200" dirty="0"/>
              <a:t>(</a:t>
            </a:r>
            <a:r>
              <a:rPr lang="en-US" sz="3200" i="1" dirty="0"/>
              <a:t>x</a:t>
            </a:r>
            <a:r>
              <a:rPr lang="en-US" sz="3200" dirty="0"/>
              <a:t>) </a:t>
            </a:r>
            <a:r>
              <a:rPr lang="en-US" sz="3200" dirty="0" smtClean="0"/>
              <a:t>is</a:t>
            </a:r>
          </a:p>
          <a:p>
            <a:pPr algn="l" rtl="0"/>
            <a:r>
              <a:rPr lang="en-US" sz="3200" dirty="0"/>
              <a:t>greater than or equal to the degree of </a:t>
            </a:r>
            <a:r>
              <a:rPr lang="en-US" sz="3200" i="1" dirty="0"/>
              <a:t>q</a:t>
            </a:r>
            <a:r>
              <a:rPr lang="en-US" sz="3200" dirty="0"/>
              <a:t>(</a:t>
            </a:r>
            <a:r>
              <a:rPr lang="en-US" sz="3200" i="1" dirty="0"/>
              <a:t>x</a:t>
            </a:r>
            <a:r>
              <a:rPr lang="en-US" sz="3200" dirty="0"/>
              <a:t>), then there exist unique polynomials </a:t>
            </a:r>
            <a:r>
              <a:rPr lang="en-US" sz="3200" i="1" dirty="0"/>
              <a:t>s</a:t>
            </a:r>
            <a:r>
              <a:rPr lang="en-US" sz="3200" dirty="0"/>
              <a:t>(</a:t>
            </a:r>
            <a:r>
              <a:rPr lang="en-US" sz="3200" i="1" dirty="0"/>
              <a:t>x</a:t>
            </a:r>
            <a:r>
              <a:rPr lang="en-US" sz="3200" dirty="0"/>
              <a:t>) and </a:t>
            </a:r>
            <a:r>
              <a:rPr lang="en-US" sz="3200" i="1" dirty="0"/>
              <a:t>r</a:t>
            </a:r>
            <a:r>
              <a:rPr lang="en-US" sz="3200" dirty="0"/>
              <a:t>(</a:t>
            </a:r>
            <a:r>
              <a:rPr lang="en-US" sz="3200" i="1" dirty="0"/>
              <a:t>x</a:t>
            </a:r>
            <a:r>
              <a:rPr lang="en-US" sz="3200" dirty="0"/>
              <a:t>), so </a:t>
            </a:r>
            <a:r>
              <a:rPr lang="en-US" sz="3200" dirty="0" smtClean="0"/>
              <a:t>that </a:t>
            </a:r>
          </a:p>
          <a:p>
            <a:pPr algn="l" rtl="0"/>
            <a:endParaRPr lang="en-US" sz="3200" dirty="0"/>
          </a:p>
          <a:p>
            <a:pPr algn="l" rtl="0"/>
            <a:endParaRPr lang="en-US" sz="3200" dirty="0" smtClean="0"/>
          </a:p>
          <a:p>
            <a:pPr algn="l" rtl="0"/>
            <a:endParaRPr lang="en-US" sz="3200" dirty="0"/>
          </a:p>
          <a:p>
            <a:pPr algn="l" rtl="0"/>
            <a:r>
              <a:rPr lang="en-US" sz="3200" dirty="0" smtClean="0"/>
              <a:t>and </a:t>
            </a:r>
            <a:r>
              <a:rPr lang="en-US" sz="3200" dirty="0"/>
              <a:t>so that the degree of </a:t>
            </a:r>
            <a:r>
              <a:rPr lang="en-US" sz="3200" i="1" dirty="0"/>
              <a:t>r</a:t>
            </a:r>
            <a:r>
              <a:rPr lang="en-US" sz="3200" dirty="0"/>
              <a:t>(</a:t>
            </a:r>
            <a:r>
              <a:rPr lang="en-US" sz="3200" i="1" dirty="0"/>
              <a:t>x</a:t>
            </a:r>
            <a:r>
              <a:rPr lang="en-US" sz="3200" dirty="0"/>
              <a:t>) is less than the degree of </a:t>
            </a:r>
            <a:r>
              <a:rPr lang="en-US" sz="3200" i="1" dirty="0"/>
              <a:t>q</a:t>
            </a:r>
            <a:r>
              <a:rPr lang="en-US" sz="3200" dirty="0"/>
              <a:t>(</a:t>
            </a:r>
            <a:r>
              <a:rPr lang="en-US" sz="3200" i="1" dirty="0"/>
              <a:t>x</a:t>
            </a:r>
            <a:r>
              <a:rPr lang="en-US" sz="3200" dirty="0"/>
              <a:t>). </a:t>
            </a:r>
            <a:endParaRPr lang="en-US" sz="3200" dirty="0" smtClean="0"/>
          </a:p>
          <a:p>
            <a:pPr algn="l" rtl="0"/>
            <a:endParaRPr lang="en-US" sz="3200" dirty="0"/>
          </a:p>
          <a:p>
            <a:pPr algn="l" rtl="0"/>
            <a:r>
              <a:rPr lang="en-US" sz="3200" dirty="0" smtClean="0"/>
              <a:t> </a:t>
            </a:r>
            <a:endParaRPr lang="en-US" sz="3200" dirty="0" smtClean="0"/>
          </a:p>
          <a:p>
            <a:pPr algn="l" rtl="0"/>
            <a:endParaRPr lang="en-US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971599" y="3645024"/>
          <a:ext cx="4183010" cy="1296144"/>
        </p:xfrm>
        <a:graphic>
          <a:graphicData uri="http://schemas.openxmlformats.org/presentationml/2006/ole">
            <p:oleObj spid="_x0000_s3075" name="Equation" r:id="rId3" imgW="2705040" imgH="8380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76678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672</TotalTime>
  <Words>73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Concourse</vt:lpstr>
      <vt:lpstr>Microsoft Equation 3.0</vt:lpstr>
      <vt:lpstr>Lecture Two</vt:lpstr>
      <vt:lpstr>Slide 2</vt:lpstr>
      <vt:lpstr>Slide 3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Maher</dc:creator>
  <cp:lastModifiedBy>Maher</cp:lastModifiedBy>
  <cp:revision>3</cp:revision>
  <dcterms:created xsi:type="dcterms:W3CDTF">2019-05-24T12:12:07Z</dcterms:created>
  <dcterms:modified xsi:type="dcterms:W3CDTF">2019-05-24T23:25:06Z</dcterms:modified>
</cp:coreProperties>
</file>