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IQ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22253F-28C0-450B-8424-02E99A5FCE4A}" type="datetimeFigureOut">
              <a:rPr lang="ar-IQ" smtClean="0"/>
              <a:t>07/09/1440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328545-9B02-46FC-B1E3-438EFCC7BFE9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Lecture Three</a:t>
            </a:r>
            <a:endParaRPr lang="ar-IQ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  <a:cs typeface="+mj-cs"/>
              </a:rPr>
              <a:t>Linear independent vectors</a:t>
            </a:r>
            <a:endParaRPr lang="ar-IQ" sz="4000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40990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dirty="0" smtClean="0">
                <a:cs typeface="+mj-cs"/>
              </a:rPr>
              <a:t>The </a:t>
            </a:r>
            <a:r>
              <a:rPr lang="en-US" sz="2400" dirty="0">
                <a:cs typeface="+mj-cs"/>
              </a:rPr>
              <a:t>vectors </a:t>
            </a:r>
            <a:r>
              <a:rPr lang="en-US" sz="2400" b="1" dirty="0">
                <a:cs typeface="+mj-cs"/>
              </a:rPr>
              <a:t> </a:t>
            </a:r>
            <a:r>
              <a:rPr lang="en-US" sz="2400" b="1" u="sng" dirty="0">
                <a:cs typeface="+mj-cs"/>
              </a:rPr>
              <a:t>x</a:t>
            </a:r>
            <a:r>
              <a:rPr lang="en-US" sz="2400" b="1" baseline="-25000" dirty="0">
                <a:cs typeface="+mj-cs"/>
              </a:rPr>
              <a:t>1</a:t>
            </a:r>
            <a:r>
              <a:rPr lang="en-US" sz="2400" b="1" dirty="0">
                <a:cs typeface="+mj-cs"/>
              </a:rPr>
              <a:t> , </a:t>
            </a:r>
            <a:r>
              <a:rPr lang="en-US" sz="2400" b="1" u="sng" dirty="0">
                <a:cs typeface="+mj-cs"/>
              </a:rPr>
              <a:t>x</a:t>
            </a:r>
            <a:r>
              <a:rPr lang="en-US" sz="2400" b="1" baseline="-25000" dirty="0">
                <a:cs typeface="+mj-cs"/>
              </a:rPr>
              <a:t>2</a:t>
            </a:r>
            <a:r>
              <a:rPr lang="en-US" sz="2400" b="1" dirty="0">
                <a:cs typeface="+mj-cs"/>
              </a:rPr>
              <a:t> , . . . , </a:t>
            </a:r>
            <a:r>
              <a:rPr lang="en-US" sz="2400" b="1" u="sng" dirty="0" err="1">
                <a:cs typeface="+mj-cs"/>
              </a:rPr>
              <a:t>x</a:t>
            </a:r>
            <a:r>
              <a:rPr lang="en-US" sz="2400" b="1" baseline="-25000" dirty="0" err="1">
                <a:cs typeface="+mj-cs"/>
              </a:rPr>
              <a:t>n</a:t>
            </a:r>
            <a:r>
              <a:rPr lang="en-US" sz="2400" dirty="0">
                <a:cs typeface="+mj-cs"/>
              </a:rPr>
              <a:t>  are linearly </a:t>
            </a:r>
            <a:r>
              <a:rPr lang="en-US" sz="2400" b="1" dirty="0">
                <a:cs typeface="+mj-cs"/>
              </a:rPr>
              <a:t>dependent</a:t>
            </a:r>
            <a:r>
              <a:rPr lang="en-US" sz="2400" dirty="0">
                <a:cs typeface="+mj-cs"/>
              </a:rPr>
              <a:t> if there are  </a:t>
            </a:r>
            <a:r>
              <a:rPr lang="en-US" sz="2400" dirty="0" smtClean="0">
                <a:cs typeface="+mj-cs"/>
              </a:rPr>
              <a:t>scalars </a:t>
            </a:r>
            <a:r>
              <a:rPr lang="en-US" sz="2400" b="1" dirty="0" smtClean="0">
                <a:cs typeface="+mj-cs"/>
              </a:rPr>
              <a:t>k</a:t>
            </a:r>
            <a:r>
              <a:rPr lang="en-US" sz="2400" b="1" baseline="-25000" dirty="0" smtClean="0">
                <a:cs typeface="+mj-cs"/>
              </a:rPr>
              <a:t>1</a:t>
            </a:r>
            <a:r>
              <a:rPr lang="en-US" sz="2400" b="1" dirty="0">
                <a:cs typeface="+mj-cs"/>
              </a:rPr>
              <a:t>, k</a:t>
            </a:r>
            <a:r>
              <a:rPr lang="en-US" sz="2400" b="1" baseline="-25000" dirty="0">
                <a:cs typeface="+mj-cs"/>
              </a:rPr>
              <a:t>2</a:t>
            </a:r>
            <a:r>
              <a:rPr lang="en-US" sz="2400" b="1" dirty="0">
                <a:cs typeface="+mj-cs"/>
              </a:rPr>
              <a:t>, . . ., </a:t>
            </a:r>
            <a:r>
              <a:rPr lang="en-US" sz="2400" b="1" dirty="0" err="1">
                <a:cs typeface="+mj-cs"/>
              </a:rPr>
              <a:t>k</a:t>
            </a:r>
            <a:r>
              <a:rPr lang="en-US" sz="2400" b="1" baseline="-25000" dirty="0" err="1">
                <a:cs typeface="+mj-cs"/>
              </a:rPr>
              <a:t>n</a:t>
            </a:r>
            <a:r>
              <a:rPr lang="en-US" sz="2400" dirty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  </a:t>
            </a:r>
            <a:r>
              <a:rPr lang="en-US" sz="2400" dirty="0">
                <a:cs typeface="+mj-cs"/>
              </a:rPr>
              <a:t>not all zero such that : </a:t>
            </a:r>
            <a:endParaRPr lang="en-US" sz="2400" dirty="0" smtClean="0">
              <a:cs typeface="+mj-cs"/>
            </a:endParaRPr>
          </a:p>
          <a:p>
            <a:pPr marL="0" indent="0" algn="ctr" rtl="0">
              <a:buNone/>
            </a:pPr>
            <a:r>
              <a:rPr lang="en-US" sz="2400" dirty="0">
                <a:cs typeface="+mj-cs"/>
              </a:rPr>
              <a:t>k</a:t>
            </a:r>
            <a:r>
              <a:rPr lang="en-US" sz="2400" baseline="-25000" dirty="0">
                <a:cs typeface="+mj-cs"/>
              </a:rPr>
              <a:t>1</a:t>
            </a:r>
            <a:r>
              <a:rPr lang="en-US" sz="2400" dirty="0">
                <a:cs typeface="+mj-cs"/>
              </a:rPr>
              <a:t> </a:t>
            </a:r>
            <a:r>
              <a:rPr lang="en-US" sz="2400" u="sng" dirty="0">
                <a:cs typeface="+mj-cs"/>
              </a:rPr>
              <a:t>x</a:t>
            </a:r>
            <a:r>
              <a:rPr lang="en-US" sz="2400" dirty="0">
                <a:cs typeface="+mj-cs"/>
              </a:rPr>
              <a:t>1+k</a:t>
            </a:r>
            <a:r>
              <a:rPr lang="en-US" sz="2400" baseline="-25000" dirty="0">
                <a:cs typeface="+mj-cs"/>
              </a:rPr>
              <a:t>2</a:t>
            </a:r>
            <a:r>
              <a:rPr lang="en-US" sz="2400" dirty="0">
                <a:cs typeface="+mj-cs"/>
              </a:rPr>
              <a:t> </a:t>
            </a:r>
            <a:r>
              <a:rPr lang="en-US" sz="2400" u="sng" dirty="0">
                <a:cs typeface="+mj-cs"/>
              </a:rPr>
              <a:t>x</a:t>
            </a:r>
            <a:r>
              <a:rPr lang="en-US" sz="2400" baseline="-25000" dirty="0">
                <a:cs typeface="+mj-cs"/>
              </a:rPr>
              <a:t>2</a:t>
            </a:r>
            <a:r>
              <a:rPr lang="en-US" sz="2400" dirty="0">
                <a:cs typeface="+mj-cs"/>
              </a:rPr>
              <a:t> + . . . +</a:t>
            </a:r>
            <a:r>
              <a:rPr lang="en-US" sz="2400" dirty="0" err="1">
                <a:cs typeface="+mj-cs"/>
              </a:rPr>
              <a:t>k</a:t>
            </a:r>
            <a:r>
              <a:rPr lang="en-US" sz="2400" baseline="-25000" dirty="0" err="1">
                <a:cs typeface="+mj-cs"/>
              </a:rPr>
              <a:t>n</a:t>
            </a:r>
            <a:r>
              <a:rPr lang="en-US" sz="2400" dirty="0">
                <a:cs typeface="+mj-cs"/>
              </a:rPr>
              <a:t> </a:t>
            </a:r>
            <a:r>
              <a:rPr lang="en-US" sz="2400" u="sng" dirty="0" err="1">
                <a:cs typeface="+mj-cs"/>
              </a:rPr>
              <a:t>x</a:t>
            </a:r>
            <a:r>
              <a:rPr lang="en-US" sz="2400" baseline="-25000" dirty="0" err="1">
                <a:cs typeface="+mj-cs"/>
              </a:rPr>
              <a:t>n</a:t>
            </a:r>
            <a:r>
              <a:rPr lang="en-US" sz="2400" dirty="0">
                <a:cs typeface="+mj-cs"/>
              </a:rPr>
              <a:t> = 0</a:t>
            </a:r>
          </a:p>
          <a:p>
            <a:pPr marL="0" indent="0" algn="just" rtl="0">
              <a:buNone/>
            </a:pPr>
            <a:r>
              <a:rPr lang="en-US" sz="2400" dirty="0">
                <a:cs typeface="+mj-cs"/>
              </a:rPr>
              <a:t>Otherwise, the set of vectors are linearly independent. </a:t>
            </a:r>
            <a:r>
              <a:rPr lang="en-US" sz="2400" dirty="0" smtClean="0">
                <a:cs typeface="+mj-cs"/>
              </a:rPr>
              <a:t>i.e</a:t>
            </a:r>
            <a:r>
              <a:rPr lang="en-US" sz="2400" dirty="0">
                <a:cs typeface="+mj-cs"/>
              </a:rPr>
              <a:t>. where it is impossible to find non-zero  </a:t>
            </a:r>
            <a:r>
              <a:rPr lang="en-US" sz="2400" b="1" dirty="0">
                <a:cs typeface="+mj-cs"/>
              </a:rPr>
              <a:t>k</a:t>
            </a:r>
            <a:r>
              <a:rPr lang="en-US" sz="2400" b="1" baseline="-25000" dirty="0">
                <a:cs typeface="+mj-cs"/>
              </a:rPr>
              <a:t>1</a:t>
            </a:r>
            <a:r>
              <a:rPr lang="en-US" sz="2400" b="1" dirty="0">
                <a:cs typeface="+mj-cs"/>
              </a:rPr>
              <a:t>, k</a:t>
            </a:r>
            <a:r>
              <a:rPr lang="en-US" sz="2400" b="1" baseline="-25000" dirty="0">
                <a:cs typeface="+mj-cs"/>
              </a:rPr>
              <a:t>2</a:t>
            </a:r>
            <a:r>
              <a:rPr lang="en-US" sz="2400" b="1" dirty="0">
                <a:cs typeface="+mj-cs"/>
              </a:rPr>
              <a:t>, . . ., </a:t>
            </a:r>
            <a:r>
              <a:rPr lang="en-US" sz="2400" b="1" dirty="0" err="1">
                <a:cs typeface="+mj-cs"/>
              </a:rPr>
              <a:t>k</a:t>
            </a:r>
            <a:r>
              <a:rPr lang="en-US" sz="2400" b="1" baseline="-25000" dirty="0" err="1">
                <a:cs typeface="+mj-cs"/>
              </a:rPr>
              <a:t>n</a:t>
            </a:r>
            <a:r>
              <a:rPr lang="en-US" sz="2400" dirty="0">
                <a:cs typeface="+mj-cs"/>
              </a:rPr>
              <a:t> such that </a:t>
            </a:r>
            <a:r>
              <a:rPr lang="en-US" sz="2400" dirty="0" smtClean="0">
                <a:cs typeface="+mj-cs"/>
              </a:rPr>
              <a:t>:</a:t>
            </a:r>
          </a:p>
          <a:p>
            <a:pPr marL="0" indent="0" algn="just" rtl="0">
              <a:buNone/>
            </a:pPr>
            <a:r>
              <a:rPr lang="en-US" sz="2400" b="1" u="sng" dirty="0" smtClean="0"/>
              <a:t>The </a:t>
            </a:r>
            <a:r>
              <a:rPr lang="en-US" sz="2400" b="1" u="sng" dirty="0"/>
              <a:t>Determinant of a Square Matrix</a:t>
            </a:r>
            <a:endParaRPr lang="en-US" sz="2400" dirty="0"/>
          </a:p>
          <a:p>
            <a:pPr marL="0" indent="0" algn="just" rtl="0">
              <a:buNone/>
            </a:pPr>
            <a:r>
              <a:rPr lang="en-US" sz="2400" dirty="0"/>
              <a:t>Associated with every square matrix there is a unique scalar number called its "determinant". The formal definition of the determinant of </a:t>
            </a:r>
            <a:r>
              <a:rPr lang="en-US" sz="2400" dirty="0" err="1"/>
              <a:t>n×n</a:t>
            </a:r>
            <a:r>
              <a:rPr lang="en-US" sz="2400" dirty="0"/>
              <a:t> matrix A is the sum of all products consisting of one element from each row and column and multiplied by (-1) if the number of inversions of the particular permutation j</a:t>
            </a:r>
            <a:r>
              <a:rPr lang="en-US" sz="2400" baseline="-25000" dirty="0"/>
              <a:t>1</a:t>
            </a:r>
            <a:r>
              <a:rPr lang="en-US" sz="2400" dirty="0"/>
              <a:t>, j</a:t>
            </a:r>
            <a:r>
              <a:rPr lang="en-US" sz="2400" baseline="-25000" dirty="0"/>
              <a:t>2</a:t>
            </a:r>
            <a:r>
              <a:rPr lang="en-US" sz="2400" dirty="0"/>
              <a:t>, j</a:t>
            </a:r>
            <a:r>
              <a:rPr lang="en-US" sz="2400" baseline="-25000" dirty="0"/>
              <a:t>3</a:t>
            </a:r>
            <a:r>
              <a:rPr lang="en-US" sz="2400" dirty="0"/>
              <a:t>, …, </a:t>
            </a:r>
            <a:r>
              <a:rPr lang="en-US" sz="2400" dirty="0" err="1"/>
              <a:t>j</a:t>
            </a:r>
            <a:r>
              <a:rPr lang="en-US" sz="2400" baseline="-25000" dirty="0" err="1"/>
              <a:t>n</a:t>
            </a:r>
            <a:r>
              <a:rPr lang="en-US" sz="2400" dirty="0"/>
              <a:t> from the standard order 1, 2, 3, …, n  is odd</a:t>
            </a:r>
            <a:r>
              <a:rPr lang="en-US" sz="2400" dirty="0" smtClean="0"/>
              <a:t>.</a:t>
            </a:r>
          </a:p>
          <a:p>
            <a:pPr marL="0" indent="0" algn="just" rtl="0">
              <a:buNone/>
            </a:pPr>
            <a:endParaRPr lang="en-US" sz="2400" dirty="0" smtClean="0"/>
          </a:p>
          <a:p>
            <a:pPr marL="0" indent="0" algn="just" rtl="0">
              <a:buNone/>
            </a:pPr>
            <a:endParaRPr lang="en-US" sz="2400" dirty="0"/>
          </a:p>
          <a:p>
            <a:pPr marL="0" indent="0" algn="just" rtl="0">
              <a:buNone/>
            </a:pPr>
            <a:endParaRPr lang="en-US" sz="2400" dirty="0" smtClean="0">
              <a:cs typeface="+mj-cs"/>
            </a:endParaRPr>
          </a:p>
          <a:p>
            <a:pPr marL="0" indent="0" algn="just" rtl="0">
              <a:buNone/>
            </a:pPr>
            <a:endParaRPr lang="ar-IQ" sz="2400" dirty="0"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795" y="2192288"/>
            <a:ext cx="1221093" cy="73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840313"/>
            <a:ext cx="4527439" cy="54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03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8229600" cy="5184576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400" b="1" u="sng" dirty="0">
                <a:cs typeface="+mj-cs"/>
              </a:rPr>
              <a:t>Singular Matrix</a:t>
            </a: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400" dirty="0">
                <a:cs typeface="+mj-cs"/>
              </a:rPr>
              <a:t>A square matrix is called: "</a:t>
            </a:r>
            <a:r>
              <a:rPr lang="en-US" sz="2400" b="1" dirty="0">
                <a:cs typeface="+mj-cs"/>
              </a:rPr>
              <a:t>singular</a:t>
            </a:r>
            <a:r>
              <a:rPr lang="en-US" sz="2400" dirty="0">
                <a:cs typeface="+mj-cs"/>
              </a:rPr>
              <a:t>" if its determinant is zero, and called: "</a:t>
            </a:r>
            <a:r>
              <a:rPr lang="en-US" sz="2400" b="1" dirty="0">
                <a:cs typeface="+mj-cs"/>
              </a:rPr>
              <a:t>non- singular</a:t>
            </a:r>
            <a:r>
              <a:rPr lang="en-US" sz="2400" dirty="0">
                <a:cs typeface="+mj-cs"/>
              </a:rPr>
              <a:t>" if its determinant is non-zero</a:t>
            </a:r>
            <a:r>
              <a:rPr lang="en-US" sz="2400" dirty="0" smtClean="0">
                <a:cs typeface="+mj-cs"/>
              </a:rPr>
              <a:t>.</a:t>
            </a:r>
          </a:p>
          <a:p>
            <a:pPr marL="0" indent="0" algn="just" rtl="0">
              <a:buNone/>
            </a:pP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400" b="1" u="sng" dirty="0" smtClean="0">
                <a:cs typeface="+mj-cs"/>
              </a:rPr>
              <a:t>Minors</a:t>
            </a: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400" dirty="0">
                <a:cs typeface="+mj-cs"/>
              </a:rPr>
              <a:t>A minor of element</a:t>
            </a:r>
            <a:r>
              <a:rPr lang="en-US" sz="2400" b="1" dirty="0">
                <a:cs typeface="+mj-cs"/>
              </a:rPr>
              <a:t> </a:t>
            </a:r>
            <a:r>
              <a:rPr lang="en-US" sz="2400" dirty="0">
                <a:cs typeface="+mj-cs"/>
              </a:rPr>
              <a:t>(</a:t>
            </a:r>
            <a:r>
              <a:rPr lang="en-US" sz="2400" dirty="0" err="1">
                <a:cs typeface="+mj-cs"/>
              </a:rPr>
              <a:t>a</a:t>
            </a:r>
            <a:r>
              <a:rPr lang="en-US" sz="2400" baseline="-25000" dirty="0" err="1">
                <a:cs typeface="+mj-cs"/>
              </a:rPr>
              <a:t>ij</a:t>
            </a:r>
            <a:r>
              <a:rPr lang="en-US" sz="2400" dirty="0">
                <a:cs typeface="+mj-cs"/>
              </a:rPr>
              <a:t>) of A is the determinant of the matrix formed by deleting the </a:t>
            </a:r>
            <a:r>
              <a:rPr lang="en-US" sz="2400" dirty="0" err="1">
                <a:cs typeface="+mj-cs"/>
              </a:rPr>
              <a:t>i</a:t>
            </a:r>
            <a:r>
              <a:rPr lang="en-US" sz="2400" baseline="30000" dirty="0" err="1">
                <a:cs typeface="+mj-cs"/>
              </a:rPr>
              <a:t>th</a:t>
            </a:r>
            <a:r>
              <a:rPr lang="en-US" sz="2400" dirty="0">
                <a:cs typeface="+mj-cs"/>
              </a:rPr>
              <a:t> row and the </a:t>
            </a:r>
            <a:r>
              <a:rPr lang="en-US" sz="2400" dirty="0" err="1">
                <a:cs typeface="+mj-cs"/>
              </a:rPr>
              <a:t>j</a:t>
            </a:r>
            <a:r>
              <a:rPr lang="en-US" sz="2400" baseline="30000" dirty="0" err="1">
                <a:cs typeface="+mj-cs"/>
              </a:rPr>
              <a:t>th</a:t>
            </a:r>
            <a:r>
              <a:rPr lang="en-US" sz="2400" dirty="0">
                <a:cs typeface="+mj-cs"/>
              </a:rPr>
              <a:t> column of A. Cofactor </a:t>
            </a:r>
            <a:r>
              <a:rPr lang="en-US" sz="2400" dirty="0" err="1">
                <a:cs typeface="+mj-cs"/>
              </a:rPr>
              <a:t>A</a:t>
            </a:r>
            <a:r>
              <a:rPr lang="en-US" sz="2400" baseline="-25000" dirty="0" err="1">
                <a:cs typeface="+mj-cs"/>
              </a:rPr>
              <a:t>ij</a:t>
            </a:r>
            <a:r>
              <a:rPr lang="en-US" sz="2400" dirty="0">
                <a:cs typeface="+mj-cs"/>
              </a:rPr>
              <a:t> is the minor multiplied </a:t>
            </a:r>
            <a:r>
              <a:rPr lang="en-US" sz="2400" dirty="0" smtClean="0">
                <a:cs typeface="+mj-cs"/>
              </a:rPr>
              <a:t>by  </a:t>
            </a:r>
            <a:r>
              <a:rPr lang="en-US" sz="2400" dirty="0">
                <a:cs typeface="+mj-cs"/>
              </a:rPr>
              <a:t>(-1)</a:t>
            </a:r>
            <a:r>
              <a:rPr lang="en-US" sz="2400" baseline="30000" dirty="0" err="1">
                <a:cs typeface="+mj-cs"/>
              </a:rPr>
              <a:t>th</a:t>
            </a:r>
            <a:r>
              <a:rPr lang="en-US" sz="2400" dirty="0" err="1" smtClean="0">
                <a:cs typeface="+mj-cs"/>
              </a:rPr>
              <a:t>.</a:t>
            </a:r>
            <a:r>
              <a:rPr lang="en-US" sz="2400" dirty="0" smtClean="0">
                <a:cs typeface="+mj-cs"/>
              </a:rPr>
              <a:t> So</a:t>
            </a:r>
            <a:r>
              <a:rPr lang="en-US" sz="2400" dirty="0">
                <a:cs typeface="+mj-cs"/>
              </a:rPr>
              <a:t>, we can compute minor with respect to the rows (i=1,2,3,…,n</a:t>
            </a:r>
            <a:r>
              <a:rPr lang="en-US" sz="2400" dirty="0" smtClean="0">
                <a:cs typeface="+mj-cs"/>
              </a:rPr>
              <a:t>).</a:t>
            </a:r>
          </a:p>
          <a:p>
            <a:pPr marL="0" indent="0" algn="just" rtl="0">
              <a:buNone/>
            </a:pP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endParaRPr lang="en-US" sz="2400" dirty="0" smtClean="0">
              <a:cs typeface="+mj-cs"/>
            </a:endParaRPr>
          </a:p>
          <a:p>
            <a:pPr algn="just" rtl="0"/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endParaRPr lang="en-US" sz="2400" dirty="0" smtClean="0">
              <a:cs typeface="+mj-cs"/>
            </a:endParaRPr>
          </a:p>
          <a:p>
            <a:pPr algn="just" rtl="0"/>
            <a:endParaRPr lang="en-US" sz="2400" dirty="0">
              <a:cs typeface="+mj-cs"/>
            </a:endParaRPr>
          </a:p>
          <a:p>
            <a:pPr algn="just" rtl="0"/>
            <a:endParaRPr lang="ar-IQ" sz="2400" dirty="0"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229200"/>
            <a:ext cx="3715673" cy="626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461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marL="0" indent="0" algn="just" rtl="0">
              <a:buNone/>
            </a:pPr>
            <a:endParaRPr lang="en-US" sz="2400" b="1" u="sng" dirty="0" smtClean="0">
              <a:cs typeface="+mj-cs"/>
            </a:endParaRPr>
          </a:p>
          <a:p>
            <a:pPr marL="0" indent="0" algn="just" rtl="0">
              <a:buNone/>
            </a:pPr>
            <a:r>
              <a:rPr lang="en-US" sz="2400" b="1" u="sng" dirty="0" smtClean="0">
                <a:cs typeface="+mj-cs"/>
              </a:rPr>
              <a:t>Principal </a:t>
            </a:r>
            <a:r>
              <a:rPr lang="en-US" sz="2400" b="1" u="sng" dirty="0">
                <a:cs typeface="+mj-cs"/>
              </a:rPr>
              <a:t>minors</a:t>
            </a: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400" dirty="0">
                <a:cs typeface="+mj-cs"/>
              </a:rPr>
              <a:t>A minor of a matrix </a:t>
            </a:r>
            <a:r>
              <a:rPr lang="en-US" sz="2400" dirty="0" err="1">
                <a:cs typeface="+mj-cs"/>
              </a:rPr>
              <a:t>A</a:t>
            </a:r>
            <a:r>
              <a:rPr lang="en-US" sz="2400" baseline="-25000" dirty="0" err="1">
                <a:cs typeface="+mj-cs"/>
              </a:rPr>
              <a:t>n×n</a:t>
            </a:r>
            <a:r>
              <a:rPr lang="en-US" sz="2400" dirty="0">
                <a:cs typeface="+mj-cs"/>
              </a:rPr>
              <a:t> is said to be a principal minor if it is obtained by deleting certain rows and the same columns of A. Thus, the diagonal elements of a principal minor of A are the diagonal elements of A</a:t>
            </a:r>
            <a:r>
              <a:rPr lang="en-US" sz="2400" dirty="0" smtClean="0">
                <a:cs typeface="+mj-cs"/>
              </a:rPr>
              <a:t>.</a:t>
            </a:r>
          </a:p>
          <a:p>
            <a:pPr marL="0" indent="0" algn="just" rtl="0">
              <a:buNone/>
            </a:pP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endParaRPr lang="en-US" sz="2400" dirty="0" smtClean="0">
              <a:cs typeface="+mj-cs"/>
            </a:endParaRPr>
          </a:p>
          <a:p>
            <a:pPr marL="0" indent="0" algn="just" rtl="0">
              <a:buNone/>
            </a:pP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400" b="1" u="sng" dirty="0">
                <a:cs typeface="+mj-cs"/>
              </a:rPr>
              <a:t>Inverse Matrix</a:t>
            </a: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r>
              <a:rPr lang="en-US" sz="2400" dirty="0">
                <a:cs typeface="+mj-cs"/>
              </a:rPr>
              <a:t>The inverse of a square matrix A is that unique matrix A with elements such that:      AA</a:t>
            </a:r>
            <a:r>
              <a:rPr lang="en-US" sz="2400" baseline="30000" dirty="0">
                <a:cs typeface="+mj-cs"/>
              </a:rPr>
              <a:t>-1</a:t>
            </a:r>
            <a:r>
              <a:rPr lang="en-US" sz="2400" dirty="0">
                <a:cs typeface="+mj-cs"/>
              </a:rPr>
              <a:t> =A</a:t>
            </a:r>
            <a:r>
              <a:rPr lang="en-US" sz="2400" baseline="30000" dirty="0">
                <a:cs typeface="+mj-cs"/>
              </a:rPr>
              <a:t>-1</a:t>
            </a:r>
            <a:r>
              <a:rPr lang="en-US" sz="2400" dirty="0">
                <a:cs typeface="+mj-cs"/>
              </a:rPr>
              <a:t>A = </a:t>
            </a:r>
            <a:r>
              <a:rPr lang="en-US" sz="2400" dirty="0" smtClean="0">
                <a:cs typeface="+mj-cs"/>
              </a:rPr>
              <a:t>I</a:t>
            </a:r>
          </a:p>
          <a:p>
            <a:pPr marL="0" indent="0" algn="just" rtl="0">
              <a:buNone/>
            </a:pPr>
            <a:r>
              <a:rPr lang="en-US" sz="2400" dirty="0"/>
              <a:t>It is possible that A</a:t>
            </a:r>
            <a:r>
              <a:rPr lang="en-US" sz="2400" baseline="30000" dirty="0"/>
              <a:t>-1</a:t>
            </a:r>
            <a:r>
              <a:rPr lang="en-US" sz="2400" dirty="0"/>
              <a:t> does not exist, just as it is not to perform scalar division by zero, then A is called to be "singular".</a:t>
            </a:r>
          </a:p>
          <a:p>
            <a:pPr marL="0" indent="0" algn="just" rtl="0">
              <a:buNone/>
            </a:pPr>
            <a:endParaRPr lang="en-US" sz="2400" dirty="0">
              <a:cs typeface="+mj-cs"/>
            </a:endParaRPr>
          </a:p>
          <a:p>
            <a:pPr marL="0" indent="0" algn="just" rtl="0">
              <a:buNone/>
            </a:pPr>
            <a:endParaRPr lang="en-US" sz="2400" dirty="0">
              <a:cs typeface="+mj-cs"/>
            </a:endParaRPr>
          </a:p>
          <a:p>
            <a:pPr algn="just" rtl="0"/>
            <a:endParaRPr lang="en-US" sz="2400" dirty="0" smtClean="0">
              <a:cs typeface="+mj-cs"/>
            </a:endParaRPr>
          </a:p>
          <a:p>
            <a:pPr marL="0" indent="0" algn="just" rtl="0">
              <a:buNone/>
            </a:pPr>
            <a:endParaRPr lang="ar-IQ" sz="2400" dirty="0">
              <a:cs typeface="+mj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89854"/>
            <a:ext cx="1054851" cy="539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870754"/>
            <a:ext cx="896454" cy="5582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028" y="2863984"/>
            <a:ext cx="1689036" cy="85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863984"/>
            <a:ext cx="1736562" cy="853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954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29600" cy="6336704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u="sng" dirty="0">
                <a:cs typeface="+mj-cs"/>
              </a:rPr>
              <a:t>Rank of a Matrix</a:t>
            </a:r>
            <a:endParaRPr lang="en-US" sz="2800" dirty="0">
              <a:cs typeface="+mj-cs"/>
            </a:endParaRP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The rank of matrix whether square or not is defined as: the order of the largest non-zero determinant that can be calculated from the matrix.</a:t>
            </a:r>
          </a:p>
          <a:p>
            <a:pPr marL="0" indent="0" algn="l" rtl="0">
              <a:buNone/>
            </a:pPr>
            <a:r>
              <a:rPr lang="en-US" sz="2800" dirty="0">
                <a:cs typeface="+mj-cs"/>
              </a:rPr>
              <a:t>Furthermore, the rank of a matrix can be defined also as: the maximum number of linearly independent vectors (either rows  or  columns) in the matrix.</a:t>
            </a:r>
          </a:p>
          <a:p>
            <a:pPr marL="0" indent="0" algn="l" rtl="0">
              <a:buNone/>
            </a:pPr>
            <a:r>
              <a:rPr lang="en-US" sz="2800" b="1" dirty="0">
                <a:cs typeface="+mj-cs"/>
              </a:rPr>
              <a:t> </a:t>
            </a:r>
            <a:r>
              <a:rPr lang="en-US" sz="2800" b="1" u="sng" dirty="0" smtClean="0">
                <a:cs typeface="+mj-cs"/>
              </a:rPr>
              <a:t>Note</a:t>
            </a:r>
            <a:r>
              <a:rPr lang="en-US" sz="2800" b="1" dirty="0">
                <a:cs typeface="+mj-cs"/>
              </a:rPr>
              <a:t>:</a:t>
            </a:r>
            <a:r>
              <a:rPr lang="en-US" sz="2800" dirty="0">
                <a:cs typeface="+mj-cs"/>
              </a:rPr>
              <a:t> If the number of  </a:t>
            </a:r>
            <a:r>
              <a:rPr lang="en-US" sz="2800" b="1" dirty="0">
                <a:cs typeface="+mj-cs"/>
              </a:rPr>
              <a:t>rows</a:t>
            </a:r>
            <a:r>
              <a:rPr lang="en-US" sz="2800" dirty="0">
                <a:cs typeface="+mj-cs"/>
              </a:rPr>
              <a:t>/ (columns) in a matrix exceeded the number of </a:t>
            </a:r>
            <a:r>
              <a:rPr lang="en-US" sz="2800" b="1" dirty="0">
                <a:cs typeface="+mj-cs"/>
              </a:rPr>
              <a:t>columns</a:t>
            </a:r>
            <a:r>
              <a:rPr lang="en-US" sz="2800" dirty="0">
                <a:cs typeface="+mj-cs"/>
              </a:rPr>
              <a:t>/ (rows), then the rank of a matrix would be the number of linearly independent columns/ (rows).   i.e.  </a:t>
            </a:r>
            <a:endParaRPr lang="en-US" sz="2800" dirty="0" smtClean="0">
              <a:cs typeface="+mj-cs"/>
            </a:endParaRPr>
          </a:p>
          <a:p>
            <a:pPr marL="0" indent="0" algn="l" rtl="0">
              <a:buNone/>
            </a:pPr>
            <a:r>
              <a:rPr lang="en-US" sz="2800" dirty="0" smtClean="0">
                <a:cs typeface="+mj-cs"/>
              </a:rPr>
              <a:t>   </a:t>
            </a:r>
            <a:r>
              <a:rPr lang="en-US" sz="2800" b="1" dirty="0">
                <a:cs typeface="+mj-cs"/>
              </a:rPr>
              <a:t>r(A)</a:t>
            </a:r>
            <a:r>
              <a:rPr lang="en-US" sz="2800" b="1" baseline="-25000" dirty="0">
                <a:cs typeface="+mj-cs"/>
              </a:rPr>
              <a:t>(</a:t>
            </a:r>
            <a:r>
              <a:rPr lang="en-US" sz="2800" b="1" baseline="-25000" dirty="0" err="1">
                <a:cs typeface="+mj-cs"/>
              </a:rPr>
              <a:t>m×n</a:t>
            </a:r>
            <a:r>
              <a:rPr lang="en-US" sz="2800" b="1" baseline="-25000" dirty="0">
                <a:cs typeface="+mj-cs"/>
              </a:rPr>
              <a:t>)</a:t>
            </a:r>
            <a:r>
              <a:rPr lang="en-US" sz="2800" b="1" dirty="0">
                <a:cs typeface="+mj-cs"/>
              </a:rPr>
              <a:t>  ≤  min {m , n}</a:t>
            </a:r>
            <a:endParaRPr lang="en-US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200861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</TotalTime>
  <Words>412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Lecture Three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Three</dc:title>
  <dc:creator>DR.Ahmed Saker</dc:creator>
  <cp:lastModifiedBy>DR.Ahmed Saker</cp:lastModifiedBy>
  <cp:revision>8</cp:revision>
  <dcterms:created xsi:type="dcterms:W3CDTF">2019-05-10T08:54:21Z</dcterms:created>
  <dcterms:modified xsi:type="dcterms:W3CDTF">2019-05-11T14:23:03Z</dcterms:modified>
</cp:coreProperties>
</file>