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9F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9CA9F9-2229-40FB-B120-CDB8479FA816}" type="datetimeFigureOut">
              <a:rPr lang="ar-IQ" smtClean="0"/>
              <a:t>20/09/1440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8EEBFE-66FE-4566-BD20-E696B1356DD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3140968"/>
            <a:ext cx="8136904" cy="108012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sz="4800" b="1" dirty="0">
                <a:solidFill>
                  <a:srgbClr val="119F36"/>
                </a:solidFill>
              </a:rPr>
              <a:t>Integration </a:t>
            </a:r>
            <a:r>
              <a:rPr lang="en-US" sz="4800" b="1" dirty="0" smtClean="0">
                <a:solidFill>
                  <a:srgbClr val="119F36"/>
                </a:solidFill>
              </a:rPr>
              <a:t>by Substitution</a:t>
            </a:r>
            <a:endParaRPr kumimoji="0" lang="ar-IQ" sz="3200" b="0" i="0" u="none" strike="noStrike" kern="1200" cap="none" spc="0" normalizeH="0" baseline="0" noProof="0" dirty="0">
              <a:ln>
                <a:noFill/>
              </a:ln>
              <a:solidFill>
                <a:srgbClr val="119F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71600" y="1124744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Lecture Four</a:t>
            </a:r>
            <a:endParaRPr kumimoji="0" lang="ar-IQ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2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         One </a:t>
            </a:r>
            <a:r>
              <a:rPr lang="en-US" dirty="0" smtClean="0"/>
              <a:t>method that can be very useful is integration by substitution (U- substitution), which basically reverses the chain rule. U must be defined as the inner function of the composite factor.  In general, we choose u to be one of the following: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1.the quantity under a root or raised to a power.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2.the quantity in the denominator.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3.the exponent on e.</a:t>
            </a:r>
          </a:p>
          <a:p>
            <a:pPr algn="l">
              <a:lnSpc>
                <a:spcPct val="150000"/>
              </a:lnSpc>
              <a:buNone/>
            </a:pPr>
            <a:r>
              <a:rPr lang="en-US" dirty="0" smtClean="0"/>
              <a:t>We may need to be rearranged to fit one of the above cases.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119F36"/>
                </a:solidFill>
              </a:rPr>
              <a:t>Integration by Substitution</a:t>
            </a:r>
            <a:endParaRPr lang="ar-IQ" u="sng" dirty="0">
              <a:solidFill>
                <a:srgbClr val="119F3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         We </a:t>
            </a:r>
            <a:r>
              <a:rPr lang="en-US" dirty="0" smtClean="0"/>
              <a:t>can find some integrals by adding and subtracting a certain constant.</a:t>
            </a:r>
          </a:p>
          <a:p>
            <a:pPr marL="0" lvl="0" indent="0" algn="l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 smtClean="0">
                <a:ea typeface="Times New Roman" pitchFamily="18" charset="0"/>
                <a:cs typeface="Times New Roman" pitchFamily="18" charset="0"/>
              </a:rPr>
              <a:t>Exercise:  Evaluate the following integrals:</a:t>
            </a:r>
            <a:endParaRPr lang="en-US" sz="2800" dirty="0" smtClean="0">
              <a:cs typeface="Arial" pitchFamily="34" charset="0"/>
            </a:endParaRP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l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119F36"/>
                </a:solidFill>
              </a:rPr>
              <a:t>Integration by Adding and Subtracting a Certain Constant</a:t>
            </a:r>
            <a:endParaRPr lang="ar-IQ" u="sng" dirty="0">
              <a:solidFill>
                <a:srgbClr val="119F36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71600" y="2924944"/>
          <a:ext cx="2376264" cy="2179227"/>
        </p:xfrm>
        <a:graphic>
          <a:graphicData uri="http://schemas.openxmlformats.org/presentationml/2006/ole">
            <p:oleObj spid="_x0000_s1026" name="Equation" r:id="rId3" imgW="9144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122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Concourse</vt:lpstr>
      <vt:lpstr>Microsoft Equation 3.0</vt:lpstr>
      <vt:lpstr>Slide 1</vt:lpstr>
      <vt:lpstr>Integration by Substitution</vt:lpstr>
      <vt:lpstr>Integration by Adding and Subtracting a Certain Constant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Maher</dc:creator>
  <cp:lastModifiedBy>Maher</cp:lastModifiedBy>
  <cp:revision>1</cp:revision>
  <dcterms:created xsi:type="dcterms:W3CDTF">2019-05-24T19:45:42Z</dcterms:created>
  <dcterms:modified xsi:type="dcterms:W3CDTF">2019-05-24T20:27:21Z</dcterms:modified>
</cp:coreProperties>
</file>