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D7C5DE-93F5-4B5A-806C-6A5792A828A6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B94E3C-4480-441A-8C36-F3BCF85E46B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Five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Characteristic roots  &amp;  characteristic vectors of a matrix</a:t>
            </a:r>
          </a:p>
          <a:p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2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The characteristic roots of the (</a:t>
            </a:r>
            <a:r>
              <a:rPr lang="en-US" b="1" dirty="0" err="1"/>
              <a:t>p×p</a:t>
            </a:r>
            <a:r>
              <a:rPr lang="en-US" dirty="0"/>
              <a:t>) matrix  </a:t>
            </a:r>
            <a:r>
              <a:rPr lang="en-US" b="1" dirty="0"/>
              <a:t>A</a:t>
            </a:r>
            <a:r>
              <a:rPr lang="en-US" dirty="0"/>
              <a:t> are the solutions of the following determinant equation: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b="1" dirty="0"/>
              <a:t>Laplace expansion</a:t>
            </a:r>
            <a:r>
              <a:rPr lang="en-US" dirty="0"/>
              <a:t> is used to write the characteristic polynomial as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Since  (</a:t>
            </a:r>
            <a:r>
              <a:rPr lang="en-US" b="1" dirty="0"/>
              <a:t>S</a:t>
            </a:r>
            <a:r>
              <a:rPr lang="en-US" b="1" baseline="-25000" dirty="0"/>
              <a:t>i</a:t>
            </a:r>
            <a:r>
              <a:rPr lang="en-US" dirty="0"/>
              <a:t>)  is the sum of all (</a:t>
            </a:r>
            <a:r>
              <a:rPr lang="en-US" b="1" dirty="0" err="1"/>
              <a:t>i×i</a:t>
            </a:r>
            <a:r>
              <a:rPr lang="en-US" dirty="0"/>
              <a:t>) principal  minor determinant, then: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487" y="1700808"/>
            <a:ext cx="189952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759117"/>
            <a:ext cx="8236225" cy="533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1168"/>
            <a:ext cx="271830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663" y="4869160"/>
            <a:ext cx="1066465" cy="55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87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Associated with every characteristic </a:t>
            </a:r>
            <a:r>
              <a:rPr lang="en-US" dirty="0" smtClean="0"/>
              <a:t>root</a:t>
            </a:r>
          </a:p>
          <a:p>
            <a:pPr marL="0" indent="0" algn="l" rtl="0">
              <a:buNone/>
            </a:pPr>
            <a:r>
              <a:rPr lang="en-US" dirty="0" smtClean="0"/>
              <a:t>(</a:t>
            </a:r>
            <a:r>
              <a:rPr lang="en-US" b="1" dirty="0"/>
              <a:t>latent ,  </a:t>
            </a:r>
            <a:r>
              <a:rPr lang="en-US" b="1" dirty="0" err="1"/>
              <a:t>eigen</a:t>
            </a:r>
            <a:r>
              <a:rPr lang="en-US" b="1" dirty="0"/>
              <a:t>,   proper</a:t>
            </a:r>
            <a:r>
              <a:rPr lang="en-US" dirty="0"/>
              <a:t>) :   </a:t>
            </a:r>
            <a:r>
              <a:rPr lang="en-US" b="1" dirty="0" err="1"/>
              <a:t>λ</a:t>
            </a:r>
            <a:r>
              <a:rPr lang="en-US" b="1" baseline="-25000" dirty="0" err="1"/>
              <a:t>i</a:t>
            </a:r>
            <a:r>
              <a:rPr lang="en-US" dirty="0"/>
              <a:t>  of the </a:t>
            </a:r>
            <a:r>
              <a:rPr lang="en-US" dirty="0" err="1"/>
              <a:t>squre</a:t>
            </a:r>
            <a:r>
              <a:rPr lang="en-US" dirty="0"/>
              <a:t> matrix   </a:t>
            </a:r>
            <a:r>
              <a:rPr lang="en-US" b="1" dirty="0"/>
              <a:t>A</a:t>
            </a:r>
            <a:r>
              <a:rPr lang="en-US" dirty="0"/>
              <a:t>   is  a characteristic vector  </a:t>
            </a:r>
            <a:r>
              <a:rPr lang="en-US" b="1" dirty="0"/>
              <a:t>x</a:t>
            </a:r>
            <a:r>
              <a:rPr lang="en-US" b="1" baseline="-25000" dirty="0"/>
              <a:t>i</a:t>
            </a:r>
            <a:r>
              <a:rPr lang="en-US" dirty="0"/>
              <a:t>   whose elements satisfy the homogeneous system of equations: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60" y="2636912"/>
            <a:ext cx="1955939" cy="493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63" y="3532818"/>
            <a:ext cx="1935572" cy="47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33" y="4653136"/>
            <a:ext cx="154385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22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6120680"/>
          </a:xfrm>
        </p:spPr>
        <p:txBody>
          <a:bodyPr>
            <a:noAutofit/>
          </a:bodyPr>
          <a:lstStyle/>
          <a:p>
            <a:pPr algn="just" rtl="0"/>
            <a:r>
              <a:rPr lang="en-US" sz="2000" b="1" u="sng" dirty="0"/>
              <a:t>Properties of Characteristic Roots and Characteristic Vectors </a:t>
            </a:r>
            <a:endParaRPr lang="en-US" sz="2000" b="1" u="sng" dirty="0" smtClean="0"/>
          </a:p>
          <a:p>
            <a:pPr marL="0" indent="0" algn="just" rtl="0">
              <a:buNone/>
            </a:pPr>
            <a:endParaRPr lang="en-US" sz="2100" b="1" u="sng" dirty="0"/>
          </a:p>
          <a:p>
            <a:pPr marL="0" indent="0" algn="just" rtl="0">
              <a:buNone/>
            </a:pPr>
            <a:endParaRPr lang="en-US" sz="2100" b="1" u="sng" dirty="0" smtClean="0"/>
          </a:p>
          <a:p>
            <a:pPr algn="just" rtl="0"/>
            <a:r>
              <a:rPr lang="en-US" sz="2100" dirty="0" smtClean="0"/>
              <a:t>The </a:t>
            </a:r>
            <a:r>
              <a:rPr lang="en-US" sz="2100" dirty="0"/>
              <a:t>characteristic roots of a positive definite symmetric matrix </a:t>
            </a:r>
            <a:r>
              <a:rPr lang="en-US" sz="2100" b="1" dirty="0"/>
              <a:t>A</a:t>
            </a:r>
            <a:r>
              <a:rPr lang="en-US" sz="2100" dirty="0"/>
              <a:t> are all positive</a:t>
            </a:r>
          </a:p>
          <a:p>
            <a:pPr algn="just" rtl="0"/>
            <a:r>
              <a:rPr lang="en-US" sz="2100" dirty="0"/>
              <a:t>(</a:t>
            </a:r>
            <a:r>
              <a:rPr lang="en-US" sz="2100" b="1" dirty="0" err="1"/>
              <a:t>λ</a:t>
            </a:r>
            <a:r>
              <a:rPr lang="en-US" sz="2100" b="1" baseline="-25000" dirty="0" err="1"/>
              <a:t>i</a:t>
            </a:r>
            <a:r>
              <a:rPr lang="en-US" sz="2100" b="1" dirty="0"/>
              <a:t> &gt; 0</a:t>
            </a:r>
            <a:r>
              <a:rPr lang="en-US" sz="2100" dirty="0"/>
              <a:t>), i.e.; there are  </a:t>
            </a:r>
            <a:r>
              <a:rPr lang="en-US" sz="2100" b="1" dirty="0"/>
              <a:t>p </a:t>
            </a:r>
            <a:r>
              <a:rPr lang="en-US" sz="2100" dirty="0"/>
              <a:t>non-zero  characteristic roots.</a:t>
            </a:r>
          </a:p>
          <a:p>
            <a:pPr algn="just" rtl="0"/>
            <a:r>
              <a:rPr lang="en-US" sz="2100" dirty="0" smtClean="0"/>
              <a:t>The </a:t>
            </a:r>
            <a:r>
              <a:rPr lang="en-US" sz="2100" dirty="0"/>
              <a:t>characteristic roots of a positive semi-definite symmetric matrix </a:t>
            </a:r>
            <a:r>
              <a:rPr lang="en-US" sz="2100" b="1" dirty="0"/>
              <a:t>A</a:t>
            </a:r>
            <a:r>
              <a:rPr lang="en-US" sz="2100" dirty="0"/>
              <a:t> are (</a:t>
            </a:r>
            <a:r>
              <a:rPr lang="en-US" sz="2100" b="1" dirty="0" err="1"/>
              <a:t>λ</a:t>
            </a:r>
            <a:r>
              <a:rPr lang="en-US" sz="2100" b="1" baseline="-25000" dirty="0" err="1"/>
              <a:t>i</a:t>
            </a:r>
            <a:r>
              <a:rPr lang="en-US" sz="2100" b="1" dirty="0"/>
              <a:t> ≥ 0</a:t>
            </a:r>
            <a:r>
              <a:rPr lang="en-US" sz="2100" dirty="0"/>
              <a:t>), i.e.;  </a:t>
            </a:r>
            <a:r>
              <a:rPr lang="en-US" sz="2100" b="1" dirty="0"/>
              <a:t>p</a:t>
            </a:r>
            <a:r>
              <a:rPr lang="en-US" sz="2100" dirty="0"/>
              <a:t> non-zero characteristic roots and (</a:t>
            </a:r>
            <a:r>
              <a:rPr lang="en-US" sz="2100" b="1" dirty="0"/>
              <a:t>n-p</a:t>
            </a:r>
            <a:r>
              <a:rPr lang="en-US" sz="2100" dirty="0"/>
              <a:t>) zero.</a:t>
            </a:r>
          </a:p>
          <a:p>
            <a:pPr algn="just" rtl="0"/>
            <a:r>
              <a:rPr lang="en-US" sz="2100" dirty="0" smtClean="0"/>
              <a:t>For </a:t>
            </a:r>
            <a:r>
              <a:rPr lang="en-US" sz="2100" dirty="0"/>
              <a:t>any positive definite symmetric matrix </a:t>
            </a:r>
            <a:r>
              <a:rPr lang="en-US" sz="2100" b="1" dirty="0"/>
              <a:t>A</a:t>
            </a:r>
            <a:r>
              <a:rPr lang="en-US" sz="2100" dirty="0"/>
              <a:t>, the characteristic roots of  (</a:t>
            </a:r>
            <a:r>
              <a:rPr lang="en-US" sz="2100" b="1" dirty="0"/>
              <a:t>A</a:t>
            </a:r>
            <a:r>
              <a:rPr lang="en-US" sz="2100" b="1" baseline="30000" dirty="0"/>
              <a:t>-1</a:t>
            </a:r>
            <a:r>
              <a:rPr lang="en-US" sz="2100" dirty="0"/>
              <a:t>) are the reciprocal of characteristic roots of (</a:t>
            </a:r>
            <a:r>
              <a:rPr lang="en-US" sz="2100" b="1" dirty="0"/>
              <a:t>A</a:t>
            </a:r>
            <a:r>
              <a:rPr lang="en-US" sz="2100" dirty="0"/>
              <a:t>).</a:t>
            </a:r>
          </a:p>
          <a:p>
            <a:pPr algn="just" rtl="0"/>
            <a:r>
              <a:rPr lang="en-US" sz="2100" dirty="0" smtClean="0"/>
              <a:t>If </a:t>
            </a:r>
            <a:r>
              <a:rPr lang="en-US" sz="2100" dirty="0"/>
              <a:t>we have the matrix (</a:t>
            </a:r>
            <a:r>
              <a:rPr lang="en-US" sz="2100" b="1" dirty="0" err="1"/>
              <a:t>A</a:t>
            </a:r>
            <a:r>
              <a:rPr lang="en-US" sz="2100" b="1" baseline="30000" dirty="0" err="1"/>
              <a:t>k</a:t>
            </a:r>
            <a:r>
              <a:rPr lang="en-US" sz="2100" dirty="0"/>
              <a:t>) ,  (</a:t>
            </a:r>
            <a:r>
              <a:rPr lang="en-US" sz="2100" b="1" dirty="0"/>
              <a:t>k</a:t>
            </a:r>
            <a:r>
              <a:rPr lang="en-US" sz="2100" dirty="0"/>
              <a:t>  is a positive integer) then,  it has the same characteristic vectors of (</a:t>
            </a:r>
            <a:r>
              <a:rPr lang="en-US" sz="2100" b="1" dirty="0"/>
              <a:t>A</a:t>
            </a:r>
            <a:r>
              <a:rPr lang="en-US" sz="2100" dirty="0"/>
              <a:t>) , i.e</a:t>
            </a:r>
            <a:r>
              <a:rPr lang="en-US" sz="2100" dirty="0" smtClean="0"/>
              <a:t>.;</a:t>
            </a:r>
          </a:p>
          <a:p>
            <a:pPr algn="just" rtl="0"/>
            <a:r>
              <a:rPr lang="en-US" sz="2100" dirty="0"/>
              <a:t>is  the characteristic root of (</a:t>
            </a:r>
            <a:r>
              <a:rPr lang="en-US" sz="2100" b="1" dirty="0" err="1"/>
              <a:t>A</a:t>
            </a:r>
            <a:r>
              <a:rPr lang="en-US" sz="2100" b="1" baseline="30000" dirty="0" err="1"/>
              <a:t>k</a:t>
            </a:r>
            <a:r>
              <a:rPr lang="en-US" sz="2100" dirty="0"/>
              <a:t>) , where is (</a:t>
            </a:r>
            <a:r>
              <a:rPr lang="en-US" sz="2100" b="1" dirty="0" err="1"/>
              <a:t>λ</a:t>
            </a:r>
            <a:r>
              <a:rPr lang="en-US" sz="2100" b="1" baseline="-25000" dirty="0" err="1"/>
              <a:t>i</a:t>
            </a:r>
            <a:r>
              <a:rPr lang="en-US" sz="2100" dirty="0"/>
              <a:t>) is the (</a:t>
            </a:r>
            <a:r>
              <a:rPr lang="en-US" sz="2100" b="1" dirty="0" err="1"/>
              <a:t>i</a:t>
            </a:r>
            <a:r>
              <a:rPr lang="en-US" sz="2100" b="1" baseline="30000" dirty="0" err="1"/>
              <a:t>th</a:t>
            </a:r>
            <a:r>
              <a:rPr lang="en-US" sz="2100" dirty="0"/>
              <a:t>) characteristic root of (</a:t>
            </a:r>
            <a:r>
              <a:rPr lang="en-US" sz="2100" b="1" dirty="0"/>
              <a:t>A</a:t>
            </a:r>
            <a:r>
              <a:rPr lang="en-US" sz="2100" dirty="0"/>
              <a:t>). </a:t>
            </a:r>
            <a:r>
              <a:rPr lang="en-US" sz="2100" dirty="0" smtClean="0"/>
              <a:t>  </a:t>
            </a:r>
            <a:endParaRPr lang="en-US" sz="2100" dirty="0"/>
          </a:p>
          <a:p>
            <a:pPr algn="just" rtl="0"/>
            <a:endParaRPr lang="ar-IQ" sz="2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3"/>
            <a:ext cx="1287952" cy="82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96753"/>
            <a:ext cx="1450046" cy="73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809" y="5115463"/>
            <a:ext cx="543495" cy="90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11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 rtl="0"/>
            <a:r>
              <a:rPr lang="en-US" dirty="0"/>
              <a:t>For every real symmetric matrix (</a:t>
            </a:r>
            <a:r>
              <a:rPr lang="en-US" b="1" dirty="0"/>
              <a:t>A</a:t>
            </a:r>
            <a:r>
              <a:rPr lang="en-US" dirty="0"/>
              <a:t>), there exists an orthogonal matrix (</a:t>
            </a:r>
            <a:r>
              <a:rPr lang="en-US" b="1" dirty="0"/>
              <a:t>P</a:t>
            </a:r>
            <a:r>
              <a:rPr lang="en-US" dirty="0"/>
              <a:t>) such that:      </a:t>
            </a:r>
            <a:r>
              <a:rPr lang="en-US" b="1" dirty="0"/>
              <a:t>D = P'AP</a:t>
            </a:r>
            <a:r>
              <a:rPr lang="en-US" dirty="0"/>
              <a:t> </a:t>
            </a:r>
          </a:p>
          <a:p>
            <a:pPr marL="0" indent="0" algn="just" rtl="0">
              <a:buNone/>
            </a:pPr>
            <a:r>
              <a:rPr lang="en-US" dirty="0"/>
              <a:t>where:    </a:t>
            </a:r>
            <a:r>
              <a:rPr lang="en-US" b="1" dirty="0"/>
              <a:t>D</a:t>
            </a:r>
            <a:r>
              <a:rPr lang="en-US" dirty="0"/>
              <a:t>   is the diagonal matrix of the characteristic roots of (</a:t>
            </a:r>
            <a:r>
              <a:rPr lang="en-US" b="1" dirty="0"/>
              <a:t>A</a:t>
            </a:r>
            <a:r>
              <a:rPr lang="en-US" dirty="0"/>
              <a:t>). </a:t>
            </a:r>
          </a:p>
          <a:p>
            <a:pPr algn="just" rtl="0"/>
            <a:r>
              <a:rPr lang="en-US" dirty="0"/>
              <a:t>The normalized characteristic vectors of (</a:t>
            </a:r>
            <a:r>
              <a:rPr lang="en-US" b="1" dirty="0"/>
              <a:t>A</a:t>
            </a:r>
            <a:r>
              <a:rPr lang="en-US" dirty="0"/>
              <a:t>) can be taken as the columns of (</a:t>
            </a:r>
            <a:r>
              <a:rPr lang="en-US" b="1" dirty="0"/>
              <a:t>P</a:t>
            </a:r>
            <a:r>
              <a:rPr lang="en-US" dirty="0"/>
              <a:t>) , such that:   </a:t>
            </a:r>
            <a:r>
              <a:rPr lang="en-US" b="1" dirty="0"/>
              <a:t>P'P=I</a:t>
            </a:r>
            <a:r>
              <a:rPr lang="en-US" dirty="0"/>
              <a:t>.</a:t>
            </a:r>
          </a:p>
          <a:p>
            <a:pPr algn="just" rtl="0"/>
            <a:r>
              <a:rPr lang="en-US" dirty="0" smtClean="0"/>
              <a:t>Any </a:t>
            </a:r>
            <a:r>
              <a:rPr lang="en-US" dirty="0"/>
              <a:t>real quadratic form (</a:t>
            </a:r>
            <a:r>
              <a:rPr lang="en-US" b="1" dirty="0"/>
              <a:t>Q.F.</a:t>
            </a:r>
            <a:r>
              <a:rPr lang="en-US" dirty="0"/>
              <a:t>) can be reduced to a weighted sum of squares by computing the characteristic roots and vectors of its matrix, such that</a:t>
            </a:r>
            <a:r>
              <a:rPr lang="en-US" dirty="0" smtClean="0"/>
              <a:t>: </a:t>
            </a:r>
            <a:r>
              <a:rPr lang="en-US" b="1" u="sng" dirty="0" err="1" smtClean="0"/>
              <a:t>x</a:t>
            </a:r>
            <a:r>
              <a:rPr lang="en-US" b="1" dirty="0" err="1" smtClean="0"/>
              <a:t>'A</a:t>
            </a:r>
            <a:r>
              <a:rPr lang="en-US" b="1" u="sng" dirty="0" err="1" smtClean="0"/>
              <a:t>x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u="sng" dirty="0" err="1"/>
              <a:t>y</a:t>
            </a:r>
            <a:r>
              <a:rPr lang="en-US" b="1" dirty="0" err="1"/>
              <a:t>'P'AP</a:t>
            </a:r>
            <a:r>
              <a:rPr lang="en-US" b="1" u="sng" dirty="0" err="1"/>
              <a:t>y</a:t>
            </a:r>
            <a:r>
              <a:rPr lang="en-US" b="1" dirty="0"/>
              <a:t>  </a:t>
            </a:r>
            <a:r>
              <a:rPr lang="en-US" dirty="0"/>
              <a:t>   by using the orthogonal transformation :      </a:t>
            </a:r>
            <a:r>
              <a:rPr lang="en-US" b="1" dirty="0" smtClean="0"/>
              <a:t>x=</a:t>
            </a:r>
            <a:r>
              <a:rPr lang="en-US" b="1" dirty="0" err="1" smtClean="0"/>
              <a:t>Py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dirty="0"/>
              <a:t>is:   </a:t>
            </a: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 </a:t>
            </a:r>
            <a:r>
              <a:rPr lang="en-US" b="1" dirty="0" err="1"/>
              <a:t>x'Ax</a:t>
            </a:r>
            <a:r>
              <a:rPr lang="en-US" b="1" dirty="0"/>
              <a:t> = </a:t>
            </a:r>
            <a:r>
              <a:rPr lang="en-US" b="1" dirty="0" err="1" smtClean="0"/>
              <a:t>y'Dy</a:t>
            </a:r>
            <a:r>
              <a:rPr lang="en-US" b="1" dirty="0" smtClean="0"/>
              <a:t>  </a:t>
            </a:r>
            <a:r>
              <a:rPr lang="en-US" dirty="0" smtClean="0"/>
              <a:t>= </a:t>
            </a:r>
            <a:r>
              <a:rPr lang="en-US" dirty="0"/>
              <a:t>λ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+ λ</a:t>
            </a:r>
            <a:r>
              <a:rPr lang="en-US" baseline="-25000" dirty="0"/>
              <a:t>2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dirty="0"/>
              <a:t> + …+ λ</a:t>
            </a:r>
            <a:r>
              <a:rPr lang="en-US" baseline="-25000" dirty="0"/>
              <a:t>r</a:t>
            </a:r>
            <a:r>
              <a:rPr lang="en-US" dirty="0"/>
              <a:t>y</a:t>
            </a:r>
            <a:r>
              <a:rPr lang="en-US" baseline="-25000" dirty="0"/>
              <a:t>r</a:t>
            </a:r>
            <a:r>
              <a:rPr lang="en-US" baseline="30000" dirty="0"/>
              <a:t>2</a:t>
            </a:r>
            <a:endParaRPr lang="en-US" b="1" dirty="0" smtClean="0"/>
          </a:p>
          <a:p>
            <a:pPr algn="just" rtl="0"/>
            <a:endParaRPr lang="en-US" dirty="0"/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122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 algn="just" rtl="0">
              <a:buNone/>
            </a:pPr>
            <a:r>
              <a:rPr lang="en-US" sz="2200" dirty="0"/>
              <a:t>Where is: </a:t>
            </a:r>
            <a:r>
              <a:rPr lang="en-US" sz="2200" b="1" dirty="0" err="1"/>
              <a:t>λ</a:t>
            </a:r>
            <a:r>
              <a:rPr lang="en-US" sz="2200" b="1" baseline="-25000" dirty="0" err="1"/>
              <a:t>i</a:t>
            </a:r>
            <a:r>
              <a:rPr lang="en-US" sz="2200" dirty="0"/>
              <a:t>  are the characteristic roots of the coefficient matrix. </a:t>
            </a:r>
            <a:r>
              <a:rPr lang="en-US" sz="2200" b="1" dirty="0"/>
              <a:t> r</a:t>
            </a:r>
            <a:r>
              <a:rPr lang="en-US" sz="2200" dirty="0"/>
              <a:t>    is the rank  of the form.</a:t>
            </a:r>
          </a:p>
          <a:p>
            <a:pPr algn="just" rtl="0"/>
            <a:r>
              <a:rPr lang="en-US" sz="2200" dirty="0" smtClean="0"/>
              <a:t>The </a:t>
            </a:r>
            <a:r>
              <a:rPr lang="en-US" sz="2200" dirty="0"/>
              <a:t>characteristic roots of an idempotent matrix  (</a:t>
            </a:r>
            <a:r>
              <a:rPr lang="en-US" sz="2200" b="1" dirty="0"/>
              <a:t>AA = A</a:t>
            </a:r>
            <a:r>
              <a:rPr lang="en-US" sz="2200" dirty="0"/>
              <a:t>) are either zeros (</a:t>
            </a:r>
            <a:r>
              <a:rPr lang="en-US" sz="2200" b="1" dirty="0"/>
              <a:t>0</a:t>
            </a:r>
            <a:r>
              <a:rPr lang="en-US" sz="2200" dirty="0"/>
              <a:t>) or (</a:t>
            </a:r>
            <a:r>
              <a:rPr lang="en-US" sz="2200" b="1" dirty="0"/>
              <a:t>1</a:t>
            </a:r>
            <a:r>
              <a:rPr lang="en-US" sz="2200" dirty="0"/>
              <a:t>) ones and a quadratic form with such a matrix can be reduced to a sum of (</a:t>
            </a:r>
            <a:r>
              <a:rPr lang="en-US" sz="2200" b="1" dirty="0"/>
              <a:t> r</a:t>
            </a:r>
            <a:r>
              <a:rPr lang="en-US" sz="2200" dirty="0"/>
              <a:t> ) squared terms. </a:t>
            </a:r>
          </a:p>
          <a:p>
            <a:pPr algn="just" rtl="0"/>
            <a:r>
              <a:rPr lang="en-US" sz="2200" dirty="0" smtClean="0"/>
              <a:t>If </a:t>
            </a:r>
            <a:r>
              <a:rPr lang="en-US" sz="2200" dirty="0"/>
              <a:t>(</a:t>
            </a:r>
            <a:r>
              <a:rPr lang="en-US" sz="2200" b="1" dirty="0"/>
              <a:t>C</a:t>
            </a:r>
            <a:r>
              <a:rPr lang="en-US" sz="2200" dirty="0"/>
              <a:t>) be the matrix whose columns are the (</a:t>
            </a:r>
            <a:r>
              <a:rPr lang="en-US" sz="2200" b="1" dirty="0"/>
              <a:t>n</a:t>
            </a:r>
            <a:r>
              <a:rPr lang="en-US" sz="2200" dirty="0"/>
              <a:t>) independent characteristic vectors of (</a:t>
            </a:r>
            <a:r>
              <a:rPr lang="en-US" sz="2200" b="1" dirty="0"/>
              <a:t>A</a:t>
            </a:r>
            <a:r>
              <a:rPr lang="en-US" sz="2200" dirty="0"/>
              <a:t>) then: </a:t>
            </a:r>
            <a:r>
              <a:rPr lang="en-US" sz="2200" b="1" dirty="0"/>
              <a:t>B = C</a:t>
            </a:r>
            <a:r>
              <a:rPr lang="en-US" sz="2200" b="1" baseline="30000" dirty="0"/>
              <a:t>-1</a:t>
            </a:r>
            <a:r>
              <a:rPr lang="en-US" sz="2200" b="1" dirty="0"/>
              <a:t>AC </a:t>
            </a:r>
            <a:r>
              <a:rPr lang="en-US" sz="2200" dirty="0"/>
              <a:t>be the diagonal matrix with characteristic roots of (</a:t>
            </a:r>
            <a:r>
              <a:rPr lang="en-US" sz="2200" b="1" dirty="0"/>
              <a:t>A</a:t>
            </a:r>
            <a:r>
              <a:rPr lang="en-US" sz="2200" dirty="0"/>
              <a:t>). </a:t>
            </a:r>
            <a:r>
              <a:rPr lang="en-US" sz="2200" dirty="0" smtClean="0"/>
              <a:t>i.e.</a:t>
            </a:r>
          </a:p>
          <a:p>
            <a:pPr algn="just" rtl="0"/>
            <a:endParaRPr lang="en-US" sz="2200" dirty="0"/>
          </a:p>
          <a:p>
            <a:pPr algn="just" rtl="0"/>
            <a:endParaRPr lang="en-US" sz="2200" dirty="0" smtClean="0"/>
          </a:p>
          <a:p>
            <a:pPr algn="just" rtl="0"/>
            <a:endParaRPr lang="en-US" sz="2200" dirty="0"/>
          </a:p>
          <a:p>
            <a:pPr algn="just" rtl="0"/>
            <a:endParaRPr lang="en-US" sz="2200" dirty="0" smtClean="0"/>
          </a:p>
          <a:p>
            <a:pPr algn="just" rtl="0"/>
            <a:endParaRPr lang="en-US" sz="2200" dirty="0"/>
          </a:p>
          <a:p>
            <a:pPr marL="0" indent="0" algn="just" rtl="0">
              <a:buNone/>
            </a:pPr>
            <a:r>
              <a:rPr lang="en-US" sz="2400" b="1" dirty="0"/>
              <a:t>C</a:t>
            </a:r>
            <a:r>
              <a:rPr lang="en-US" sz="2400" dirty="0"/>
              <a:t>: non-singular (full rank)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136" y="3645024"/>
            <a:ext cx="2419521" cy="1580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70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dirty="0" smtClean="0"/>
              <a:t>If   </a:t>
            </a:r>
            <a:r>
              <a:rPr lang="en-US" b="1" dirty="0" err="1"/>
              <a:t>λ</a:t>
            </a:r>
            <a:r>
              <a:rPr lang="en-US" b="1" baseline="-25000" dirty="0" err="1"/>
              <a:t>i</a:t>
            </a:r>
            <a:r>
              <a:rPr lang="en-US" b="1" dirty="0"/>
              <a:t> ≠ </a:t>
            </a:r>
            <a:r>
              <a:rPr lang="en-US" b="1" dirty="0" err="1"/>
              <a:t>λ</a:t>
            </a:r>
            <a:r>
              <a:rPr lang="en-US" b="1" baseline="-25000" dirty="0" err="1"/>
              <a:t>j</a:t>
            </a:r>
            <a:r>
              <a:rPr lang="en-US" dirty="0"/>
              <a:t>     for a symmetric matrix (</a:t>
            </a:r>
            <a:r>
              <a:rPr lang="en-US" b="1" dirty="0"/>
              <a:t>A</a:t>
            </a:r>
            <a:r>
              <a:rPr lang="en-US" dirty="0"/>
              <a:t>) , their corresponding vectors </a:t>
            </a:r>
            <a:r>
              <a:rPr lang="en-US" b="1" u="sng" dirty="0"/>
              <a:t>x</a:t>
            </a:r>
            <a:r>
              <a:rPr lang="en-US" b="1" baseline="-25000" dirty="0"/>
              <a:t>i</a:t>
            </a:r>
            <a:r>
              <a:rPr lang="en-US" dirty="0"/>
              <a:t>  &amp;  </a:t>
            </a:r>
            <a:r>
              <a:rPr lang="en-US" b="1" u="sng" dirty="0" err="1"/>
              <a:t>x</a:t>
            </a:r>
            <a:r>
              <a:rPr lang="en-US" b="1" baseline="-25000" dirty="0" err="1"/>
              <a:t>j</a:t>
            </a:r>
            <a:r>
              <a:rPr lang="en-US" baseline="-25000" dirty="0"/>
              <a:t>  </a:t>
            </a:r>
            <a:r>
              <a:rPr lang="en-US" dirty="0"/>
              <a:t>are orthogonal.</a:t>
            </a:r>
          </a:p>
          <a:p>
            <a:pPr algn="just" rtl="0"/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b="1" dirty="0"/>
              <a:t>A</a:t>
            </a:r>
            <a:r>
              <a:rPr lang="en-US" dirty="0"/>
              <a:t>) is orthogonal matrix , then all of its characteristic roots have absolute value of  (</a:t>
            </a:r>
            <a:r>
              <a:rPr lang="en-US" b="1" dirty="0"/>
              <a:t>1</a:t>
            </a:r>
            <a:r>
              <a:rPr lang="en-US" dirty="0"/>
              <a:t>)   i.e.    (</a:t>
            </a:r>
            <a:r>
              <a:rPr lang="en-US" b="1" dirty="0"/>
              <a:t>±1</a:t>
            </a:r>
            <a:r>
              <a:rPr lang="en-US" dirty="0"/>
              <a:t>).</a:t>
            </a:r>
          </a:p>
          <a:p>
            <a:pPr algn="just" rtl="0"/>
            <a:r>
              <a:rPr lang="en-US" dirty="0" smtClean="0"/>
              <a:t>If  </a:t>
            </a:r>
            <a:r>
              <a:rPr lang="en-US" b="1" dirty="0" err="1"/>
              <a:t>λ</a:t>
            </a:r>
            <a:r>
              <a:rPr lang="en-US" b="1" baseline="-25000" dirty="0" err="1"/>
              <a:t>i</a:t>
            </a:r>
            <a:r>
              <a:rPr lang="en-US" b="1" dirty="0"/>
              <a:t> &gt; 0</a:t>
            </a:r>
            <a:r>
              <a:rPr lang="en-US" dirty="0"/>
              <a:t> , then   </a:t>
            </a:r>
            <a:r>
              <a:rPr lang="en-US" b="1" u="sng" dirty="0" err="1"/>
              <a:t>x</a:t>
            </a:r>
            <a:r>
              <a:rPr lang="en-US" b="1" dirty="0" err="1"/>
              <a:t>'A</a:t>
            </a:r>
            <a:r>
              <a:rPr lang="en-US" b="1" u="sng" dirty="0" err="1"/>
              <a:t>x</a:t>
            </a:r>
            <a:r>
              <a:rPr lang="en-US" dirty="0"/>
              <a:t>  is  positive definite and if   </a:t>
            </a:r>
            <a:r>
              <a:rPr lang="en-US" b="1" dirty="0" err="1"/>
              <a:t>λ</a:t>
            </a:r>
            <a:r>
              <a:rPr lang="en-US" b="1" baseline="-25000" dirty="0" err="1"/>
              <a:t>i</a:t>
            </a:r>
            <a:r>
              <a:rPr lang="en-US" b="1" dirty="0"/>
              <a:t> ≥ 0</a:t>
            </a:r>
            <a:r>
              <a:rPr lang="en-US" dirty="0"/>
              <a:t>  , then  </a:t>
            </a:r>
            <a:r>
              <a:rPr lang="en-US" b="1" u="sng" dirty="0" err="1"/>
              <a:t>x</a:t>
            </a:r>
            <a:r>
              <a:rPr lang="en-US" b="1" dirty="0" err="1"/>
              <a:t>'A</a:t>
            </a:r>
            <a:r>
              <a:rPr lang="en-US" b="1" u="sng" dirty="0" err="1"/>
              <a:t>x</a:t>
            </a:r>
            <a:r>
              <a:rPr lang="en-US" dirty="0"/>
              <a:t>  is positive semi definite.</a:t>
            </a:r>
          </a:p>
          <a:p>
            <a:pPr algn="just" rtl="0"/>
            <a:r>
              <a:rPr lang="en-US" dirty="0" smtClean="0"/>
              <a:t>The </a:t>
            </a:r>
            <a:r>
              <a:rPr lang="en-US" dirty="0"/>
              <a:t>characteristic roots  of (</a:t>
            </a:r>
            <a:r>
              <a:rPr lang="en-US" b="1" dirty="0"/>
              <a:t>AB</a:t>
            </a:r>
            <a:r>
              <a:rPr lang="en-US" dirty="0"/>
              <a:t>) are identical to the characteristic roots of (</a:t>
            </a:r>
            <a:r>
              <a:rPr lang="en-US" b="1" dirty="0"/>
              <a:t>BA</a:t>
            </a:r>
            <a:r>
              <a:rPr lang="en-US" dirty="0"/>
              <a:t>), i.e.,    r(</a:t>
            </a:r>
            <a:r>
              <a:rPr lang="en-US" b="1" dirty="0"/>
              <a:t>AB</a:t>
            </a:r>
            <a:r>
              <a:rPr lang="en-US" dirty="0"/>
              <a:t>) = r(</a:t>
            </a:r>
            <a:r>
              <a:rPr lang="en-US" b="1" dirty="0"/>
              <a:t>BA</a:t>
            </a:r>
            <a:r>
              <a:rPr lang="en-US" dirty="0"/>
              <a:t>)    , as well as:      </a:t>
            </a:r>
            <a:r>
              <a:rPr lang="en-US" b="1" dirty="0" err="1"/>
              <a:t>tr</a:t>
            </a:r>
            <a:r>
              <a:rPr lang="en-US" b="1" dirty="0"/>
              <a:t>(AB) = </a:t>
            </a:r>
            <a:r>
              <a:rPr lang="en-US" b="1" dirty="0" err="1"/>
              <a:t>tr</a:t>
            </a:r>
            <a:r>
              <a:rPr lang="en-US" b="1" dirty="0"/>
              <a:t>(BA</a:t>
            </a:r>
            <a:r>
              <a:rPr lang="en-US" b="1" dirty="0" smtClean="0"/>
              <a:t>)</a:t>
            </a:r>
            <a:r>
              <a:rPr lang="en-US" dirty="0" smtClean="0"/>
              <a:t>. Furthermore</a:t>
            </a:r>
            <a:r>
              <a:rPr lang="en-US" dirty="0"/>
              <a:t>;   </a:t>
            </a:r>
            <a:r>
              <a:rPr lang="en-US" b="1" dirty="0"/>
              <a:t> </a:t>
            </a:r>
            <a:r>
              <a:rPr lang="en-US" b="1" dirty="0" err="1"/>
              <a:t>tr</a:t>
            </a:r>
            <a:r>
              <a:rPr lang="en-US" b="1" dirty="0"/>
              <a:t>(ABC) = </a:t>
            </a:r>
            <a:r>
              <a:rPr lang="en-US" b="1" dirty="0" err="1"/>
              <a:t>tr</a:t>
            </a:r>
            <a:r>
              <a:rPr lang="en-US" b="1" dirty="0"/>
              <a:t>(BCA)</a:t>
            </a:r>
            <a:endParaRPr lang="en-US" dirty="0"/>
          </a:p>
          <a:p>
            <a:pPr marL="0" indent="0" algn="just" rtl="0">
              <a:buNone/>
            </a:pPr>
            <a:r>
              <a:rPr lang="en-US" b="1" dirty="0"/>
              <a:t> </a:t>
            </a:r>
            <a:endParaRPr lang="en-US" dirty="0"/>
          </a:p>
          <a:p>
            <a:pPr algn="just" rtl="0"/>
            <a:r>
              <a:rPr lang="en-US" b="1" u="sng" dirty="0"/>
              <a:t>Note:</a:t>
            </a:r>
            <a:r>
              <a:rPr lang="en-US" dirty="0"/>
              <a:t> If the </a:t>
            </a:r>
            <a:r>
              <a:rPr lang="en-US" b="1" dirty="0"/>
              <a:t>Q.F.</a:t>
            </a:r>
            <a:r>
              <a:rPr lang="en-US" dirty="0"/>
              <a:t> is to be maximum then  </a:t>
            </a:r>
            <a:r>
              <a:rPr lang="en-US" b="1" dirty="0"/>
              <a:t>λ</a:t>
            </a:r>
            <a:r>
              <a:rPr lang="en-US" dirty="0"/>
              <a:t>  must be the greater characteristic root of </a:t>
            </a:r>
            <a:r>
              <a:rPr lang="en-US" b="1" dirty="0"/>
              <a:t>A</a:t>
            </a:r>
            <a:r>
              <a:rPr lang="en-US" dirty="0"/>
              <a:t> and x is associated vector.  Similarly , if the </a:t>
            </a:r>
            <a:r>
              <a:rPr lang="en-US" b="1" dirty="0"/>
              <a:t>Q.F.</a:t>
            </a:r>
            <a:r>
              <a:rPr lang="en-US" dirty="0"/>
              <a:t> is to be minimum then </a:t>
            </a:r>
            <a:r>
              <a:rPr lang="en-US" b="1" dirty="0"/>
              <a:t> λ </a:t>
            </a:r>
            <a:r>
              <a:rPr lang="en-US" dirty="0"/>
              <a:t>must be the minimum characteristic root of </a:t>
            </a:r>
            <a:r>
              <a:rPr lang="en-US" b="1" dirty="0"/>
              <a:t>A</a:t>
            </a:r>
            <a:r>
              <a:rPr lang="en-US" dirty="0"/>
              <a:t>.</a:t>
            </a: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225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571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Lecture Five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Five </dc:title>
  <dc:creator>DR.Ahmed Saker</dc:creator>
  <cp:lastModifiedBy>DR.Ahmed Saker</cp:lastModifiedBy>
  <cp:revision>4</cp:revision>
  <dcterms:created xsi:type="dcterms:W3CDTF">2019-05-10T09:26:17Z</dcterms:created>
  <dcterms:modified xsi:type="dcterms:W3CDTF">2019-05-11T14:30:53Z</dcterms:modified>
</cp:coreProperties>
</file>