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F6BA7B-626B-4913-85AB-42980D8A5555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B51CB4-43E0-4DA0-830B-B59027AD768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852936"/>
            <a:ext cx="7128792" cy="1769369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 indent="0" algn="l">
              <a:buNone/>
            </a:pPr>
            <a:r>
              <a:rPr lang="en-US" sz="4800" b="1" dirty="0" smtClean="0">
                <a:solidFill>
                  <a:srgbClr val="119F36"/>
                </a:solidFill>
              </a:rPr>
              <a:t>Methods </a:t>
            </a:r>
            <a:r>
              <a:rPr lang="en-US" sz="4800" b="1" dirty="0">
                <a:solidFill>
                  <a:srgbClr val="119F36"/>
                </a:solidFill>
              </a:rPr>
              <a:t>of Integration</a:t>
            </a:r>
            <a:endParaRPr lang="ar-IQ" dirty="0">
              <a:solidFill>
                <a:srgbClr val="119F3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24744"/>
            <a:ext cx="6400800" cy="100811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7030A0"/>
                </a:solidFill>
              </a:rPr>
              <a:t>Lecture </a:t>
            </a:r>
            <a:r>
              <a:rPr lang="en-US" sz="6000" b="1" u="sng" dirty="0" smtClean="0">
                <a:solidFill>
                  <a:srgbClr val="7030A0"/>
                </a:solidFill>
              </a:rPr>
              <a:t>Six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xmlns="" val="287434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Steps </a:t>
            </a:r>
            <a:r>
              <a:rPr lang="en-US" b="1" dirty="0" smtClean="0"/>
              <a:t>of integration by parts: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1. Split the integration into two parts, one of which we denoted it u and the other is </a:t>
            </a:r>
            <a:r>
              <a:rPr lang="en-US" dirty="0" err="1" smtClean="0"/>
              <a:t>dv</a:t>
            </a:r>
            <a:r>
              <a:rPr lang="en-US" dirty="0" smtClean="0"/>
              <a:t>.   </a:t>
            </a:r>
            <a:endParaRPr lang="en-US" dirty="0" smtClean="0"/>
          </a:p>
          <a:p>
            <a:pPr algn="l">
              <a:buNone/>
            </a:pPr>
            <a:r>
              <a:rPr lang="ar-IQ" dirty="0" smtClean="0"/>
              <a:t> </a:t>
            </a:r>
            <a:r>
              <a:rPr lang="en-US" dirty="0" smtClean="0"/>
              <a:t>2. Differentiate u and integrate </a:t>
            </a:r>
            <a:r>
              <a:rPr lang="en-US" dirty="0" err="1" smtClean="0"/>
              <a:t>dv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Apply </a:t>
            </a:r>
            <a:r>
              <a:rPr lang="en-US" dirty="0" smtClean="0"/>
              <a:t>the </a:t>
            </a:r>
            <a:r>
              <a:rPr lang="en-US" dirty="0" smtClean="0"/>
              <a:t>formula:</a:t>
            </a:r>
            <a:r>
              <a:rPr lang="ar-IQ" dirty="0" smtClean="0"/>
              <a:t>.</a:t>
            </a:r>
            <a:r>
              <a:rPr lang="en-US" dirty="0" smtClean="0"/>
              <a:t>3</a:t>
            </a:r>
          </a:p>
          <a:p>
            <a:pPr algn="l">
              <a:buNone/>
            </a:pPr>
            <a:r>
              <a:rPr lang="en-US" dirty="0" smtClean="0"/>
              <a:t> 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Note</a:t>
            </a:r>
            <a:r>
              <a:rPr lang="en-US" dirty="0" smtClean="0"/>
              <a:t>: This method can be repeated more than once on the same question.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Integration by Parts</a:t>
            </a:r>
            <a:endParaRPr lang="ar-IQ" u="sng" dirty="0">
              <a:solidFill>
                <a:srgbClr val="92D05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55776" y="3933055"/>
          <a:ext cx="3750962" cy="877885"/>
        </p:xfrm>
        <a:graphic>
          <a:graphicData uri="http://schemas.openxmlformats.org/presentationml/2006/ole">
            <p:oleObj spid="_x0000_s3074" name="Equation" r:id="rId3" imgW="11937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We use integration by parts method in the next four cases:  </a:t>
            </a:r>
          </a:p>
          <a:p>
            <a:pPr algn="l">
              <a:buNone/>
            </a:pPr>
            <a:r>
              <a:rPr lang="en-US" dirty="0" smtClean="0"/>
              <a:t>A1.  Integration of logarithmic functions when the derivative not </a:t>
            </a:r>
            <a:r>
              <a:rPr lang="en-US" dirty="0" smtClean="0"/>
              <a:t>available</a:t>
            </a:r>
          </a:p>
          <a:p>
            <a:pPr algn="l">
              <a:buNone/>
            </a:pPr>
            <a:r>
              <a:rPr lang="en-US" dirty="0" smtClean="0"/>
              <a:t>A2.  Integration of Inverse Trigonometric functions when the derivative not available </a:t>
            </a:r>
            <a:r>
              <a:rPr lang="ar-IQ" dirty="0" smtClean="0"/>
              <a:t>     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A3.  Integration of two multiplied functions, one of them not derivative to the other</a:t>
            </a:r>
          </a:p>
          <a:p>
            <a:pPr algn="l">
              <a:buNone/>
            </a:pPr>
            <a:r>
              <a:rPr lang="en-US" dirty="0" smtClean="0"/>
              <a:t>A4</a:t>
            </a:r>
            <a:r>
              <a:rPr lang="en-US" dirty="0" smtClean="0"/>
              <a:t>.  Integration of some trigonometric functions raised to a certain power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92D050"/>
                </a:solidFill>
              </a:rPr>
              <a:t>Integration by </a:t>
            </a:r>
            <a:r>
              <a:rPr lang="en-US" u="sng" dirty="0" smtClean="0">
                <a:solidFill>
                  <a:srgbClr val="92D050"/>
                </a:solidFill>
              </a:rPr>
              <a:t>Parts (Cont.)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       In </a:t>
            </a:r>
            <a:r>
              <a:rPr lang="en-US" dirty="0" smtClean="0"/>
              <a:t>mathematics, trigonometric substitution is replacing term or </a:t>
            </a:r>
            <a:r>
              <a:rPr lang="en-US" dirty="0" smtClean="0"/>
              <a:t>mathematical </a:t>
            </a:r>
            <a:r>
              <a:rPr lang="en-US" dirty="0" smtClean="0"/>
              <a:t>expression with a trigonometric function by using trigonometric identities, usually to simplify integrals containing radical </a:t>
            </a:r>
            <a:r>
              <a:rPr lang="en-US" dirty="0" smtClean="0"/>
              <a:t>expressions.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92D050"/>
                </a:solidFill>
              </a:rPr>
              <a:t>Integration using Trigonometric substitution</a:t>
            </a:r>
            <a:endParaRPr lang="ar-IQ" u="sng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7992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  <a:buNone/>
            </a:pPr>
            <a:r>
              <a:rPr lang="en-US" sz="9600" dirty="0" smtClean="0"/>
              <a:t>B1. If the integral contains the expression  </a:t>
            </a:r>
            <a:r>
              <a:rPr lang="en-US" sz="9600" b="1" i="1" dirty="0" smtClean="0"/>
              <a:t>a</a:t>
            </a:r>
            <a:r>
              <a:rPr lang="en-US" sz="9600" b="1" i="1" baseline="30000" dirty="0" smtClean="0"/>
              <a:t>2</a:t>
            </a:r>
            <a:r>
              <a:rPr lang="en-US" sz="9600" b="1" i="1" dirty="0" smtClean="0"/>
              <a:t> – x</a:t>
            </a:r>
            <a:r>
              <a:rPr lang="en-US" sz="9600" b="1" i="1" baseline="30000" dirty="0" smtClean="0"/>
              <a:t>2</a:t>
            </a:r>
            <a:r>
              <a:rPr lang="en-US" sz="9600" b="1" i="1" dirty="0" smtClean="0"/>
              <a:t> </a:t>
            </a:r>
            <a:r>
              <a:rPr lang="en-US" sz="9600" dirty="0" smtClean="0"/>
              <a:t>, 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9600" dirty="0" smtClean="0"/>
              <a:t>suppose </a:t>
            </a:r>
            <a:r>
              <a:rPr lang="en-US" sz="9600" b="1" dirty="0" smtClean="0"/>
              <a:t>x= a sin z </a:t>
            </a:r>
            <a:r>
              <a:rPr lang="en-US" sz="9600" dirty="0" smtClean="0"/>
              <a:t>, then use the identity</a:t>
            </a:r>
            <a:r>
              <a:rPr lang="en-US" sz="9600" i="1" dirty="0" smtClean="0"/>
              <a:t>  </a:t>
            </a:r>
            <a:endParaRPr lang="en-US" sz="9600" i="1" dirty="0" smtClean="0"/>
          </a:p>
          <a:p>
            <a:pPr algn="l">
              <a:lnSpc>
                <a:spcPct val="120000"/>
              </a:lnSpc>
              <a:buNone/>
            </a:pPr>
            <a:r>
              <a:rPr lang="en-US" sz="9600" b="1" dirty="0" smtClean="0"/>
              <a:t>cos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</a:t>
            </a:r>
            <a:r>
              <a:rPr lang="en-US" sz="9600" b="1" dirty="0" smtClean="0"/>
              <a:t>x=1- sin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</a:t>
            </a:r>
            <a:r>
              <a:rPr lang="en-US" sz="9600" b="1" dirty="0" smtClean="0"/>
              <a:t>x</a:t>
            </a:r>
            <a:r>
              <a:rPr lang="en-US" sz="9600" dirty="0" smtClean="0"/>
              <a:t> </a:t>
            </a:r>
            <a:endParaRPr lang="en-US" sz="9600" dirty="0" smtClean="0"/>
          </a:p>
          <a:p>
            <a:pPr algn="l">
              <a:lnSpc>
                <a:spcPct val="120000"/>
              </a:lnSpc>
              <a:buNone/>
            </a:pPr>
            <a:r>
              <a:rPr lang="en-US" sz="9600" dirty="0" smtClean="0"/>
              <a:t>B2. If the integral contains the expression  </a:t>
            </a:r>
            <a:r>
              <a:rPr lang="en-US" sz="9600" b="1" dirty="0" smtClean="0"/>
              <a:t>a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+ x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</a:t>
            </a:r>
            <a:r>
              <a:rPr lang="en-US" sz="9600" dirty="0" smtClean="0"/>
              <a:t>, 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9600" dirty="0" smtClean="0"/>
              <a:t>suppose </a:t>
            </a:r>
            <a:r>
              <a:rPr lang="en-US" sz="9600" b="1" dirty="0" smtClean="0"/>
              <a:t>x= a tan z </a:t>
            </a:r>
            <a:r>
              <a:rPr lang="en-US" sz="9600" dirty="0" smtClean="0"/>
              <a:t>, then use the identity</a:t>
            </a:r>
            <a:r>
              <a:rPr lang="en-US" sz="9600" i="1" dirty="0" smtClean="0"/>
              <a:t> </a:t>
            </a:r>
            <a:endParaRPr lang="en-US" sz="9600" i="1" dirty="0" smtClean="0"/>
          </a:p>
          <a:p>
            <a:pPr algn="l">
              <a:lnSpc>
                <a:spcPct val="120000"/>
              </a:lnSpc>
              <a:buNone/>
            </a:pPr>
            <a:r>
              <a:rPr lang="en-US" sz="9600" b="1" dirty="0" smtClean="0"/>
              <a:t>sec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</a:t>
            </a:r>
            <a:r>
              <a:rPr lang="en-US" sz="9600" b="1" dirty="0" smtClean="0"/>
              <a:t>x =tan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x +1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9600" dirty="0" smtClean="0"/>
              <a:t>B3. If the integral contains the expression  </a:t>
            </a:r>
            <a:r>
              <a:rPr lang="en-US" sz="9600" b="1" i="1" dirty="0" smtClean="0"/>
              <a:t>x</a:t>
            </a:r>
            <a:r>
              <a:rPr lang="en-US" sz="9600" b="1" i="1" baseline="30000" dirty="0" smtClean="0"/>
              <a:t>2 </a:t>
            </a:r>
            <a:r>
              <a:rPr lang="en-US" sz="9600" b="1" i="1" dirty="0" smtClean="0"/>
              <a:t>- </a:t>
            </a:r>
            <a:r>
              <a:rPr lang="en-US" sz="9600" b="1" i="1" dirty="0" smtClean="0"/>
              <a:t>a</a:t>
            </a:r>
            <a:r>
              <a:rPr lang="en-US" sz="9600" b="1" i="1" baseline="30000" dirty="0" smtClean="0"/>
              <a:t>2</a:t>
            </a:r>
            <a:r>
              <a:rPr lang="en-US" sz="9600" b="1" i="1" dirty="0" smtClean="0"/>
              <a:t> </a:t>
            </a:r>
            <a:r>
              <a:rPr lang="en-US" sz="9600" dirty="0" smtClean="0"/>
              <a:t>, </a:t>
            </a:r>
          </a:p>
          <a:p>
            <a:pPr algn="l">
              <a:lnSpc>
                <a:spcPct val="120000"/>
              </a:lnSpc>
              <a:buNone/>
            </a:pPr>
            <a:r>
              <a:rPr lang="en-US" sz="9600" dirty="0" smtClean="0"/>
              <a:t> suppose </a:t>
            </a:r>
            <a:r>
              <a:rPr lang="en-US" sz="9600" b="1" dirty="0" smtClean="0"/>
              <a:t>x= a sec z </a:t>
            </a:r>
            <a:r>
              <a:rPr lang="en-US" sz="9600" dirty="0" smtClean="0"/>
              <a:t>, then use the identity </a:t>
            </a:r>
            <a:endParaRPr lang="en-US" sz="9600" dirty="0" smtClean="0"/>
          </a:p>
          <a:p>
            <a:pPr algn="l">
              <a:lnSpc>
                <a:spcPct val="120000"/>
              </a:lnSpc>
              <a:buNone/>
            </a:pPr>
            <a:r>
              <a:rPr lang="en-US" sz="9600" b="1" dirty="0" smtClean="0"/>
              <a:t>tan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</a:t>
            </a:r>
            <a:r>
              <a:rPr lang="en-US" sz="9600" b="1" dirty="0" smtClean="0"/>
              <a:t>x= sec</a:t>
            </a:r>
            <a:r>
              <a:rPr lang="en-US" sz="9600" b="1" baseline="30000" dirty="0" smtClean="0"/>
              <a:t>2</a:t>
            </a:r>
            <a:r>
              <a:rPr lang="en-US" sz="9600" b="1" dirty="0" smtClean="0"/>
              <a:t> x -1</a:t>
            </a:r>
          </a:p>
          <a:p>
            <a:pPr algn="l">
              <a:lnSpc>
                <a:spcPct val="170000"/>
              </a:lnSpc>
              <a:buNone/>
            </a:pPr>
            <a:r>
              <a:rPr lang="en-US" sz="3200" dirty="0" smtClean="0"/>
              <a:t> </a:t>
            </a:r>
            <a:endParaRPr lang="ar-IQ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92D050"/>
                </a:solidFill>
              </a:rPr>
              <a:t>Integration using Trigonometric </a:t>
            </a:r>
            <a:r>
              <a:rPr lang="en-US" u="sng" dirty="0" smtClean="0">
                <a:solidFill>
                  <a:srgbClr val="92D050"/>
                </a:solidFill>
              </a:rPr>
              <a:t>Substitution  (Cont.)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        If                 rational </a:t>
            </a:r>
            <a:r>
              <a:rPr lang="en-US" dirty="0" smtClean="0"/>
              <a:t>function and p(x) polynomial with degree less </a:t>
            </a:r>
            <a:r>
              <a:rPr lang="en-US" dirty="0" smtClean="0"/>
              <a:t>than degree </a:t>
            </a:r>
            <a:r>
              <a:rPr lang="en-US" dirty="0" smtClean="0"/>
              <a:t>of </a:t>
            </a:r>
            <a:r>
              <a:rPr lang="en-US" dirty="0" smtClean="0"/>
              <a:t>the polynomial </a:t>
            </a:r>
            <a:r>
              <a:rPr lang="en-US" dirty="0" smtClean="0"/>
              <a:t>q(x), </a:t>
            </a:r>
            <a:r>
              <a:rPr lang="en-US" dirty="0" smtClean="0"/>
              <a:t> we </a:t>
            </a:r>
            <a:r>
              <a:rPr lang="en-US" dirty="0" smtClean="0"/>
              <a:t>factorized the denominator q(x) </a:t>
            </a:r>
            <a:r>
              <a:rPr lang="en-US" dirty="0" smtClean="0"/>
              <a:t> to </a:t>
            </a:r>
            <a:r>
              <a:rPr lang="en-US" dirty="0" smtClean="0"/>
              <a:t>linear factors or quadratic factors.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92D050"/>
                </a:solidFill>
              </a:rPr>
              <a:t>Integration using Partial Fractions</a:t>
            </a:r>
            <a:endParaRPr lang="ar-IQ" u="sng" dirty="0">
              <a:solidFill>
                <a:srgbClr val="92D050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07704" y="1844825"/>
          <a:ext cx="1368152" cy="931672"/>
        </p:xfrm>
        <a:graphic>
          <a:graphicData uri="http://schemas.openxmlformats.org/presentationml/2006/ole">
            <p:oleObj spid="_x0000_s4098" name="Equation" r:id="rId3" imgW="8254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ar-IQ" dirty="0" smtClean="0"/>
          </a:p>
          <a:p>
            <a:pPr algn="l">
              <a:lnSpc>
                <a:spcPct val="160000"/>
              </a:lnSpc>
              <a:buNone/>
            </a:pPr>
            <a:r>
              <a:rPr lang="en-US" dirty="0" smtClean="0"/>
              <a:t>where                  must </a:t>
            </a:r>
            <a:r>
              <a:rPr lang="en-US" dirty="0" smtClean="0"/>
              <a:t>not be factorized further, </a:t>
            </a:r>
            <a:r>
              <a:rPr lang="en-US" dirty="0" smtClean="0"/>
              <a:t>and  </a:t>
            </a:r>
            <a:r>
              <a:rPr lang="en-US" dirty="0" smtClean="0"/>
              <a:t>A, B, C are constants must be </a:t>
            </a:r>
            <a:r>
              <a:rPr lang="en-US" dirty="0" smtClean="0"/>
              <a:t>evaluated.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92D050"/>
                </a:solidFill>
              </a:rPr>
              <a:t>Integration using Partial </a:t>
            </a:r>
            <a:r>
              <a:rPr lang="en-US" u="sng" dirty="0" smtClean="0">
                <a:solidFill>
                  <a:srgbClr val="92D050"/>
                </a:solidFill>
              </a:rPr>
              <a:t>Fractions</a:t>
            </a:r>
            <a:br>
              <a:rPr lang="en-US" u="sng" dirty="0" smtClean="0">
                <a:solidFill>
                  <a:srgbClr val="92D050"/>
                </a:solidFill>
              </a:rPr>
            </a:br>
            <a:r>
              <a:rPr lang="en-US" u="sng" dirty="0" smtClean="0">
                <a:solidFill>
                  <a:srgbClr val="92D050"/>
                </a:solidFill>
              </a:rPr>
              <a:t>(Cont.)</a:t>
            </a:r>
            <a:endParaRPr lang="ar-IQ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55575" y="1556792"/>
          <a:ext cx="3988946" cy="863848"/>
        </p:xfrm>
        <a:graphic>
          <a:graphicData uri="http://schemas.openxmlformats.org/presentationml/2006/ole">
            <p:oleObj spid="_x0000_s5122" name="Equation" r:id="rId3" imgW="199368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27584" y="2636912"/>
          <a:ext cx="4896544" cy="932675"/>
        </p:xfrm>
        <a:graphic>
          <a:graphicData uri="http://schemas.openxmlformats.org/presentationml/2006/ole">
            <p:oleObj spid="_x0000_s5123" name="Equation" r:id="rId4" imgW="2400120" imgH="4572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99592" y="3645024"/>
          <a:ext cx="6002424" cy="889248"/>
        </p:xfrm>
        <a:graphic>
          <a:graphicData uri="http://schemas.openxmlformats.org/presentationml/2006/ole">
            <p:oleObj spid="_x0000_s5124" name="Equation" r:id="rId5" imgW="3085920" imgH="4572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619672" y="4725144"/>
          <a:ext cx="1593178" cy="432048"/>
        </p:xfrm>
        <a:graphic>
          <a:graphicData uri="http://schemas.openxmlformats.org/presentationml/2006/ole">
            <p:oleObj spid="_x0000_s5125" name="Equation" r:id="rId6" imgW="7491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308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Microsoft Equation 3.0</vt:lpstr>
      <vt:lpstr>Lecture Six</vt:lpstr>
      <vt:lpstr>Integration by Parts</vt:lpstr>
      <vt:lpstr>Integration by Parts (Cont.)</vt:lpstr>
      <vt:lpstr>Integration using Trigonometric substitution</vt:lpstr>
      <vt:lpstr>Integration using Trigonometric Substitution  (Cont.)</vt:lpstr>
      <vt:lpstr>Integration using Partial Fractions</vt:lpstr>
      <vt:lpstr>Integration using Partial Fractions (Cont.)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Six</dc:title>
  <dc:creator>Maher</dc:creator>
  <cp:lastModifiedBy>Maher</cp:lastModifiedBy>
  <cp:revision>4</cp:revision>
  <dcterms:created xsi:type="dcterms:W3CDTF">2019-05-24T20:46:44Z</dcterms:created>
  <dcterms:modified xsi:type="dcterms:W3CDTF">2019-05-24T21:43:48Z</dcterms:modified>
</cp:coreProperties>
</file>