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BBF68B-4306-463F-A282-A17A601B3876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EA6F33-0BB6-4D07-B13A-3C57E170281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2852936"/>
            <a:ext cx="7128792" cy="176936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en-US" sz="4800" u="sng" dirty="0" smtClean="0">
                <a:solidFill>
                  <a:srgbClr val="92D050"/>
                </a:solidFill>
              </a:rPr>
              <a:t>Area Under a Curve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1124744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Eight</a:t>
            </a:r>
            <a:endParaRPr kumimoji="0" lang="ar-IQ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200000"/>
              </a:lnSpc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It </a:t>
            </a:r>
            <a:r>
              <a:rPr lang="en-US" sz="2800" dirty="0" smtClean="0"/>
              <a:t>is important to sketch the situation before </a:t>
            </a:r>
            <a:r>
              <a:rPr lang="en-US" sz="2800" dirty="0" smtClean="0"/>
              <a:t>we </a:t>
            </a:r>
            <a:r>
              <a:rPr lang="en-US" sz="2800" dirty="0" smtClean="0"/>
              <a:t>start. We wish to find the area under the curve </a:t>
            </a:r>
            <a:r>
              <a:rPr lang="en-US" sz="2800" i="1" dirty="0" smtClean="0"/>
              <a:t>y=f(x)</a:t>
            </a:r>
            <a:r>
              <a:rPr lang="en-US" sz="2800" dirty="0" smtClean="0"/>
              <a:t> </a:t>
            </a:r>
            <a:r>
              <a:rPr lang="en-US" sz="2800" dirty="0" smtClean="0"/>
              <a:t> from  </a:t>
            </a:r>
            <a:r>
              <a:rPr lang="en-US" sz="2800" i="1" dirty="0" smtClean="0"/>
              <a:t>x=a</a:t>
            </a:r>
            <a:r>
              <a:rPr lang="en-US" sz="2800" dirty="0" smtClean="0"/>
              <a:t>  to  </a:t>
            </a:r>
            <a:r>
              <a:rPr lang="en-US" sz="2800" i="1" dirty="0" smtClean="0"/>
              <a:t>x=b</a:t>
            </a:r>
            <a:r>
              <a:rPr lang="en-US" sz="2800" dirty="0" smtClean="0"/>
              <a:t>. We can have </a:t>
            </a:r>
            <a:r>
              <a:rPr lang="en-US" sz="2800" dirty="0" smtClean="0"/>
              <a:t>several situations: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92D050"/>
                </a:solidFill>
              </a:rPr>
              <a:t/>
            </a:r>
            <a:br>
              <a:rPr lang="en-US" u="sng" dirty="0" smtClean="0">
                <a:solidFill>
                  <a:srgbClr val="92D050"/>
                </a:solidFill>
              </a:rPr>
            </a:br>
            <a:r>
              <a:rPr lang="en-US" u="sng" dirty="0" smtClean="0">
                <a:solidFill>
                  <a:srgbClr val="92D050"/>
                </a:solidFill>
              </a:rPr>
              <a:t>Area </a:t>
            </a:r>
            <a:r>
              <a:rPr lang="en-US" u="sng" dirty="0" smtClean="0">
                <a:solidFill>
                  <a:srgbClr val="92D050"/>
                </a:solidFill>
              </a:rPr>
              <a:t>Under a Curve</a:t>
            </a:r>
            <a:r>
              <a:rPr lang="ar-IQ" u="sng" dirty="0" smtClean="0">
                <a:solidFill>
                  <a:srgbClr val="92D050"/>
                </a:solidFill>
              </a:rPr>
              <a:t/>
            </a:r>
            <a:br>
              <a:rPr lang="ar-IQ" u="sng" dirty="0" smtClean="0">
                <a:solidFill>
                  <a:srgbClr val="92D050"/>
                </a:solidFill>
              </a:rPr>
            </a:br>
            <a:endParaRPr lang="ar-IQ" u="sng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6"/>
          </a:xfrm>
        </p:spPr>
        <p:txBody>
          <a:bodyPr/>
          <a:lstStyle/>
          <a:p>
            <a:pPr algn="l">
              <a:buNone/>
            </a:pPr>
            <a:r>
              <a:rPr lang="en-US" sz="2800" dirty="0" smtClean="0"/>
              <a:t>Case I: Curves which are entirely above the </a:t>
            </a:r>
            <a:r>
              <a:rPr lang="en-US" sz="2800" dirty="0" smtClean="0"/>
              <a:t>x-axis</a:t>
            </a: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In </a:t>
            </a:r>
            <a:r>
              <a:rPr lang="en-US" sz="2400" dirty="0" smtClean="0"/>
              <a:t>this case, we find the area by </a:t>
            </a:r>
            <a:r>
              <a:rPr lang="en-US" sz="2400" dirty="0" smtClean="0"/>
              <a:t>simply</a:t>
            </a:r>
            <a:r>
              <a:rPr lang="en-US" sz="2400" dirty="0" smtClean="0"/>
              <a:t> </a:t>
            </a:r>
            <a:r>
              <a:rPr lang="en-US" sz="2400" dirty="0" smtClean="0"/>
              <a:t>finding </a:t>
            </a:r>
            <a:r>
              <a:rPr lang="en-US" sz="2400" dirty="0" smtClean="0"/>
              <a:t>the integral</a:t>
            </a:r>
            <a:endParaRPr lang="ar-IQ" sz="2400" dirty="0" smtClean="0"/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92D050"/>
                </a:solidFill>
              </a:rPr>
              <a:t>Area Under a </a:t>
            </a:r>
            <a:r>
              <a:rPr lang="en-US" u="sng" dirty="0" smtClean="0">
                <a:solidFill>
                  <a:srgbClr val="92D050"/>
                </a:solidFill>
              </a:rPr>
              <a:t>Curve (Cont.)</a:t>
            </a:r>
            <a:endParaRPr lang="ar-IQ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501008"/>
            <a:ext cx="2664296" cy="1262035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8" name="Picture 7" descr="Image result for Integral Area Between Two Curv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421196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2800" dirty="0" smtClean="0"/>
              <a:t>Case II: Curves which are entirely below the x-axis</a:t>
            </a:r>
          </a:p>
          <a:p>
            <a:pPr algn="l">
              <a:buNone/>
            </a:pPr>
            <a:r>
              <a:rPr lang="en-US" sz="2400" dirty="0" smtClean="0"/>
              <a:t>In this case, we find the area by finding the integral</a:t>
            </a:r>
          </a:p>
          <a:p>
            <a:pPr algn="l">
              <a:buNone/>
            </a:pPr>
            <a:endParaRPr lang="ar-IQ" sz="2800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92D050"/>
                </a:solidFill>
              </a:rPr>
              <a:t>Area Under a Curve (Cont.)</a:t>
            </a:r>
            <a:endParaRPr lang="ar-IQ" dirty="0"/>
          </a:p>
        </p:txBody>
      </p:sp>
      <p:pic>
        <p:nvPicPr>
          <p:cNvPr id="5" name="صورة 2" descr="http://www.teacherschoice.com.au/maths_library/calculus/area_u1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284984"/>
            <a:ext cx="36004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645024"/>
            <a:ext cx="3177648" cy="1347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800" dirty="0" smtClean="0"/>
              <a:t>Case III: Part of the curve is above the x-axis </a:t>
            </a:r>
          </a:p>
          <a:p>
            <a:pPr algn="l">
              <a:buNone/>
            </a:pPr>
            <a:r>
              <a:rPr lang="en-US" sz="2800" dirty="0" smtClean="0"/>
              <a:t>and </a:t>
            </a:r>
            <a:r>
              <a:rPr lang="en-US" sz="2800" dirty="0" smtClean="0"/>
              <a:t>part of the curve is below the </a:t>
            </a:r>
            <a:r>
              <a:rPr lang="en-US" sz="2800" dirty="0" smtClean="0"/>
              <a:t>x-axis                   </a:t>
            </a:r>
            <a:r>
              <a:rPr lang="en-US" sz="2400" dirty="0" smtClean="0"/>
              <a:t>In this case, we find the area by finding the integral</a:t>
            </a:r>
            <a:r>
              <a:rPr lang="en-US" sz="2400" dirty="0" smtClean="0"/>
              <a:t> </a:t>
            </a:r>
          </a:p>
          <a:p>
            <a:pPr algn="l">
              <a:buNone/>
            </a:pPr>
            <a:endParaRPr lang="ar-IQ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92D050"/>
                </a:solidFill>
              </a:rPr>
              <a:t>Area Under a Curve (Cont.)</a:t>
            </a:r>
            <a:endParaRPr lang="ar-IQ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429000"/>
            <a:ext cx="4579175" cy="1224136"/>
          </a:xfrm>
          <a:prstGeom prst="rect">
            <a:avLst/>
          </a:prstGeom>
          <a:noFill/>
        </p:spPr>
      </p:pic>
      <p:pic>
        <p:nvPicPr>
          <p:cNvPr id="6" name="Picture 5" descr="Image result for Integral Area Between Two Curv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996952"/>
            <a:ext cx="3261780" cy="187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138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 Area Under a Curve </vt:lpstr>
      <vt:lpstr>Area Under a Curve (Cont.)</vt:lpstr>
      <vt:lpstr>Area Under a Curve (Cont.)</vt:lpstr>
      <vt:lpstr>Area Under a Curve (Cont.)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Maher</dc:creator>
  <cp:lastModifiedBy>Maher</cp:lastModifiedBy>
  <cp:revision>1</cp:revision>
  <dcterms:created xsi:type="dcterms:W3CDTF">2019-05-24T22:17:43Z</dcterms:created>
  <dcterms:modified xsi:type="dcterms:W3CDTF">2019-05-24T22:30:25Z</dcterms:modified>
</cp:coreProperties>
</file>