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B3BAA-179B-4D5D-9969-40421415C8CE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9684732-C189-4B60-853C-30D1FF20073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Lecture Eight</a:t>
            </a:r>
            <a:endParaRPr lang="ar-IQ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Determination of Maxima and </a:t>
            </a:r>
            <a:r>
              <a:rPr lang="en-US" b="1" dirty="0" smtClean="0">
                <a:solidFill>
                  <a:srgbClr val="FF0000"/>
                </a:solidFill>
              </a:rPr>
              <a:t>Minima Maximization </a:t>
            </a:r>
            <a:r>
              <a:rPr lang="en-US" b="1" dirty="0">
                <a:solidFill>
                  <a:srgbClr val="FF0000"/>
                </a:solidFill>
              </a:rPr>
              <a:t>(Q.F.) 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0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Quadratic </a:t>
            </a:r>
            <a:r>
              <a:rPr lang="en-US" dirty="0"/>
              <a:t>form can be represented as :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To maximizing / (minimizing) some function </a:t>
            </a:r>
            <a:r>
              <a:rPr lang="en-US" b="1" dirty="0"/>
              <a:t>f(</a:t>
            </a:r>
            <a:r>
              <a:rPr lang="en-US" b="1" u="sng" dirty="0"/>
              <a:t>x</a:t>
            </a:r>
            <a:r>
              <a:rPr lang="en-US" b="1" dirty="0"/>
              <a:t>)</a:t>
            </a:r>
            <a:r>
              <a:rPr lang="en-US" dirty="0"/>
              <a:t> subjected a constrain: g(</a:t>
            </a:r>
            <a:r>
              <a:rPr lang="en-US" u="sng" dirty="0"/>
              <a:t>x</a:t>
            </a:r>
            <a:r>
              <a:rPr lang="en-US" dirty="0"/>
              <a:t>)</a:t>
            </a:r>
            <a:r>
              <a:rPr lang="en-US" b="1" dirty="0"/>
              <a:t> = </a:t>
            </a:r>
            <a:r>
              <a:rPr lang="en-US" dirty="0"/>
              <a:t>c  on values of x and for more general method is that of "</a:t>
            </a:r>
            <a:r>
              <a:rPr lang="en-US" b="1" dirty="0"/>
              <a:t>Lagrange Multiplier</a:t>
            </a:r>
            <a:r>
              <a:rPr lang="en-US" dirty="0"/>
              <a:t>".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273342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57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/>
            <a:r>
              <a:rPr lang="en-US" dirty="0"/>
              <a:t>From a new function</a:t>
            </a:r>
            <a:r>
              <a:rPr lang="en-US" dirty="0" smtClean="0"/>
              <a:t>: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1268760"/>
            <a:ext cx="4041619" cy="554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2132856"/>
            <a:ext cx="297406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3242391"/>
            <a:ext cx="1656185" cy="943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509120"/>
            <a:ext cx="218081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5129682"/>
            <a:ext cx="5328593" cy="582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53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Note</a:t>
            </a:r>
            <a:endParaRPr lang="ar-IQ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If the </a:t>
            </a:r>
            <a:r>
              <a:rPr lang="en-US" sz="2800" b="1" dirty="0"/>
              <a:t>Q.F.</a:t>
            </a:r>
            <a:r>
              <a:rPr lang="en-US" sz="2800" dirty="0"/>
              <a:t> is to be maximum then  </a:t>
            </a:r>
            <a:r>
              <a:rPr lang="en-US" sz="2800" b="1" dirty="0"/>
              <a:t>λ</a:t>
            </a:r>
            <a:r>
              <a:rPr lang="en-US" sz="2800" dirty="0"/>
              <a:t>  must be the greater characteristic root of </a:t>
            </a:r>
            <a:r>
              <a:rPr lang="en-US" sz="2800" b="1" dirty="0"/>
              <a:t>A</a:t>
            </a:r>
            <a:r>
              <a:rPr lang="en-US" sz="2800" dirty="0"/>
              <a:t> and x is associated vector.  Similarly , if the </a:t>
            </a:r>
            <a:r>
              <a:rPr lang="en-US" sz="2800" b="1" dirty="0"/>
              <a:t>Q.F.</a:t>
            </a:r>
            <a:r>
              <a:rPr lang="en-US" sz="2800" dirty="0"/>
              <a:t> is to be minimum then </a:t>
            </a:r>
            <a:r>
              <a:rPr lang="en-US" sz="2800" b="1" dirty="0"/>
              <a:t> λ </a:t>
            </a:r>
            <a:r>
              <a:rPr lang="en-US" sz="2800" dirty="0"/>
              <a:t>must be the minimum characteristic root of </a:t>
            </a:r>
            <a:r>
              <a:rPr lang="en-US" sz="2800" b="1" dirty="0"/>
              <a:t>A</a:t>
            </a:r>
            <a:r>
              <a:rPr lang="en-US" sz="2800" dirty="0"/>
              <a:t>.</a:t>
            </a:r>
          </a:p>
          <a:p>
            <a:pPr algn="l" rtl="0"/>
            <a:r>
              <a:rPr lang="en-US" sz="2800" dirty="0" smtClean="0"/>
              <a:t>As </a:t>
            </a:r>
            <a:r>
              <a:rPr lang="en-US" sz="2800" dirty="0"/>
              <a:t>a special case </a:t>
            </a:r>
            <a:r>
              <a:rPr lang="en-US" sz="2800" dirty="0" smtClean="0"/>
              <a:t>: </a:t>
            </a:r>
            <a:endParaRPr lang="en-US" sz="2800" dirty="0"/>
          </a:p>
          <a:p>
            <a:pPr marL="0" indent="0" algn="l" rtl="0">
              <a:buNone/>
            </a:pPr>
            <a:r>
              <a:rPr lang="en-US" sz="2800" dirty="0" smtClean="0"/>
              <a:t> </a:t>
            </a:r>
            <a:endParaRPr lang="ar-IQ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36912"/>
            <a:ext cx="275587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33056"/>
            <a:ext cx="306700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60672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109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Lecture Eight</vt:lpstr>
      <vt:lpstr>PowerPoint Presentation</vt:lpstr>
      <vt:lpstr>PowerPoint Presentation</vt:lpstr>
      <vt:lpstr>Note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Eight</dc:title>
  <dc:creator>DR.Ahmed Saker</dc:creator>
  <cp:lastModifiedBy>DR.Ahmed Saker</cp:lastModifiedBy>
  <cp:revision>3</cp:revision>
  <dcterms:created xsi:type="dcterms:W3CDTF">2019-05-10T10:22:49Z</dcterms:created>
  <dcterms:modified xsi:type="dcterms:W3CDTF">2019-05-11T14:33:21Z</dcterms:modified>
</cp:coreProperties>
</file>