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044C41E-5F5C-44B3-8748-FB4D2700C4F3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ar-IQ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A17532-06F5-4F96-A848-2D05F57F6FD4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4C41E-5F5C-44B3-8748-FB4D2700C4F3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17532-06F5-4F96-A848-2D05F57F6FD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4C41E-5F5C-44B3-8748-FB4D2700C4F3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17532-06F5-4F96-A848-2D05F57F6FD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044C41E-5F5C-44B3-8748-FB4D2700C4F3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A17532-06F5-4F96-A848-2D05F57F6FD4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044C41E-5F5C-44B3-8748-FB4D2700C4F3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ar-IQ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A17532-06F5-4F96-A848-2D05F57F6FD4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4C41E-5F5C-44B3-8748-FB4D2700C4F3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17532-06F5-4F96-A848-2D05F57F6FD4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4C41E-5F5C-44B3-8748-FB4D2700C4F3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17532-06F5-4F96-A848-2D05F57F6FD4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044C41E-5F5C-44B3-8748-FB4D2700C4F3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A17532-06F5-4F96-A848-2D05F57F6FD4}" type="slidenum">
              <a:rPr lang="ar-IQ" smtClean="0"/>
              <a:t>‹#›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4C41E-5F5C-44B3-8748-FB4D2700C4F3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17532-06F5-4F96-A848-2D05F57F6FD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044C41E-5F5C-44B3-8748-FB4D2700C4F3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A17532-06F5-4F96-A848-2D05F57F6FD4}" type="slidenum">
              <a:rPr lang="ar-IQ" smtClean="0"/>
              <a:t>‹#›</a:t>
            </a:fld>
            <a:endParaRPr lang="ar-IQ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044C41E-5F5C-44B3-8748-FB4D2700C4F3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A17532-06F5-4F96-A848-2D05F57F6FD4}" type="slidenum">
              <a:rPr lang="ar-IQ" smtClean="0"/>
              <a:t>‹#›</a:t>
            </a:fld>
            <a:endParaRPr lang="ar-IQ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044C41E-5F5C-44B3-8748-FB4D2700C4F3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A17532-06F5-4F96-A848-2D05F57F6FD4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Lecture Nine</a:t>
            </a:r>
            <a:endParaRPr lang="ar-IQ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Multivariate Normal Distribution (MVN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661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algn="just" rtl="0"/>
            <a:r>
              <a:rPr lang="en-US" dirty="0"/>
              <a:t>Let x</a:t>
            </a:r>
            <a:r>
              <a:rPr lang="en-US" baseline="-25000" dirty="0"/>
              <a:t>i</a:t>
            </a:r>
            <a:r>
              <a:rPr lang="en-US" dirty="0"/>
              <a:t> ~ N(</a:t>
            </a:r>
            <a:r>
              <a:rPr lang="en-US" dirty="0" err="1"/>
              <a:t>μ</a:t>
            </a:r>
            <a:r>
              <a:rPr lang="en-US" baseline="-25000" dirty="0" err="1"/>
              <a:t>i</a:t>
            </a:r>
            <a:r>
              <a:rPr lang="en-US" dirty="0"/>
              <a:t> , σ), then the probability density function is defined as</a:t>
            </a:r>
            <a:r>
              <a:rPr lang="en-US" dirty="0" smtClean="0"/>
              <a:t>:</a:t>
            </a:r>
          </a:p>
          <a:p>
            <a:pPr marL="0" indent="0" algn="just" rtl="0">
              <a:buNone/>
            </a:pPr>
            <a:r>
              <a:rPr lang="en-US" dirty="0" smtClean="0"/>
              <a:t>Letting:                          are </a:t>
            </a:r>
            <a:r>
              <a:rPr lang="en-US" dirty="0"/>
              <a:t>independent identical distributed with normal distribution, then the joint distribution of </a:t>
            </a:r>
            <a:r>
              <a:rPr lang="en-US" u="sng" dirty="0"/>
              <a:t>x</a:t>
            </a:r>
            <a:r>
              <a:rPr lang="en-US" dirty="0"/>
              <a:t> will be as</a:t>
            </a:r>
            <a:r>
              <a:rPr lang="en-US" dirty="0" smtClean="0"/>
              <a:t>:</a:t>
            </a:r>
          </a:p>
          <a:p>
            <a:pPr marL="0" indent="0" algn="just" rtl="0">
              <a:buNone/>
            </a:pPr>
            <a:endParaRPr lang="en-US" dirty="0"/>
          </a:p>
          <a:p>
            <a:pPr marL="0" indent="0" algn="just" rtl="0">
              <a:buNone/>
            </a:pPr>
            <a:endParaRPr lang="en-US" dirty="0" smtClean="0"/>
          </a:p>
          <a:p>
            <a:pPr marL="0" indent="0" algn="just" rtl="0">
              <a:buNone/>
            </a:pPr>
            <a:endParaRPr lang="en-US" dirty="0" smtClean="0"/>
          </a:p>
          <a:p>
            <a:pPr marL="0" indent="0" algn="just" rtl="0">
              <a:buNone/>
            </a:pPr>
            <a:endParaRPr lang="en-US" dirty="0" smtClean="0"/>
          </a:p>
          <a:p>
            <a:pPr marL="0" indent="0" algn="just" rtl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620688"/>
            <a:ext cx="3053139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196752"/>
            <a:ext cx="1912471" cy="530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132856"/>
            <a:ext cx="1296144" cy="555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924944"/>
            <a:ext cx="6355872" cy="876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005064"/>
            <a:ext cx="6386282" cy="1600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2691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sz="quarter"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algn="just" rtl="0"/>
            <a:r>
              <a:rPr lang="en-US" b="1" dirty="0"/>
              <a:t>Definition</a:t>
            </a:r>
            <a:r>
              <a:rPr lang="en-US" dirty="0"/>
              <a:t>: For more general case of the above the random vector </a:t>
            </a:r>
            <a:r>
              <a:rPr lang="en-US" u="sng" dirty="0"/>
              <a:t>x</a:t>
            </a:r>
            <a:r>
              <a:rPr lang="en-US" dirty="0"/>
              <a:t> will distribute as</a:t>
            </a:r>
            <a:r>
              <a:rPr lang="en-US" dirty="0" smtClean="0"/>
              <a:t>:</a:t>
            </a:r>
          </a:p>
          <a:p>
            <a:pPr algn="just" rtl="0"/>
            <a:endParaRPr lang="en-US" dirty="0"/>
          </a:p>
          <a:p>
            <a:pPr algn="just" rtl="0"/>
            <a:endParaRPr lang="en-US" dirty="0" smtClean="0"/>
          </a:p>
          <a:p>
            <a:pPr algn="just" rtl="0"/>
            <a:endParaRPr lang="en-US" dirty="0"/>
          </a:p>
          <a:p>
            <a:pPr marL="0" indent="0" algn="just" rtl="0">
              <a:buNone/>
            </a:pPr>
            <a:r>
              <a:rPr lang="en-US" dirty="0"/>
              <a:t>said to have </a:t>
            </a:r>
            <a:r>
              <a:rPr lang="en-US" dirty="0" smtClean="0"/>
              <a:t>a multivariate </a:t>
            </a:r>
            <a:r>
              <a:rPr lang="en-US" dirty="0"/>
              <a:t>normal distribution with mean vector (</a:t>
            </a:r>
            <a:r>
              <a:rPr lang="en-US" b="1" dirty="0"/>
              <a:t> </a:t>
            </a:r>
            <a:r>
              <a:rPr lang="en-US" dirty="0"/>
              <a:t>)  and variance-covariance  matrix (Σ</a:t>
            </a:r>
            <a:r>
              <a:rPr lang="en-US" dirty="0" smtClean="0"/>
              <a:t>).</a:t>
            </a:r>
          </a:p>
          <a:p>
            <a:pPr marL="0" indent="0" algn="just" rtl="0">
              <a:buNone/>
            </a:pPr>
            <a:endParaRPr lang="en-US" dirty="0"/>
          </a:p>
          <a:p>
            <a:pPr algn="just" rtl="0"/>
            <a:endParaRPr lang="en-US" dirty="0" smtClean="0"/>
          </a:p>
          <a:p>
            <a:pPr marL="0" indent="0" algn="just" rtl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916832"/>
            <a:ext cx="6619593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2949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10000"/>
          </a:bodyPr>
          <a:lstStyle/>
          <a:p>
            <a:pPr marL="0" indent="0" algn="ctr" rtl="0">
              <a:buNone/>
            </a:pPr>
            <a:r>
              <a:rPr lang="en-US" dirty="0" smtClean="0"/>
              <a:t>            </a:t>
            </a:r>
          </a:p>
          <a:p>
            <a:pPr marL="0" indent="0" algn="ctr" rtl="0">
              <a:buNone/>
            </a:pPr>
            <a:r>
              <a:rPr lang="en-US" sz="4100" dirty="0" smtClean="0"/>
              <a:t>  </a:t>
            </a:r>
            <a:r>
              <a:rPr lang="en-US" sz="4100" u="sng" dirty="0"/>
              <a:t>x</a:t>
            </a:r>
            <a:r>
              <a:rPr lang="en-US" sz="4100" dirty="0"/>
              <a:t> ~ </a:t>
            </a:r>
            <a:r>
              <a:rPr lang="en-US" sz="4100" dirty="0" err="1"/>
              <a:t>N</a:t>
            </a:r>
            <a:r>
              <a:rPr lang="en-US" sz="4100" baseline="-25000" dirty="0" err="1"/>
              <a:t>p</a:t>
            </a:r>
            <a:r>
              <a:rPr lang="en-US" sz="4100" dirty="0"/>
              <a:t>(</a:t>
            </a:r>
            <a:r>
              <a:rPr lang="en-US" sz="4100" u="sng" dirty="0"/>
              <a:t>μ</a:t>
            </a:r>
            <a:r>
              <a:rPr lang="en-US" sz="4100" dirty="0"/>
              <a:t> , Σ</a:t>
            </a:r>
            <a:r>
              <a:rPr lang="en-US" sz="4100" dirty="0" smtClean="0"/>
              <a:t>)</a:t>
            </a:r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en-US" dirty="0" smtClean="0"/>
          </a:p>
          <a:p>
            <a:pPr algn="just" rtl="0"/>
            <a:endParaRPr lang="en-US" dirty="0" smtClean="0"/>
          </a:p>
          <a:p>
            <a:pPr algn="just" rtl="0"/>
            <a:endParaRPr lang="en-US" dirty="0"/>
          </a:p>
          <a:p>
            <a:pPr algn="just" rtl="0"/>
            <a:endParaRPr lang="en-US" dirty="0" smtClean="0"/>
          </a:p>
          <a:p>
            <a:pPr algn="just" rtl="0"/>
            <a:endParaRPr lang="en-US" dirty="0"/>
          </a:p>
          <a:p>
            <a:pPr marL="0" indent="0" algn="just" rtl="0">
              <a:buNone/>
            </a:pPr>
            <a:r>
              <a:rPr lang="en-US" dirty="0" smtClean="0"/>
              <a:t>Σ  </a:t>
            </a:r>
            <a:r>
              <a:rPr lang="en-US" dirty="0"/>
              <a:t>is   symmetric matrix  (</a:t>
            </a:r>
            <a:r>
              <a:rPr lang="en-US" dirty="0" err="1"/>
              <a:t>σ</a:t>
            </a:r>
            <a:r>
              <a:rPr lang="en-US" baseline="-25000" dirty="0" err="1"/>
              <a:t>ij</a:t>
            </a:r>
            <a:r>
              <a:rPr lang="en-US" dirty="0"/>
              <a:t> = </a:t>
            </a:r>
            <a:r>
              <a:rPr lang="en-US" dirty="0" err="1"/>
              <a:t>σ</a:t>
            </a:r>
            <a:r>
              <a:rPr lang="en-US" baseline="-25000" dirty="0" err="1"/>
              <a:t>ji</a:t>
            </a:r>
            <a:r>
              <a:rPr lang="en-US" dirty="0"/>
              <a:t>)   and   positive definite,  non-singular  matrix</a:t>
            </a:r>
            <a:r>
              <a:rPr lang="en-US" dirty="0" smtClean="0"/>
              <a:t>,     </a:t>
            </a:r>
            <a:r>
              <a:rPr lang="en-US" dirty="0"/>
              <a:t>(</a:t>
            </a:r>
            <a:r>
              <a:rPr lang="en-US" dirty="0" err="1"/>
              <a:t>σ</a:t>
            </a:r>
            <a:r>
              <a:rPr lang="en-US" baseline="-25000" dirty="0" err="1"/>
              <a:t>ii</a:t>
            </a:r>
            <a:r>
              <a:rPr lang="en-US" dirty="0"/>
              <a:t> = σ</a:t>
            </a:r>
            <a:r>
              <a:rPr lang="en-US" baseline="-25000" dirty="0"/>
              <a:t>i</a:t>
            </a:r>
            <a:r>
              <a:rPr lang="en-US" baseline="30000" dirty="0"/>
              <a:t>2</a:t>
            </a:r>
            <a:r>
              <a:rPr lang="en-US" dirty="0"/>
              <a:t>)  </a:t>
            </a:r>
            <a:r>
              <a:rPr lang="en-US" dirty="0" smtClean="0"/>
              <a:t> , </a:t>
            </a:r>
            <a:endParaRPr lang="en-US" dirty="0"/>
          </a:p>
          <a:p>
            <a:pPr marL="0" indent="0" algn="l" rtl="0">
              <a:buNone/>
            </a:pPr>
            <a:endParaRPr lang="ar-IQ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471" y="1556792"/>
            <a:ext cx="2812633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333" y="3240782"/>
            <a:ext cx="4865456" cy="13403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5501803"/>
            <a:ext cx="2204239" cy="447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6399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Some properties of the mean and variance for a vector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 rtl="0">
              <a:buNone/>
            </a:pPr>
            <a:endParaRPr lang="en-US" dirty="0" smtClean="0"/>
          </a:p>
          <a:p>
            <a:pPr marL="0" indent="0" algn="just" rtl="0">
              <a:buNone/>
            </a:pPr>
            <a:r>
              <a:rPr lang="en-US" dirty="0" smtClean="0"/>
              <a:t>Let    </a:t>
            </a:r>
            <a:r>
              <a:rPr lang="en-US" dirty="0"/>
              <a:t>a, b, c and  d  are constants , </a:t>
            </a:r>
            <a:r>
              <a:rPr lang="en-US" u="sng" dirty="0"/>
              <a:t>a</a:t>
            </a:r>
            <a:r>
              <a:rPr lang="en-US" dirty="0"/>
              <a:t> &amp; </a:t>
            </a:r>
            <a:r>
              <a:rPr lang="en-US" u="sng" dirty="0"/>
              <a:t>b</a:t>
            </a:r>
            <a:r>
              <a:rPr lang="en-US" dirty="0"/>
              <a:t>  are  vectors  , A &amp; B are matrices</a:t>
            </a:r>
            <a:r>
              <a:rPr lang="en-US" dirty="0" smtClean="0"/>
              <a:t>.</a:t>
            </a:r>
          </a:p>
          <a:p>
            <a:pPr marL="0" indent="0" algn="just" rtl="0">
              <a:buNone/>
            </a:pPr>
            <a:endParaRPr lang="en-US" dirty="0"/>
          </a:p>
          <a:p>
            <a:pPr marL="0" indent="0" algn="just" rtl="0">
              <a:buNone/>
            </a:pPr>
            <a:r>
              <a:rPr lang="en-US" b="1" dirty="0"/>
              <a:t>1-</a:t>
            </a:r>
            <a:r>
              <a:rPr lang="en-US" dirty="0"/>
              <a:t>  E(a</a:t>
            </a:r>
            <a:r>
              <a:rPr lang="en-US" u="sng" dirty="0"/>
              <a:t>x</a:t>
            </a:r>
            <a:r>
              <a:rPr lang="en-US" dirty="0"/>
              <a:t>) = </a:t>
            </a:r>
            <a:r>
              <a:rPr lang="en-US" dirty="0" err="1"/>
              <a:t>a·E</a:t>
            </a:r>
            <a:r>
              <a:rPr lang="en-US" dirty="0"/>
              <a:t>(</a:t>
            </a:r>
            <a:r>
              <a:rPr lang="en-US" u="sng" dirty="0"/>
              <a:t>x</a:t>
            </a:r>
            <a:r>
              <a:rPr lang="en-US" dirty="0"/>
              <a:t>)</a:t>
            </a:r>
          </a:p>
          <a:p>
            <a:pPr marL="0" indent="0" algn="just" rtl="0">
              <a:buNone/>
            </a:pPr>
            <a:r>
              <a:rPr lang="en-US" b="1" dirty="0"/>
              <a:t>2-</a:t>
            </a:r>
            <a:r>
              <a:rPr lang="en-US" dirty="0"/>
              <a:t>  E(a</a:t>
            </a:r>
            <a:r>
              <a:rPr lang="en-US" u="sng" dirty="0"/>
              <a:t>x</a:t>
            </a:r>
            <a:r>
              <a:rPr lang="en-US" dirty="0"/>
              <a:t> ± b</a:t>
            </a:r>
            <a:r>
              <a:rPr lang="en-US" u="sng" dirty="0"/>
              <a:t>y</a:t>
            </a:r>
            <a:r>
              <a:rPr lang="en-US" dirty="0"/>
              <a:t>) = </a:t>
            </a:r>
            <a:r>
              <a:rPr lang="en-US" dirty="0" err="1"/>
              <a:t>a·E</a:t>
            </a:r>
            <a:r>
              <a:rPr lang="en-US" dirty="0"/>
              <a:t>(</a:t>
            </a:r>
            <a:r>
              <a:rPr lang="en-US" u="sng" dirty="0"/>
              <a:t>x</a:t>
            </a:r>
            <a:r>
              <a:rPr lang="en-US" dirty="0"/>
              <a:t>) ± </a:t>
            </a:r>
            <a:r>
              <a:rPr lang="en-US" dirty="0" err="1"/>
              <a:t>b·E</a:t>
            </a:r>
            <a:r>
              <a:rPr lang="en-US" dirty="0"/>
              <a:t>(</a:t>
            </a:r>
            <a:r>
              <a:rPr lang="en-US" u="sng" dirty="0"/>
              <a:t>y</a:t>
            </a:r>
            <a:r>
              <a:rPr lang="en-US" dirty="0"/>
              <a:t>)</a:t>
            </a:r>
          </a:p>
          <a:p>
            <a:pPr marL="0" indent="0" algn="just" rtl="0">
              <a:buNone/>
            </a:pPr>
            <a:r>
              <a:rPr lang="en-US" b="1" dirty="0"/>
              <a:t>3-</a:t>
            </a:r>
            <a:r>
              <a:rPr lang="en-US" dirty="0"/>
              <a:t>  E(</a:t>
            </a:r>
            <a:r>
              <a:rPr lang="en-US" u="sng" dirty="0" err="1"/>
              <a:t>a'x</a:t>
            </a:r>
            <a:r>
              <a:rPr lang="en-US" dirty="0"/>
              <a:t>) = </a:t>
            </a:r>
            <a:r>
              <a:rPr lang="en-US" u="sng" dirty="0" err="1"/>
              <a:t>a'μ</a:t>
            </a:r>
            <a:r>
              <a:rPr lang="en-US" dirty="0"/>
              <a:t> </a:t>
            </a:r>
          </a:p>
          <a:p>
            <a:pPr algn="just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824715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r>
              <a:rPr lang="en-US" dirty="0" smtClean="0"/>
              <a:t>4- </a:t>
            </a:r>
            <a:r>
              <a:rPr lang="en-US" dirty="0" smtClean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just" rtl="0">
              <a:buNone/>
            </a:pPr>
            <a:r>
              <a:rPr lang="en-US" b="1" dirty="0" smtClean="0"/>
              <a:t>5-</a:t>
            </a:r>
            <a:r>
              <a:rPr lang="en-US" dirty="0" smtClean="0"/>
              <a:t> </a:t>
            </a:r>
            <a:r>
              <a:rPr lang="en-US" dirty="0" err="1" smtClean="0"/>
              <a:t>Cov</a:t>
            </a:r>
            <a:r>
              <a:rPr lang="en-US" dirty="0" smtClean="0"/>
              <a:t>(</a:t>
            </a:r>
            <a:r>
              <a:rPr lang="en-US" u="sng" dirty="0" smtClean="0"/>
              <a:t>x</a:t>
            </a:r>
            <a:r>
              <a:rPr lang="en-US" dirty="0" smtClean="0"/>
              <a:t> </a:t>
            </a:r>
            <a:r>
              <a:rPr lang="en-US" dirty="0"/>
              <a:t>, </a:t>
            </a:r>
            <a:r>
              <a:rPr lang="en-US" u="sng" dirty="0"/>
              <a:t>x</a:t>
            </a:r>
            <a:r>
              <a:rPr lang="en-US" dirty="0"/>
              <a:t>) = </a:t>
            </a:r>
            <a:r>
              <a:rPr lang="en-US" dirty="0" err="1"/>
              <a:t>Var</a:t>
            </a:r>
            <a:r>
              <a:rPr lang="en-US" dirty="0"/>
              <a:t>(</a:t>
            </a:r>
            <a:r>
              <a:rPr lang="en-US" u="sng" dirty="0"/>
              <a:t>x</a:t>
            </a:r>
            <a:r>
              <a:rPr lang="en-US" dirty="0"/>
              <a:t>)</a:t>
            </a:r>
          </a:p>
          <a:p>
            <a:pPr marL="0" indent="0" algn="just" rtl="0">
              <a:buNone/>
            </a:pPr>
            <a:r>
              <a:rPr lang="en-US" b="1" dirty="0"/>
              <a:t>6-</a:t>
            </a:r>
            <a:r>
              <a:rPr lang="en-US" dirty="0"/>
              <a:t> </a:t>
            </a:r>
            <a:r>
              <a:rPr lang="en-US" dirty="0" err="1"/>
              <a:t>Var</a:t>
            </a:r>
            <a:r>
              <a:rPr lang="en-US" dirty="0"/>
              <a:t>(</a:t>
            </a:r>
            <a:r>
              <a:rPr lang="en-US" u="sng" dirty="0"/>
              <a:t>x</a:t>
            </a:r>
            <a:r>
              <a:rPr lang="en-US" dirty="0"/>
              <a:t> ± </a:t>
            </a:r>
            <a:r>
              <a:rPr lang="en-US" u="sng" dirty="0"/>
              <a:t>a</a:t>
            </a:r>
            <a:r>
              <a:rPr lang="en-US" dirty="0"/>
              <a:t>) = </a:t>
            </a:r>
            <a:r>
              <a:rPr lang="en-US" dirty="0" err="1"/>
              <a:t>Var</a:t>
            </a:r>
            <a:r>
              <a:rPr lang="en-US" dirty="0"/>
              <a:t>(</a:t>
            </a:r>
            <a:r>
              <a:rPr lang="en-US" u="sng" dirty="0"/>
              <a:t>x</a:t>
            </a:r>
            <a:r>
              <a:rPr lang="en-US" dirty="0"/>
              <a:t>) = Σ</a:t>
            </a:r>
          </a:p>
          <a:p>
            <a:pPr marL="0" indent="0" algn="just" rtl="0">
              <a:buNone/>
            </a:pPr>
            <a:r>
              <a:rPr lang="en-US" b="1" dirty="0"/>
              <a:t>7-</a:t>
            </a:r>
            <a:r>
              <a:rPr lang="en-US" dirty="0"/>
              <a:t> </a:t>
            </a:r>
            <a:r>
              <a:rPr lang="en-US" dirty="0" err="1"/>
              <a:t>Cov</a:t>
            </a:r>
            <a:r>
              <a:rPr lang="en-US" dirty="0"/>
              <a:t>(</a:t>
            </a:r>
            <a:r>
              <a:rPr lang="en-US" u="sng" dirty="0"/>
              <a:t>y</a:t>
            </a:r>
            <a:r>
              <a:rPr lang="en-US" dirty="0"/>
              <a:t> , </a:t>
            </a:r>
            <a:r>
              <a:rPr lang="en-US" u="sng" dirty="0"/>
              <a:t>x</a:t>
            </a:r>
            <a:r>
              <a:rPr lang="en-US" dirty="0"/>
              <a:t>) = </a:t>
            </a:r>
            <a:r>
              <a:rPr lang="en-US" dirty="0" err="1"/>
              <a:t>Cov</a:t>
            </a:r>
            <a:r>
              <a:rPr lang="en-US" dirty="0"/>
              <a:t>(</a:t>
            </a:r>
            <a:r>
              <a:rPr lang="en-US" u="sng" dirty="0"/>
              <a:t>x</a:t>
            </a:r>
            <a:r>
              <a:rPr lang="en-US" dirty="0"/>
              <a:t> , </a:t>
            </a:r>
            <a:r>
              <a:rPr lang="en-US" u="sng" dirty="0"/>
              <a:t>y</a:t>
            </a:r>
            <a:r>
              <a:rPr lang="en-US" dirty="0"/>
              <a:t>)  </a:t>
            </a:r>
          </a:p>
          <a:p>
            <a:pPr marL="0" indent="0" algn="just" rtl="0">
              <a:buNone/>
            </a:pPr>
            <a:r>
              <a:rPr lang="en-US" b="1" dirty="0"/>
              <a:t>8-</a:t>
            </a:r>
            <a:r>
              <a:rPr lang="en-US" dirty="0"/>
              <a:t> </a:t>
            </a:r>
            <a:r>
              <a:rPr lang="en-US" dirty="0" err="1"/>
              <a:t>Cov</a:t>
            </a:r>
            <a:r>
              <a:rPr lang="en-US" dirty="0"/>
              <a:t>(</a:t>
            </a:r>
            <a:r>
              <a:rPr lang="en-US" dirty="0" err="1"/>
              <a:t>x</a:t>
            </a:r>
            <a:r>
              <a:rPr lang="en-US" baseline="-25000" dirty="0" err="1"/>
              <a:t>i</a:t>
            </a:r>
            <a:r>
              <a:rPr lang="en-US" dirty="0" err="1"/>
              <a:t>±a</a:t>
            </a:r>
            <a:r>
              <a:rPr lang="en-US" dirty="0"/>
              <a:t> , </a:t>
            </a:r>
            <a:r>
              <a:rPr lang="en-US" dirty="0" err="1"/>
              <a:t>x</a:t>
            </a:r>
            <a:r>
              <a:rPr lang="en-US" baseline="-25000" dirty="0" err="1"/>
              <a:t>j</a:t>
            </a:r>
            <a:r>
              <a:rPr lang="en-US" dirty="0" err="1"/>
              <a:t>±b</a:t>
            </a:r>
            <a:r>
              <a:rPr lang="en-US" dirty="0"/>
              <a:t>) = </a:t>
            </a:r>
            <a:r>
              <a:rPr lang="en-US" dirty="0" err="1"/>
              <a:t>Cov</a:t>
            </a:r>
            <a:r>
              <a:rPr lang="en-US" dirty="0"/>
              <a:t>(x</a:t>
            </a:r>
            <a:r>
              <a:rPr lang="en-US" baseline="-25000" dirty="0"/>
              <a:t>i</a:t>
            </a:r>
            <a:r>
              <a:rPr lang="en-US" dirty="0"/>
              <a:t> , </a:t>
            </a:r>
            <a:r>
              <a:rPr lang="en-US" dirty="0" err="1"/>
              <a:t>x</a:t>
            </a:r>
            <a:r>
              <a:rPr lang="en-US" baseline="-25000" dirty="0" err="1"/>
              <a:t>j</a:t>
            </a:r>
            <a:r>
              <a:rPr lang="en-US" dirty="0" smtClean="0"/>
              <a:t>)</a:t>
            </a:r>
          </a:p>
          <a:p>
            <a:pPr marL="0" indent="0" algn="just" rtl="0">
              <a:buNone/>
            </a:pPr>
            <a:r>
              <a:rPr lang="en-US" b="1" dirty="0" smtClean="0"/>
              <a:t>9- </a:t>
            </a:r>
          </a:p>
          <a:p>
            <a:pPr marL="0" indent="0" algn="just" rtl="0">
              <a:buNone/>
            </a:pPr>
            <a:r>
              <a:rPr lang="en-US" b="1" dirty="0" smtClean="0"/>
              <a:t>10- </a:t>
            </a:r>
            <a:r>
              <a:rPr lang="en-US" dirty="0" err="1"/>
              <a:t>Cov</a:t>
            </a:r>
            <a:r>
              <a:rPr lang="en-US" dirty="0"/>
              <a:t>(cx</a:t>
            </a:r>
            <a:r>
              <a:rPr lang="en-US" baseline="-25000" dirty="0"/>
              <a:t>i</a:t>
            </a:r>
            <a:r>
              <a:rPr lang="en-US" dirty="0"/>
              <a:t> , </a:t>
            </a:r>
            <a:r>
              <a:rPr lang="en-US" dirty="0" err="1"/>
              <a:t>dx</a:t>
            </a:r>
            <a:r>
              <a:rPr lang="en-US" baseline="-25000" dirty="0" err="1"/>
              <a:t>j</a:t>
            </a:r>
            <a:r>
              <a:rPr lang="en-US" dirty="0"/>
              <a:t>) = cd </a:t>
            </a:r>
            <a:r>
              <a:rPr lang="en-US" dirty="0" err="1"/>
              <a:t>Cov</a:t>
            </a:r>
            <a:r>
              <a:rPr lang="en-US" dirty="0"/>
              <a:t>(x</a:t>
            </a:r>
            <a:r>
              <a:rPr lang="en-US" baseline="-25000" dirty="0"/>
              <a:t>i</a:t>
            </a:r>
            <a:r>
              <a:rPr lang="en-US" dirty="0"/>
              <a:t> , </a:t>
            </a:r>
            <a:r>
              <a:rPr lang="en-US" dirty="0" err="1"/>
              <a:t>x</a:t>
            </a:r>
            <a:r>
              <a:rPr lang="en-US" baseline="-25000" dirty="0" err="1"/>
              <a:t>j</a:t>
            </a:r>
            <a:r>
              <a:rPr lang="en-US" dirty="0"/>
              <a:t>)</a:t>
            </a:r>
          </a:p>
          <a:p>
            <a:pPr marL="0" indent="0" algn="just" rtl="0">
              <a:buNone/>
            </a:pPr>
            <a:endParaRPr lang="en-US" b="1" dirty="0" smtClean="0"/>
          </a:p>
          <a:p>
            <a:pPr marL="0" indent="0" algn="just" rtl="0">
              <a:buNone/>
            </a:pPr>
            <a:endParaRPr lang="en-US" dirty="0" smtClean="0"/>
          </a:p>
          <a:p>
            <a:pPr marL="0" indent="0" algn="just" rtl="0">
              <a:buNone/>
            </a:pPr>
            <a:endParaRPr lang="en-US" dirty="0"/>
          </a:p>
          <a:p>
            <a:pPr marL="0" indent="0" algn="just" rtl="0">
              <a:buNone/>
            </a:pPr>
            <a:endParaRPr lang="en-US" dirty="0" smtClean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209652"/>
              </p:ext>
            </p:extLst>
          </p:nvPr>
        </p:nvGraphicFramePr>
        <p:xfrm>
          <a:off x="880518" y="551309"/>
          <a:ext cx="7939954" cy="10774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tion" r:id="rId3" imgW="4470120" imgH="482400" progId="Equation.3">
                  <p:embed/>
                </p:oleObj>
              </mc:Choice>
              <mc:Fallback>
                <p:oleObj name="Equation" r:id="rId3" imgW="4470120" imgH="4824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0518" y="551309"/>
                        <a:ext cx="7939954" cy="107749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356992"/>
            <a:ext cx="2700300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437112"/>
            <a:ext cx="3679909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1723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 algn="just" rtl="0">
              <a:buNone/>
            </a:pPr>
            <a:r>
              <a:rPr lang="en-US" b="1" dirty="0" smtClean="0">
                <a:cs typeface="+mj-cs"/>
              </a:rPr>
              <a:t>11-</a:t>
            </a:r>
          </a:p>
          <a:p>
            <a:pPr marL="0" indent="0" algn="just" rtl="0">
              <a:buNone/>
            </a:pPr>
            <a:r>
              <a:rPr lang="en-US" b="1" dirty="0" smtClean="0">
                <a:cs typeface="+mj-cs"/>
              </a:rPr>
              <a:t>12-</a:t>
            </a:r>
          </a:p>
          <a:p>
            <a:pPr marL="0" indent="0" algn="just" rtl="0">
              <a:buNone/>
            </a:pPr>
            <a:r>
              <a:rPr lang="en-US" b="1" dirty="0" smtClean="0">
                <a:cs typeface="+mj-cs"/>
              </a:rPr>
              <a:t>13-  </a:t>
            </a:r>
            <a:r>
              <a:rPr lang="en-US" dirty="0" smtClean="0">
                <a:cs typeface="+mj-cs"/>
              </a:rPr>
              <a:t>If  A  is (</a:t>
            </a:r>
            <a:r>
              <a:rPr lang="en-US" dirty="0" err="1" smtClean="0">
                <a:cs typeface="+mj-cs"/>
              </a:rPr>
              <a:t>p×n</a:t>
            </a:r>
            <a:r>
              <a:rPr lang="en-US" dirty="0" smtClean="0">
                <a:cs typeface="+mj-cs"/>
              </a:rPr>
              <a:t>) with all elements are constants, then:    </a:t>
            </a:r>
            <a:r>
              <a:rPr lang="en-US" dirty="0" err="1" smtClean="0">
                <a:cs typeface="+mj-cs"/>
              </a:rPr>
              <a:t>Var</a:t>
            </a:r>
            <a:r>
              <a:rPr lang="en-US" dirty="0" smtClean="0">
                <a:cs typeface="+mj-cs"/>
              </a:rPr>
              <a:t>(A) = A </a:t>
            </a:r>
            <a:r>
              <a:rPr lang="en-US" dirty="0" err="1" smtClean="0">
                <a:cs typeface="+mj-cs"/>
              </a:rPr>
              <a:t>Var</a:t>
            </a:r>
            <a:r>
              <a:rPr lang="en-US" dirty="0" smtClean="0">
                <a:cs typeface="+mj-cs"/>
              </a:rPr>
              <a:t>(</a:t>
            </a:r>
            <a:r>
              <a:rPr lang="en-US" u="sng" dirty="0" smtClean="0">
                <a:cs typeface="+mj-cs"/>
              </a:rPr>
              <a:t>x</a:t>
            </a:r>
            <a:r>
              <a:rPr lang="en-US" dirty="0" smtClean="0">
                <a:cs typeface="+mj-cs"/>
              </a:rPr>
              <a:t>) A'  =  AΣA‘</a:t>
            </a:r>
            <a:endParaRPr lang="ar-IQ" dirty="0" smtClean="0">
              <a:cs typeface="+mj-cs"/>
            </a:endParaRPr>
          </a:p>
          <a:p>
            <a:pPr marL="0" indent="0" algn="just" rtl="0">
              <a:buNone/>
            </a:pPr>
            <a:r>
              <a:rPr lang="en-US" b="1" dirty="0" smtClean="0">
                <a:cs typeface="+mj-cs"/>
              </a:rPr>
              <a:t>14-</a:t>
            </a:r>
            <a:r>
              <a:rPr lang="en-US" dirty="0" smtClean="0">
                <a:cs typeface="+mj-cs"/>
              </a:rPr>
              <a:t>   </a:t>
            </a:r>
          </a:p>
          <a:p>
            <a:pPr marL="0" indent="0" algn="just" rtl="0">
              <a:buNone/>
            </a:pPr>
            <a:endParaRPr lang="en-US" dirty="0">
              <a:cs typeface="+mj-cs"/>
            </a:endParaRPr>
          </a:p>
          <a:p>
            <a:pPr marL="0" indent="0" algn="just" rtl="0">
              <a:buNone/>
            </a:pPr>
            <a:r>
              <a:rPr lang="en-US" b="1" dirty="0" smtClean="0">
                <a:cs typeface="+mj-cs"/>
              </a:rPr>
              <a:t>15-</a:t>
            </a:r>
            <a:r>
              <a:rPr lang="en-US" dirty="0" smtClean="0">
                <a:cs typeface="+mj-cs"/>
              </a:rPr>
              <a:t> If  x</a:t>
            </a:r>
            <a:r>
              <a:rPr lang="en-US" baseline="-25000" dirty="0" smtClean="0">
                <a:cs typeface="+mj-cs"/>
              </a:rPr>
              <a:t>i</a:t>
            </a:r>
            <a:r>
              <a:rPr lang="en-US" dirty="0" smtClean="0">
                <a:cs typeface="+mj-cs"/>
              </a:rPr>
              <a:t>  &amp;  </a:t>
            </a:r>
            <a:r>
              <a:rPr lang="en-US" dirty="0" err="1" smtClean="0">
                <a:cs typeface="+mj-cs"/>
              </a:rPr>
              <a:t>x</a:t>
            </a:r>
            <a:r>
              <a:rPr lang="en-US" baseline="-25000" dirty="0" err="1" smtClean="0">
                <a:cs typeface="+mj-cs"/>
              </a:rPr>
              <a:t>j</a:t>
            </a:r>
            <a:r>
              <a:rPr lang="en-US" dirty="0" smtClean="0">
                <a:cs typeface="+mj-cs"/>
              </a:rPr>
              <a:t>  are independent, then:</a:t>
            </a:r>
          </a:p>
          <a:p>
            <a:pPr marL="0" indent="0" algn="just" rtl="0">
              <a:buNone/>
            </a:pPr>
            <a:r>
              <a:rPr lang="en-US" dirty="0">
                <a:cs typeface="+mj-cs"/>
              </a:rPr>
              <a:t> </a:t>
            </a:r>
            <a:r>
              <a:rPr lang="en-US" dirty="0" smtClean="0">
                <a:cs typeface="+mj-cs"/>
              </a:rPr>
              <a:t>     </a:t>
            </a:r>
            <a:r>
              <a:rPr lang="en-US" dirty="0" err="1" smtClean="0">
                <a:cs typeface="+mj-cs"/>
              </a:rPr>
              <a:t>cov</a:t>
            </a:r>
            <a:r>
              <a:rPr lang="en-US" dirty="0" smtClean="0">
                <a:cs typeface="+mj-cs"/>
              </a:rPr>
              <a:t>(x</a:t>
            </a:r>
            <a:r>
              <a:rPr lang="en-US" baseline="-25000" dirty="0" smtClean="0">
                <a:cs typeface="+mj-cs"/>
              </a:rPr>
              <a:t>i</a:t>
            </a:r>
            <a:r>
              <a:rPr lang="en-US" dirty="0" smtClean="0">
                <a:cs typeface="+mj-cs"/>
              </a:rPr>
              <a:t> , </a:t>
            </a:r>
            <a:r>
              <a:rPr lang="en-US" dirty="0" err="1" smtClean="0">
                <a:cs typeface="+mj-cs"/>
              </a:rPr>
              <a:t>x</a:t>
            </a:r>
            <a:r>
              <a:rPr lang="en-US" baseline="-25000" dirty="0" err="1" smtClean="0">
                <a:cs typeface="+mj-cs"/>
              </a:rPr>
              <a:t>j</a:t>
            </a:r>
            <a:r>
              <a:rPr lang="en-US" dirty="0" smtClean="0">
                <a:cs typeface="+mj-cs"/>
              </a:rPr>
              <a:t>) = 0 , but  </a:t>
            </a:r>
            <a:r>
              <a:rPr lang="en-US" dirty="0" err="1" smtClean="0">
                <a:cs typeface="+mj-cs"/>
              </a:rPr>
              <a:t>ingeneral</a:t>
            </a:r>
            <a:r>
              <a:rPr lang="en-US" dirty="0" smtClean="0">
                <a:cs typeface="+mj-cs"/>
              </a:rPr>
              <a:t>  the converse is not true  →  </a:t>
            </a:r>
            <a:r>
              <a:rPr lang="en-US" dirty="0" err="1" smtClean="0">
                <a:cs typeface="+mj-cs"/>
              </a:rPr>
              <a:t>ρ</a:t>
            </a:r>
            <a:r>
              <a:rPr lang="en-US" baseline="-25000" dirty="0" err="1" smtClean="0">
                <a:cs typeface="+mj-cs"/>
              </a:rPr>
              <a:t>ij</a:t>
            </a:r>
            <a:r>
              <a:rPr lang="en-US" dirty="0" smtClean="0">
                <a:cs typeface="+mj-cs"/>
              </a:rPr>
              <a:t> = 0</a:t>
            </a:r>
          </a:p>
          <a:p>
            <a:pPr marL="0" indent="0" algn="just" rtl="0">
              <a:buNone/>
            </a:pPr>
            <a:endParaRPr lang="ar-IQ" dirty="0">
              <a:cs typeface="+mj-cs"/>
            </a:endParaRPr>
          </a:p>
        </p:txBody>
      </p:sp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7998" y="564109"/>
            <a:ext cx="4568137" cy="560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2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6782" y="1052736"/>
            <a:ext cx="4663370" cy="530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204864"/>
            <a:ext cx="5938033" cy="855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1868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 algn="just" rtl="0">
              <a:buNone/>
            </a:pPr>
            <a:r>
              <a:rPr lang="en-US" b="1" dirty="0" smtClean="0"/>
              <a:t>16- </a:t>
            </a:r>
            <a:r>
              <a:rPr lang="en-US" dirty="0" smtClean="0"/>
              <a:t>If  Σ is the covariance matrix  and   is the correlation matrix (</a:t>
            </a:r>
            <a:r>
              <a:rPr lang="en-US" dirty="0" err="1" smtClean="0"/>
              <a:t>p.d</a:t>
            </a:r>
            <a:r>
              <a:rPr lang="en-US" dirty="0" smtClean="0"/>
              <a:t>.) then they are related as: </a:t>
            </a:r>
          </a:p>
          <a:p>
            <a:pPr marL="0" indent="0" algn="just" rtl="0">
              <a:buNone/>
            </a:pPr>
            <a:endParaRPr lang="en-US" dirty="0"/>
          </a:p>
          <a:p>
            <a:pPr marL="0" indent="0" algn="just" rtl="0">
              <a:buNone/>
            </a:pPr>
            <a:endParaRPr lang="en-US" dirty="0" smtClean="0"/>
          </a:p>
          <a:p>
            <a:pPr marL="0" indent="0" algn="just" rtl="0">
              <a:buNone/>
            </a:pPr>
            <a:endParaRPr lang="en-US" dirty="0"/>
          </a:p>
          <a:p>
            <a:pPr marL="0" indent="0" algn="just" rtl="0">
              <a:buNone/>
            </a:pPr>
            <a:endParaRPr lang="en-US" dirty="0" smtClean="0"/>
          </a:p>
          <a:p>
            <a:pPr marL="0" indent="0" algn="just" rtl="0">
              <a:buNone/>
            </a:pPr>
            <a:r>
              <a:rPr lang="en-US" dirty="0"/>
              <a:t>where   </a:t>
            </a:r>
            <a:r>
              <a:rPr lang="en-US" dirty="0" err="1"/>
              <a:t>σ</a:t>
            </a:r>
            <a:r>
              <a:rPr lang="en-US" baseline="-25000" dirty="0" err="1"/>
              <a:t>i</a:t>
            </a:r>
            <a:r>
              <a:rPr lang="en-US" dirty="0"/>
              <a:t>   is the standard deviations of the </a:t>
            </a:r>
            <a:r>
              <a:rPr lang="en-US" dirty="0" err="1"/>
              <a:t>variates</a:t>
            </a:r>
            <a:r>
              <a:rPr lang="en-US" dirty="0" smtClean="0"/>
              <a:t>.</a:t>
            </a:r>
            <a:endParaRPr lang="en-US" dirty="0"/>
          </a:p>
          <a:p>
            <a:pPr marL="0" indent="0" algn="just" rtl="0">
              <a:buNone/>
            </a:pPr>
            <a:endParaRPr lang="en-US" dirty="0" smtClean="0"/>
          </a:p>
          <a:p>
            <a:pPr marL="0" indent="0" algn="just" rtl="0">
              <a:buNone/>
            </a:pPr>
            <a:endParaRPr lang="en-US" dirty="0" smtClean="0"/>
          </a:p>
          <a:p>
            <a:pPr marL="0" indent="0" algn="just" rtl="0">
              <a:buNone/>
            </a:pPr>
            <a:endParaRPr lang="en-US" dirty="0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916832"/>
            <a:ext cx="2158828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083504"/>
            <a:ext cx="2811192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39" y="2955606"/>
            <a:ext cx="2424335" cy="1409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5" y="3013888"/>
            <a:ext cx="2455686" cy="1351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2560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 algn="l" rtl="0">
              <a:buNone/>
            </a:pPr>
            <a:r>
              <a:rPr lang="en-US" dirty="0" smtClean="0"/>
              <a:t>17- If </a:t>
            </a:r>
            <a:r>
              <a:rPr lang="en-US" dirty="0"/>
              <a:t>we standardize each </a:t>
            </a:r>
            <a:r>
              <a:rPr lang="en-US" dirty="0" err="1"/>
              <a:t>variates</a:t>
            </a:r>
            <a:r>
              <a:rPr lang="en-US" dirty="0"/>
              <a:t> by</a:t>
            </a:r>
            <a:r>
              <a:rPr lang="en-US" dirty="0" smtClean="0"/>
              <a:t>:</a:t>
            </a:r>
          </a:p>
          <a:p>
            <a:pPr marL="0" indent="0" algn="l" rtl="0">
              <a:buNone/>
            </a:pPr>
            <a:r>
              <a:rPr lang="en-US" dirty="0" smtClean="0"/>
              <a:t> </a:t>
            </a:r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r>
              <a:rPr lang="en-US" dirty="0"/>
              <a:t>then the density  f(</a:t>
            </a:r>
            <a:r>
              <a:rPr lang="en-US" u="sng" dirty="0"/>
              <a:t>z</a:t>
            </a:r>
            <a:r>
              <a:rPr lang="en-US" dirty="0"/>
              <a:t>)  is given by</a:t>
            </a:r>
            <a:r>
              <a:rPr lang="en-US" dirty="0" smtClean="0"/>
              <a:t>:</a:t>
            </a:r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endParaRPr lang="en-US" smtClean="0"/>
          </a:p>
          <a:p>
            <a:pPr marL="0" indent="0" algn="l" rtl="0">
              <a:buNone/>
            </a:pPr>
            <a:r>
              <a:rPr lang="en-US" smtClean="0"/>
              <a:t>ρ</a:t>
            </a:r>
            <a:r>
              <a:rPr lang="en-US" dirty="0"/>
              <a:t>:  is (</a:t>
            </a:r>
            <a:r>
              <a:rPr lang="en-US" dirty="0" err="1"/>
              <a:t>p.d</a:t>
            </a:r>
            <a:r>
              <a:rPr lang="en-US" dirty="0"/>
              <a:t>.) correlation  matrix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980728"/>
            <a:ext cx="1512168" cy="955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933" y="2420888"/>
            <a:ext cx="4420506" cy="10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70157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47</TotalTime>
  <Words>333</Words>
  <Application>Microsoft Office PowerPoint</Application>
  <PresentationFormat>On-screen Show (4:3)</PresentationFormat>
  <Paragraphs>69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Oriel</vt:lpstr>
      <vt:lpstr>Equation</vt:lpstr>
      <vt:lpstr>Lecture Nine</vt:lpstr>
      <vt:lpstr>PowerPoint Presentation</vt:lpstr>
      <vt:lpstr>PowerPoint Presentation</vt:lpstr>
      <vt:lpstr>PowerPoint Presentation</vt:lpstr>
      <vt:lpstr>Some properties of the mean and variance for a vector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Nine</dc:title>
  <dc:creator>DR.Ahmed Saker</dc:creator>
  <cp:lastModifiedBy>DR.Ahmed Saker</cp:lastModifiedBy>
  <cp:revision>11</cp:revision>
  <dcterms:created xsi:type="dcterms:W3CDTF">2019-05-10T10:30:33Z</dcterms:created>
  <dcterms:modified xsi:type="dcterms:W3CDTF">2019-05-11T14:35:46Z</dcterms:modified>
</cp:coreProperties>
</file>