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16645C-4108-4580-89F6-152FF14BAD2C}"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100731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6645C-4108-4580-89F6-152FF14BAD2C}"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248380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6645C-4108-4580-89F6-152FF14BAD2C}"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270354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6645C-4108-4580-89F6-152FF14BAD2C}"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1962621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6645C-4108-4580-89F6-152FF14BAD2C}"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323004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16645C-4108-4580-89F6-152FF14BAD2C}"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5661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16645C-4108-4580-89F6-152FF14BAD2C}"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310575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6645C-4108-4580-89F6-152FF14BAD2C}"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184851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6645C-4108-4580-89F6-152FF14BAD2C}"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2927358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6645C-4108-4580-89F6-152FF14BAD2C}"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280823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6645C-4108-4580-89F6-152FF14BAD2C}"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FDAD1-173C-4D46-84D5-1922AFC8EB39}" type="slidenum">
              <a:rPr lang="en-US" smtClean="0"/>
              <a:t>‹#›</a:t>
            </a:fld>
            <a:endParaRPr lang="en-US"/>
          </a:p>
        </p:txBody>
      </p:sp>
    </p:spTree>
    <p:extLst>
      <p:ext uri="{BB962C8B-B14F-4D97-AF65-F5344CB8AC3E}">
        <p14:creationId xmlns:p14="http://schemas.microsoft.com/office/powerpoint/2010/main" val="127218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6645C-4108-4580-89F6-152FF14BAD2C}"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FDAD1-173C-4D46-84D5-1922AFC8EB39}" type="slidenum">
              <a:rPr lang="en-US" smtClean="0"/>
              <a:t>‹#›</a:t>
            </a:fld>
            <a:endParaRPr lang="en-US"/>
          </a:p>
        </p:txBody>
      </p:sp>
    </p:spTree>
    <p:extLst>
      <p:ext uri="{BB962C8B-B14F-4D97-AF65-F5344CB8AC3E}">
        <p14:creationId xmlns:p14="http://schemas.microsoft.com/office/powerpoint/2010/main" val="3664194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1" y="932752"/>
            <a:ext cx="10249468" cy="3970318"/>
          </a:xfrm>
          <a:prstGeom prst="rect">
            <a:avLst/>
          </a:prstGeom>
        </p:spPr>
        <p:txBody>
          <a:bodyPr wrap="square">
            <a:spAutoFit/>
          </a:bodyPr>
          <a:lstStyle/>
          <a:p>
            <a:pPr indent="18415" algn="ctr" rtl="1">
              <a:lnSpc>
                <a:spcPct val="150000"/>
              </a:lnSpc>
              <a:tabLst>
                <a:tab pos="80010" algn="r"/>
              </a:tabLst>
            </a:pPr>
            <a:r>
              <a:rPr lang="ar-SA" sz="48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الإشعارات المدينة والدائنة</a:t>
            </a:r>
            <a:endParaRPr lang="en-US" sz="4800" dirty="0" smtClean="0">
              <a:effectLst/>
              <a:latin typeface="Times New Roman" panose="02020603050405020304" pitchFamily="18" charset="0"/>
              <a:ea typeface="Times New Roman" panose="02020603050405020304" pitchFamily="18" charset="0"/>
              <a:cs typeface="Traditional Arabic"/>
            </a:endParaRPr>
          </a:p>
          <a:p>
            <a:pPr indent="18415" algn="just" rtl="1">
              <a:lnSpc>
                <a:spcPct val="150000"/>
              </a:lnSpc>
              <a:tabLst>
                <a:tab pos="80010" algn="r"/>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تعرف الاشعارات المدينة والدائنة بانها المستندات التي يعتمد عليها اصحاب العلاقة (طرفي العملية) لاثبات المبالغ المترتبة عليهما من جراء حدوث عملية معينة. وتعد العمليات المصرفية هي الاستعمال الأكثر شيوعاً للاشعارات المدينة والدائنة ، حيث تقوم المصارف بتنظيمها وارسالها الى الجهات المستفيدة أو ذات العلاقة سواءً عملائها أو المصارف الاخرى بوصفها المستندات المعززة لاثبات عملية </a:t>
            </a:r>
            <a:r>
              <a:rPr lang="ar-IQ"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السحب من</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أو الايداع في حساباتهم الجارية الناجمة عن اجراء عملية أو تقديم خدمة مصرفية . </a:t>
            </a:r>
            <a:endParaRPr lang="en-US" sz="2400" dirty="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81127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6537" y="1201003"/>
            <a:ext cx="9894627" cy="4465133"/>
          </a:xfrm>
          <a:prstGeom prst="rect">
            <a:avLst/>
          </a:prstGeom>
        </p:spPr>
        <p:txBody>
          <a:bodyPr wrap="square">
            <a:spAutoFit/>
          </a:bodyPr>
          <a:lstStyle/>
          <a:p>
            <a:pPr algn="just" rtl="1">
              <a:lnSpc>
                <a:spcPct val="150000"/>
              </a:lnSpc>
            </a:pPr>
            <a:r>
              <a:rPr lang="ar-SA" sz="2400" dirty="0" smtClean="0">
                <a:solidFill>
                  <a:srgbClr val="000000"/>
                </a:solidFill>
                <a:effectLst/>
                <a:ea typeface="Times New Roman" panose="02020603050405020304" pitchFamily="18" charset="0"/>
                <a:cs typeface="Times New Roman" panose="02020603050405020304" pitchFamily="18" charset="0"/>
              </a:rPr>
              <a:t>و</a:t>
            </a:r>
            <a:r>
              <a:rPr lang="ar-SA" sz="2400" dirty="0" smtClean="0">
                <a:solidFill>
                  <a:srgbClr val="000000"/>
                </a:solidFill>
                <a:effectLst/>
                <a:ea typeface="Times New Roman" panose="02020603050405020304" pitchFamily="18" charset="0"/>
                <a:cs typeface="+mj-cs"/>
              </a:rPr>
              <a:t>يمكن تعريف الاشعار المصرفي المدين (</a:t>
            </a:r>
            <a:r>
              <a:rPr lang="en-US" sz="2400" dirty="0" smtClean="0">
                <a:solidFill>
                  <a:srgbClr val="000000"/>
                </a:solidFill>
                <a:effectLst/>
                <a:latin typeface="Times New Roman" panose="02020603050405020304" pitchFamily="18" charset="0"/>
                <a:ea typeface="Times New Roman" panose="02020603050405020304" pitchFamily="18" charset="0"/>
                <a:cs typeface="+mj-cs"/>
              </a:rPr>
              <a:t>Debit Bank</a:t>
            </a:r>
            <a:r>
              <a:rPr lang="en-US" sz="2400" dirty="0" smtClean="0">
                <a:effectLst/>
                <a:latin typeface="Times New Roman" panose="02020603050405020304" pitchFamily="18" charset="0"/>
                <a:ea typeface="Times New Roman" panose="02020603050405020304" pitchFamily="18" charset="0"/>
                <a:cs typeface="+mj-cs"/>
              </a:rPr>
              <a:t> </a:t>
            </a:r>
            <a:r>
              <a:rPr lang="en-US" sz="2400" dirty="0" smtClean="0">
                <a:solidFill>
                  <a:srgbClr val="000000"/>
                </a:solidFill>
                <a:effectLst/>
                <a:latin typeface="Times New Roman" panose="02020603050405020304" pitchFamily="18" charset="0"/>
                <a:ea typeface="Times New Roman" panose="02020603050405020304" pitchFamily="18" charset="0"/>
                <a:cs typeface="+mj-cs"/>
              </a:rPr>
              <a:t>Note</a:t>
            </a:r>
            <a:r>
              <a:rPr lang="ar-SA" sz="2400" dirty="0" smtClean="0">
                <a:solidFill>
                  <a:srgbClr val="000000"/>
                </a:solidFill>
                <a:effectLst/>
                <a:latin typeface="Times New Roman" panose="02020603050405020304" pitchFamily="18" charset="0"/>
                <a:ea typeface="Times New Roman" panose="02020603050405020304" pitchFamily="18" charset="0"/>
                <a:cs typeface="+mj-cs"/>
              </a:rPr>
              <a:t>)</a:t>
            </a:r>
            <a:r>
              <a:rPr lang="ar-IQ" sz="2400" dirty="0" smtClean="0">
                <a:solidFill>
                  <a:srgbClr val="000000"/>
                </a:solidFill>
                <a:effectLst/>
                <a:ea typeface="Times New Roman" panose="02020603050405020304" pitchFamily="18" charset="0"/>
                <a:cs typeface="+mj-cs"/>
              </a:rPr>
              <a:t> بأنه المستند الذي يرسله المصرف الى الجهة المستفيدة أو ذات العلاقة من العملية أو الخدمة التي أجراها المصرف سواء كان عميلاً أو مصرفاً آخراً ويُجعل بموجبه مديناً بمبلغ الاشعار، إذ يتم بموجبه تحميل مبلغ العملية المصرفية على الحساب الجاري للعميل، مما يؤدي الى تخفيض رصيد الحساب ، كما يمكن تعريف الاشعار المصرفي الدائن (</a:t>
            </a:r>
            <a:r>
              <a:rPr lang="en-US" sz="2400" dirty="0" smtClean="0">
                <a:solidFill>
                  <a:srgbClr val="000000"/>
                </a:solidFill>
                <a:effectLst/>
                <a:latin typeface="Times New Roman" panose="02020603050405020304" pitchFamily="18" charset="0"/>
                <a:ea typeface="Times New Roman" panose="02020603050405020304" pitchFamily="18" charset="0"/>
                <a:cs typeface="+mj-cs"/>
              </a:rPr>
              <a:t>Credit</a:t>
            </a:r>
            <a:r>
              <a:rPr lang="en-US" sz="2400" dirty="0" smtClean="0">
                <a:effectLst/>
                <a:latin typeface="Times New Roman" panose="02020603050405020304" pitchFamily="18" charset="0"/>
                <a:ea typeface="Times New Roman" panose="02020603050405020304" pitchFamily="18" charset="0"/>
                <a:cs typeface="+mj-cs"/>
              </a:rPr>
              <a:t> </a:t>
            </a:r>
            <a:r>
              <a:rPr lang="en-US" sz="2400" dirty="0" smtClean="0">
                <a:solidFill>
                  <a:srgbClr val="000000"/>
                </a:solidFill>
                <a:effectLst/>
                <a:latin typeface="Times New Roman" panose="02020603050405020304" pitchFamily="18" charset="0"/>
                <a:ea typeface="Times New Roman" panose="02020603050405020304" pitchFamily="18" charset="0"/>
                <a:cs typeface="+mj-cs"/>
              </a:rPr>
              <a:t>Bank Note</a:t>
            </a:r>
            <a:r>
              <a:rPr lang="ar-IQ" sz="2400" dirty="0" smtClean="0">
                <a:solidFill>
                  <a:srgbClr val="000000"/>
                </a:solidFill>
                <a:effectLst/>
                <a:latin typeface="Times New Roman" panose="02020603050405020304" pitchFamily="18" charset="0"/>
                <a:ea typeface="Times New Roman" panose="02020603050405020304" pitchFamily="18" charset="0"/>
                <a:cs typeface="+mj-cs"/>
              </a:rPr>
              <a:t>) بأنه المستند الذي يرسله المصرف الى الجهة المستفيدة أو ذات العلاقة من العملية أو الخدمة التي أجراها المصرف سواء كان عميلاً أو مصرفاً آخراً ويُجعل بموجبه دائناً بمبلغ الاشعار ، إذ يتم بموجبه</a:t>
            </a:r>
            <a:r>
              <a:rPr lang="ar-IQ" sz="2400" dirty="0" smtClean="0">
                <a:effectLst/>
                <a:latin typeface="Times New Roman" panose="02020603050405020304" pitchFamily="18" charset="0"/>
                <a:ea typeface="Times New Roman" panose="02020603050405020304" pitchFamily="18" charset="0"/>
                <a:cs typeface="+mj-cs"/>
              </a:rPr>
              <a:t> </a:t>
            </a:r>
            <a:r>
              <a:rPr lang="ar-IQ" sz="2400" dirty="0" smtClean="0">
                <a:solidFill>
                  <a:srgbClr val="000000"/>
                </a:solidFill>
                <a:effectLst/>
                <a:ea typeface="Times New Roman" panose="02020603050405020304" pitchFamily="18" charset="0"/>
                <a:cs typeface="+mj-cs"/>
              </a:rPr>
              <a:t>تحميل مبلغ العملية المصرفية لصالح الحساب الجاري للعميل، مما يؤدي الى زيادة رصيد الحساب . </a:t>
            </a:r>
            <a:endParaRPr lang="en-US" sz="2400" dirty="0">
              <a:cs typeface="+mj-cs"/>
            </a:endParaRPr>
          </a:p>
        </p:txBody>
      </p:sp>
    </p:spTree>
    <p:extLst>
      <p:ext uri="{BB962C8B-B14F-4D97-AF65-F5344CB8AC3E}">
        <p14:creationId xmlns:p14="http://schemas.microsoft.com/office/powerpoint/2010/main" val="3185184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558" y="1103658"/>
            <a:ext cx="10577015" cy="3970318"/>
          </a:xfrm>
          <a:prstGeom prst="rect">
            <a:avLst/>
          </a:prstGeom>
        </p:spPr>
        <p:txBody>
          <a:bodyPr wrap="square">
            <a:spAutoFit/>
          </a:bodyPr>
          <a:lstStyle/>
          <a:p>
            <a:pPr indent="18415" algn="just" rtl="1">
              <a:lnSpc>
                <a:spcPct val="150000"/>
              </a:lnSpc>
              <a:tabLst>
                <a:tab pos="80010" algn="r"/>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تأسيساً على ما سبق نستدل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342900" marR="0" lvl="0" indent="-342900" algn="just" rtl="1">
              <a:lnSpc>
                <a:spcPct val="150000"/>
              </a:lnSpc>
              <a:spcBef>
                <a:spcPts val="0"/>
              </a:spcBef>
              <a:spcAft>
                <a:spcPts val="0"/>
              </a:spcAft>
              <a:buFont typeface="Wingdings" panose="05000000000000000000" pitchFamily="2" charset="2"/>
              <a:buChar char=""/>
              <a:tabLst>
                <a:tab pos="80010" algn="r"/>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لا يستطيع المصرف ايداع أو سحب مبلغ من الحسابات الجارية للعميل إلا بعد تحريره لمستند يعزز بموجبه تسجيل الاجراء المصرفي في السجلات المحاسبية ، فضلاً عن كونه وسيلة لابلاغ العميل بالاجراء الذي اتخذه المصرف ليتسنى له اتخاذ القرار المناسب بشأن قبول ذلك الاجراء المصرفي أو تعديله .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342900" marR="0" lvl="0" indent="-342900" algn="just" rtl="1">
              <a:lnSpc>
                <a:spcPct val="150000"/>
              </a:lnSpc>
              <a:spcBef>
                <a:spcPts val="0"/>
              </a:spcBef>
              <a:spcAft>
                <a:spcPts val="0"/>
              </a:spcAft>
              <a:buFont typeface="Wingdings" panose="05000000000000000000" pitchFamily="2" charset="2"/>
              <a:buChar char=""/>
              <a:tabLst>
                <a:tab pos="80010" algn="r"/>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الاشعار المدين هو مستند سحب والاشعار الدائن هو مستند ايداع سميت مجازاً باشعار وذلك بسبب استعمالهما وسيلة لابلاغ الجهة المستفيدة أو ذات العلاقة بالعملية أو الخدمة التي اجراها المصرف بانه أصبح مديناً أو دائناً للمصرف من جراء هذه العملية أو الخدمة المصرفية .</a:t>
            </a:r>
            <a:endParaRPr lang="en-US" sz="2400" dirty="0"/>
          </a:p>
        </p:txBody>
      </p:sp>
    </p:spTree>
    <p:extLst>
      <p:ext uri="{BB962C8B-B14F-4D97-AF65-F5344CB8AC3E}">
        <p14:creationId xmlns:p14="http://schemas.microsoft.com/office/powerpoint/2010/main" val="1973244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293</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Times New Roman</vt:lpstr>
      <vt:lpstr>Traditional Arabic</vt:lpstr>
      <vt:lpstr>Wingdings</vt:lpstr>
      <vt:lpstr>Office Theme</vt:lpstr>
      <vt:lpstr>PowerPoint Presentation</vt:lpstr>
      <vt:lpstr>PowerPoint Presentation</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2019-08-27T09:51:56Z</dcterms:created>
  <dcterms:modified xsi:type="dcterms:W3CDTF">2019-08-27T09:57:46Z</dcterms:modified>
</cp:coreProperties>
</file>